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200900" cy="10009188"/>
  <p:notesSz cx="6807200" cy="9939338"/>
  <p:defaultTextStyle>
    <a:defPPr>
      <a:defRPr lang="ja-JP"/>
    </a:defPPr>
    <a:lvl1pPr marL="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3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厚生労働省ネットワークシステム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CCECFF"/>
    <a:srgbClr val="CCFFFF"/>
    <a:srgbClr val="6666FF"/>
    <a:srgbClr val="009900"/>
    <a:srgbClr val="FFFF99"/>
    <a:srgbClr val="0000FF"/>
    <a:srgbClr val="FFDA3F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604" autoAdjust="0"/>
  </p:normalViewPr>
  <p:slideViewPr>
    <p:cSldViewPr>
      <p:cViewPr varScale="1">
        <p:scale>
          <a:sx n="48" d="100"/>
          <a:sy n="48" d="100"/>
        </p:scale>
        <p:origin x="1938" y="66"/>
      </p:cViewPr>
      <p:guideLst>
        <p:guide orient="horz" pos="3153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theme" Target="theme/theme1.xml" />
  <Relationship Id="rId3" Type="http://schemas.openxmlformats.org/officeDocument/2006/relationships/notesMaster" Target="notesMasters/notesMaster1.xml" />
  <Relationship Id="rId7" Type="http://schemas.openxmlformats.org/officeDocument/2006/relationships/viewProps" Target="viewProps.xml" />
  <Relationship Id="rId2" Type="http://schemas.openxmlformats.org/officeDocument/2006/relationships/slide" Target="slides/slide1.xml" />
  <Relationship Id="rId1" Type="http://schemas.openxmlformats.org/officeDocument/2006/relationships/slideMaster" Target="slideMasters/slideMaster1.xml" />
  <Relationship Id="rId6" Type="http://schemas.openxmlformats.org/officeDocument/2006/relationships/presProps" Target="presProps.xml" />
  <Relationship Id="rId5" Type="http://schemas.openxmlformats.org/officeDocument/2006/relationships/commentAuthors" Target="commentAuthors.xml" />
  <Relationship Id="rId4" Type="http://schemas.openxmlformats.org/officeDocument/2006/relationships/handoutMaster" Target="handoutMasters/handoutMaster1.xml" />
  <Relationship Id="rId9" Type="http://schemas.openxmlformats.org/officeDocument/2006/relationships/tableStyles" Target="tableStyles.xml" />
</Relationships>
</file>

<file path=ppt/handoutMasters/_rels/handout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3.xml" />
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43BFB36C-D2AB-4F80-9798-8F0E7B7A295C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68A1FD41-20ED-4772-B2A3-FCBF39852D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73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1CC07D2B-664D-4D8A-84D5-FC37120BD7E7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5338" y="746125"/>
            <a:ext cx="267811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93" tIns="31497" rIns="62993" bIns="314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1" y="4720939"/>
            <a:ext cx="5445978" cy="4472757"/>
          </a:xfrm>
          <a:prstGeom prst="rect">
            <a:avLst/>
          </a:prstGeom>
        </p:spPr>
        <p:txBody>
          <a:bodyPr vert="horz" lIns="62993" tIns="31497" rIns="62993" bIns="3149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56AB8963-97A3-47D1-A757-1B03B4E4C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786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B8963-97A3-47D1-A757-1B03B4E4C14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702652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09338"/>
            <a:ext cx="6120765" cy="2145488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671873"/>
            <a:ext cx="5040630" cy="25579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5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1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6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2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8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3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5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28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54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400834"/>
            <a:ext cx="1620203" cy="854024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0045" y="400834"/>
            <a:ext cx="4740593" cy="854024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3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19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431832"/>
            <a:ext cx="6120765" cy="1987936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242324"/>
            <a:ext cx="6120765" cy="2189510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56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12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6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25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781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37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293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050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7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0045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0457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56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9" y="2240483"/>
            <a:ext cx="318164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9" y="3174209"/>
            <a:ext cx="318164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61" y="2240483"/>
            <a:ext cx="318289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61" y="3174209"/>
            <a:ext cx="318289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25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46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06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398514"/>
            <a:ext cx="2369047" cy="169600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5" y="398517"/>
            <a:ext cx="4025504" cy="854256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9" y="2094518"/>
            <a:ext cx="2369047" cy="6846563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8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006432"/>
            <a:ext cx="4320540" cy="8271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94339"/>
            <a:ext cx="4320540" cy="6005513"/>
          </a:xfrm>
        </p:spPr>
        <p:txBody>
          <a:bodyPr/>
          <a:lstStyle>
            <a:lvl1pPr marL="0" indent="0">
              <a:buNone/>
              <a:defRPr sz="3300"/>
            </a:lvl1pPr>
            <a:lvl2pPr marL="475625" indent="0">
              <a:buNone/>
              <a:defRPr sz="2900"/>
            </a:lvl2pPr>
            <a:lvl3pPr marL="951250" indent="0">
              <a:buNone/>
              <a:defRPr sz="2500"/>
            </a:lvl3pPr>
            <a:lvl4pPr marL="1426875" indent="0">
              <a:buNone/>
              <a:defRPr sz="2100"/>
            </a:lvl4pPr>
            <a:lvl5pPr marL="1902501" indent="0">
              <a:buNone/>
              <a:defRPr sz="2100"/>
            </a:lvl5pPr>
            <a:lvl6pPr marL="2378126" indent="0">
              <a:buNone/>
              <a:defRPr sz="2100"/>
            </a:lvl6pPr>
            <a:lvl7pPr marL="2853751" indent="0">
              <a:buNone/>
              <a:defRPr sz="2100"/>
            </a:lvl7pPr>
            <a:lvl8pPr marL="3329376" indent="0">
              <a:buNone/>
              <a:defRPr sz="2100"/>
            </a:lvl8pPr>
            <a:lvl9pPr marL="3805001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833582"/>
            <a:ext cx="4320540" cy="1174688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73636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00833"/>
            <a:ext cx="6480810" cy="1668198"/>
          </a:xfrm>
          <a:prstGeom prst="rect">
            <a:avLst/>
          </a:prstGeom>
        </p:spPr>
        <p:txBody>
          <a:bodyPr vert="horz" lIns="95125" tIns="47563" rIns="95125" bIns="4756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335481"/>
            <a:ext cx="6480810" cy="6605601"/>
          </a:xfrm>
          <a:prstGeom prst="rect">
            <a:avLst/>
          </a:prstGeom>
        </p:spPr>
        <p:txBody>
          <a:bodyPr vert="horz" lIns="95125" tIns="47563" rIns="95125" bIns="4756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4C9AE-20D6-42E5-A38A-130CB0FE88F1}" type="datetimeFigureOut">
              <a:rPr kumimoji="1" lang="ja-JP" altLang="en-US" smtClean="0"/>
              <a:t>2019/7/3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277038"/>
            <a:ext cx="2280285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73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51250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719" indent="-356719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2891" indent="-297266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906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468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031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593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156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7189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281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62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125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87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25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812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375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937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50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1206184" y="144054"/>
            <a:ext cx="4788532" cy="432048"/>
          </a:xfrm>
          <a:prstGeom prst="rect">
            <a:avLst/>
          </a:prstGeom>
          <a:noFill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5125" tIns="47563" rIns="95125" bIns="47563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経過的</a:t>
            </a:r>
            <a:r>
              <a:rPr lang="ja-JP" altLang="en-US" sz="2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に対象となっている疾病</a:t>
            </a:r>
            <a:endParaRPr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24086" y="2544801"/>
            <a:ext cx="5472608" cy="437140"/>
          </a:xfrm>
          <a:prstGeom prst="rect">
            <a:avLst/>
          </a:prstGeom>
          <a:noFill/>
          <a:ln w="25400"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marL="85725" indent="-85725"/>
            <a:r>
              <a:rPr lang="ja-JP" altLang="en-US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　平成</a:t>
            </a:r>
            <a:r>
              <a:rPr lang="en-US" altLang="ja-JP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年１月１日以降に対象外になった</a:t>
            </a:r>
            <a:r>
              <a:rPr lang="ja-JP" altLang="en-US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919938"/>
              </p:ext>
            </p:extLst>
          </p:nvPr>
        </p:nvGraphicFramePr>
        <p:xfrm>
          <a:off x="587236" y="4983126"/>
          <a:ext cx="5949107" cy="27577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4450">
                  <a:extLst>
                    <a:ext uri="{9D8B030D-6E8A-4147-A177-3AD203B41FA5}">
                      <a16:colId xmlns="" xmlns:a16="http://schemas.microsoft.com/office/drawing/2014/main" val="1797124241"/>
                    </a:ext>
                  </a:extLst>
                </a:gridCol>
                <a:gridCol w="3024337">
                  <a:extLst>
                    <a:ext uri="{9D8B030D-6E8A-4147-A177-3AD203B41FA5}">
                      <a16:colId xmlns="" xmlns:a16="http://schemas.microsoft.com/office/drawing/2014/main" val="2546687035"/>
                    </a:ext>
                  </a:extLst>
                </a:gridCol>
              </a:tblGrid>
              <a:tr h="306419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疾病名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125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疾病名</a:t>
                      </a:r>
                      <a:endParaRPr lang="ja-JP" alt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6419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肝外門脈閉塞症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視神経症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6419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肝内結石症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神経性過食症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6419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偽性低アルドステロン症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神経性食欲不振症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6419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ギラン・バレ症候群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先天性</a:t>
                      </a:r>
                      <a:r>
                        <a:rPr lang="en-US" altLang="zh-TW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QT</a:t>
                      </a:r>
                      <a:r>
                        <a:rPr lang="zh-TW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延長症候群 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6419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グルココルチコイド抵抗症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TSH</a:t>
                      </a:r>
                      <a:r>
                        <a:rPr lang="zh-TW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受容体異常症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6419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原発性アルドステロン症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特発性血栓症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6419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硬化性萎縮性苔癬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フィッシャー症候群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6419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好酸球性筋膜炎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メニエール病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405018"/>
              </p:ext>
            </p:extLst>
          </p:nvPr>
        </p:nvGraphicFramePr>
        <p:xfrm>
          <a:off x="587236" y="3094074"/>
          <a:ext cx="2880320" cy="10223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40767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疾病名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076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劇症肝炎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0767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重症急性膵炎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1" name="正方形/長方形 20"/>
          <p:cNvSpPr/>
          <p:nvPr/>
        </p:nvSpPr>
        <p:spPr>
          <a:xfrm>
            <a:off x="324086" y="4486996"/>
            <a:ext cx="5220580" cy="315667"/>
          </a:xfrm>
          <a:prstGeom prst="rect">
            <a:avLst/>
          </a:prstGeom>
          <a:noFill/>
          <a:ln w="25400"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marL="85725" indent="-85725"/>
            <a:r>
              <a:rPr lang="ja-JP" altLang="en-US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　平成</a:t>
            </a:r>
            <a:r>
              <a:rPr lang="en-US" altLang="ja-JP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月１日以降</a:t>
            </a:r>
            <a:r>
              <a:rPr lang="ja-JP" altLang="en-US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対象外になった</a:t>
            </a:r>
            <a:r>
              <a:rPr lang="ja-JP" altLang="en-US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26064" y="651371"/>
            <a:ext cx="6948772" cy="1463820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marL="177800" indent="-177800"/>
            <a:r>
              <a:rPr lang="ja-JP" altLang="en-US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　下表の疾病については、障害者総合支援法の対象外となりましたが、対象外となる前日までにすでに障害</a:t>
            </a:r>
            <a:r>
              <a:rPr lang="ja-JP" altLang="en-US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福祉</a:t>
            </a:r>
            <a:r>
              <a:rPr lang="ja-JP" altLang="en-US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サービス</a:t>
            </a:r>
            <a:r>
              <a:rPr lang="ja-JP" altLang="en-US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r>
              <a:rPr lang="en-US" altLang="ja-JP" sz="18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の支給決定等を受けたことがある方は、引き続き</a:t>
            </a:r>
            <a:r>
              <a:rPr lang="ja-JP" altLang="en-US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利用可能です</a:t>
            </a:r>
            <a:r>
              <a:rPr lang="ja-JP" altLang="en-US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8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77800" indent="-6350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福祉サービス・相談支援・補装具及び地域生活支援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 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73050" indent="-6350">
              <a:tabLst>
                <a:tab pos="273050" algn="l"/>
              </a:tabLst>
            </a:pP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（障害児の場合は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、障害児通所支援と障害児入所支援も含む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24086" y="8167854"/>
            <a:ext cx="5220580" cy="437140"/>
          </a:xfrm>
          <a:prstGeom prst="rect">
            <a:avLst/>
          </a:prstGeom>
          <a:noFill/>
          <a:ln w="25400"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marL="85725" indent="-85725"/>
            <a:r>
              <a:rPr lang="ja-JP" altLang="en-US" sz="18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　令和元年７月１日以降に対象外になった</a:t>
            </a:r>
            <a:r>
              <a:rPr lang="ja-JP" altLang="en-US" sz="1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705491"/>
              </p:ext>
            </p:extLst>
          </p:nvPr>
        </p:nvGraphicFramePr>
        <p:xfrm>
          <a:off x="587236" y="8696720"/>
          <a:ext cx="2880320" cy="7723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86185"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疾病名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618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正常圧水頭症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7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