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7200900" cy="10009188"/>
  <p:notesSz cx="6807200" cy="9939338"/>
  <p:defaultTextStyle>
    <a:defPPr>
      <a:defRPr lang="ja-JP"/>
    </a:defPPr>
    <a:lvl1pPr marL="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3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厚生労働省ネットワークシステム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6"/>
    <a:srgbClr val="CCECFF"/>
    <a:srgbClr val="CCFFFF"/>
    <a:srgbClr val="6666FF"/>
    <a:srgbClr val="009900"/>
    <a:srgbClr val="FFFF99"/>
    <a:srgbClr val="0000FF"/>
    <a:srgbClr val="FFDA3F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604" autoAdjust="0"/>
  </p:normalViewPr>
  <p:slideViewPr>
    <p:cSldViewPr>
      <p:cViewPr varScale="1">
        <p:scale>
          <a:sx n="48" d="100"/>
          <a:sy n="48" d="100"/>
        </p:scale>
        <p:origin x="1938" y="66"/>
      </p:cViewPr>
      <p:guideLst>
        <p:guide orient="horz" pos="3153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theme" Target="theme/theme1.xml" />
  <Relationship Id="rId3" Type="http://schemas.openxmlformats.org/officeDocument/2006/relationships/notesMaster" Target="notesMasters/notesMaster1.xml" />
  <Relationship Id="rId7" Type="http://schemas.openxmlformats.org/officeDocument/2006/relationships/viewProps" Target="viewProp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presProps" Target="presProps.xml" />
  <Relationship Id="rId5" Type="http://schemas.openxmlformats.org/officeDocument/2006/relationships/commentAuthors" Target="commentAuthors.xml" />
  <Relationship Id="rId4" Type="http://schemas.openxmlformats.org/officeDocument/2006/relationships/handoutMaster" Target="handoutMasters/handoutMaster1.xml" />
  <Relationship Id="rId9" Type="http://schemas.openxmlformats.org/officeDocument/2006/relationships/tableStyles" Target="tableStyles.xml" />
</Relationships>
</file>

<file path=ppt/handoutMasters/_rels/handout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3.xml" />
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43BFB36C-D2AB-4F80-9798-8F0E7B7A295C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68A1FD41-20ED-4772-B2A3-FCBF39852D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73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1CC07D2B-664D-4D8A-84D5-FC37120BD7E7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5338" y="746125"/>
            <a:ext cx="267811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93" tIns="31497" rIns="62993" bIns="314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1" y="4720939"/>
            <a:ext cx="5445978" cy="4472757"/>
          </a:xfrm>
          <a:prstGeom prst="rect">
            <a:avLst/>
          </a:prstGeom>
        </p:spPr>
        <p:txBody>
          <a:bodyPr vert="horz" lIns="62993" tIns="31497" rIns="62993" bIns="3149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56AB8963-97A3-47D1-A757-1B03B4E4C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786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109338"/>
            <a:ext cx="6120765" cy="2145488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671873"/>
            <a:ext cx="5040630" cy="25579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5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1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6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2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8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3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2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05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28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54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2" y="400834"/>
            <a:ext cx="1620203" cy="854024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0045" y="400834"/>
            <a:ext cx="4740593" cy="854024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3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19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431832"/>
            <a:ext cx="6120765" cy="1987936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242324"/>
            <a:ext cx="6120765" cy="2189510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56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12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68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25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781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37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293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050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7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0045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0457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56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9" y="2240483"/>
            <a:ext cx="318164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9" y="3174209"/>
            <a:ext cx="318164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61" y="2240483"/>
            <a:ext cx="318289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61" y="3174209"/>
            <a:ext cx="318289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25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46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06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9" y="398514"/>
            <a:ext cx="2369047" cy="169600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5" y="398517"/>
            <a:ext cx="4025504" cy="8542565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9" y="2094518"/>
            <a:ext cx="2369047" cy="6846563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8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006432"/>
            <a:ext cx="4320540" cy="8271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94339"/>
            <a:ext cx="4320540" cy="6005513"/>
          </a:xfrm>
        </p:spPr>
        <p:txBody>
          <a:bodyPr/>
          <a:lstStyle>
            <a:lvl1pPr marL="0" indent="0">
              <a:buNone/>
              <a:defRPr sz="3300"/>
            </a:lvl1pPr>
            <a:lvl2pPr marL="475625" indent="0">
              <a:buNone/>
              <a:defRPr sz="2900"/>
            </a:lvl2pPr>
            <a:lvl3pPr marL="951250" indent="0">
              <a:buNone/>
              <a:defRPr sz="2500"/>
            </a:lvl3pPr>
            <a:lvl4pPr marL="1426875" indent="0">
              <a:buNone/>
              <a:defRPr sz="2100"/>
            </a:lvl4pPr>
            <a:lvl5pPr marL="1902501" indent="0">
              <a:buNone/>
              <a:defRPr sz="2100"/>
            </a:lvl5pPr>
            <a:lvl6pPr marL="2378126" indent="0">
              <a:buNone/>
              <a:defRPr sz="2100"/>
            </a:lvl6pPr>
            <a:lvl7pPr marL="2853751" indent="0">
              <a:buNone/>
              <a:defRPr sz="2100"/>
            </a:lvl7pPr>
            <a:lvl8pPr marL="3329376" indent="0">
              <a:buNone/>
              <a:defRPr sz="2100"/>
            </a:lvl8pPr>
            <a:lvl9pPr marL="3805001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833582"/>
            <a:ext cx="4320540" cy="1174688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673636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00833"/>
            <a:ext cx="6480810" cy="1668198"/>
          </a:xfrm>
          <a:prstGeom prst="rect">
            <a:avLst/>
          </a:prstGeom>
        </p:spPr>
        <p:txBody>
          <a:bodyPr vert="horz" lIns="95125" tIns="47563" rIns="95125" bIns="4756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335481"/>
            <a:ext cx="6480810" cy="6605601"/>
          </a:xfrm>
          <a:prstGeom prst="rect">
            <a:avLst/>
          </a:prstGeom>
        </p:spPr>
        <p:txBody>
          <a:bodyPr vert="horz" lIns="95125" tIns="47563" rIns="95125" bIns="4756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277038"/>
            <a:ext cx="2280285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73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51250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719" indent="-356719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2891" indent="-297266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906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468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031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593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156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7189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281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62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125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87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25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812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375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937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50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811545"/>
              </p:ext>
            </p:extLst>
          </p:nvPr>
        </p:nvGraphicFramePr>
        <p:xfrm>
          <a:off x="72058" y="1645189"/>
          <a:ext cx="7056784" cy="8172906"/>
        </p:xfrm>
        <a:graphic>
          <a:graphicData uri="http://schemas.openxmlformats.org/drawingml/2006/table">
            <a:tbl>
              <a:tblPr/>
              <a:tblGrid>
                <a:gridCol w="3456384">
                  <a:extLst>
                    <a:ext uri="{9D8B030D-6E8A-4147-A177-3AD203B41FA5}">
                      <a16:colId xmlns="" xmlns:a16="http://schemas.microsoft.com/office/drawing/2014/main" val="1220694957"/>
                    </a:ext>
                  </a:extLst>
                </a:gridCol>
                <a:gridCol w="3600400">
                  <a:extLst>
                    <a:ext uri="{9D8B030D-6E8A-4147-A177-3AD203B41FA5}">
                      <a16:colId xmlns="" xmlns:a16="http://schemas.microsoft.com/office/drawing/2014/main" val="1381353109"/>
                    </a:ext>
                  </a:extLst>
                </a:gridCol>
              </a:tblGrid>
              <a:tr h="583779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障害者総合支援法の対象疾病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難病法の指定難病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93864982"/>
                  </a:ext>
                </a:extLst>
              </a:tr>
              <a:tr h="58377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アミロイドーシス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全身性アミロイドーシス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49923275"/>
                  </a:ext>
                </a:extLst>
              </a:tr>
              <a:tr h="58377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ADH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分泌異常症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下垂体性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ADH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分泌異常症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37774738"/>
                  </a:ext>
                </a:extLst>
              </a:tr>
              <a:tr h="58377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関節リウマチ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悪性関節リウマチ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03360773"/>
                  </a:ext>
                </a:extLst>
              </a:tr>
              <a:tr h="583779">
                <a:tc rowSpan="2"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原発性高脂血症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家族性高コレステロール血症（ホモ接合体）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30503555"/>
                  </a:ext>
                </a:extLst>
              </a:tr>
              <a:tr h="5837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原発性高カイロミクロン血症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42070482"/>
                  </a:ext>
                </a:extLst>
              </a:tr>
              <a:tr h="58377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抗リン脂質抗体症候群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原発性抗リン脂質抗体症候群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13412528"/>
                  </a:ext>
                </a:extLst>
              </a:tr>
              <a:tr h="58377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ゴナドトロピン分泌亢進症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下垂体性ゴナドトロピン分泌亢進症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12877367"/>
                  </a:ext>
                </a:extLst>
              </a:tr>
              <a:tr h="58377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若年性肺気腫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α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１－アンチトリプシン欠乏症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6207080"/>
                  </a:ext>
                </a:extLst>
              </a:tr>
              <a:tr h="58377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成長ホルモン分泌亢進症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下垂体性成長ホルモン分泌亢進症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1915877"/>
                  </a:ext>
                </a:extLst>
              </a:tr>
              <a:tr h="58377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TSH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分泌亢進症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下垂体性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TSH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分泌亢進症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72707604"/>
                  </a:ext>
                </a:extLst>
              </a:tr>
              <a:tr h="58377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特発性両側性感音難聴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若年発症型両側性感音難聴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1259132"/>
                  </a:ext>
                </a:extLst>
              </a:tr>
              <a:tr h="58377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膿疱性乾癬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膿疱性乾癬（汎発型）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1386728"/>
                  </a:ext>
                </a:extLst>
              </a:tr>
              <a:tr h="58377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PRL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分泌亢進症（高プロラクチン血症）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下垂体性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PRL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分泌亢進症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4057278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72058" y="216062"/>
            <a:ext cx="7056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指定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難病と障害者総合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支援法対象疾病の疾病名の相違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2058" y="715182"/>
            <a:ext cx="705678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2563" indent="-182563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○　難病法に基づく指定難病は、障害者総合支援法の対象疾病に全て含まれておりますが、下表の疾病については、異なる疾病名を用いているためご留意ください。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111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