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7200900" cy="10009188"/>
  <p:notesSz cx="6807200" cy="9939338"/>
  <p:defaultTextStyle>
    <a:defPPr>
      <a:defRPr lang="ja-JP"/>
    </a:defPPr>
    <a:lvl1pPr marL="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3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厚生労働省ネットワークシステム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CCECFF"/>
    <a:srgbClr val="CCFFFF"/>
    <a:srgbClr val="6666FF"/>
    <a:srgbClr val="009900"/>
    <a:srgbClr val="FFFF99"/>
    <a:srgbClr val="0000FF"/>
    <a:srgbClr val="FFDA3F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604" autoAdjust="0"/>
  </p:normalViewPr>
  <p:slideViewPr>
    <p:cSldViewPr>
      <p:cViewPr varScale="1">
        <p:scale>
          <a:sx n="48" d="100"/>
          <a:sy n="48" d="100"/>
        </p:scale>
        <p:origin x="1890" y="66"/>
      </p:cViewPr>
      <p:guideLst>
        <p:guide orient="horz" pos="3153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viewProps" Target="viewProps.xml" />
  <Relationship Id="rId3" Type="http://schemas.openxmlformats.org/officeDocument/2006/relationships/slide" Target="slides/slide2.xml" />
  <Relationship Id="rId7" Type="http://schemas.openxmlformats.org/officeDocument/2006/relationships/presProps" Target="presProp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commentAuthors" Target="commentAuthors.xml" />
  <Relationship Id="rId5" Type="http://schemas.openxmlformats.org/officeDocument/2006/relationships/handoutMaster" Target="handoutMasters/handoutMaster1.xml" />
  <Relationship Id="rId10" Type="http://schemas.openxmlformats.org/officeDocument/2006/relationships/tableStyles" Target="tableStyles.xml" />
  <Relationship Id="rId4" Type="http://schemas.openxmlformats.org/officeDocument/2006/relationships/notesMaster" Target="notesMasters/notesMaster1.xml" />
  <Relationship Id="rId9" Type="http://schemas.openxmlformats.org/officeDocument/2006/relationships/theme" Target="theme/theme1.xml" />
</Relationships>
</file>

<file path=ppt/handoutMasters/_rels/handout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3.xml" />
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43BFB36C-D2AB-4F80-9798-8F0E7B7A295C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68A1FD41-20ED-4772-B2A3-FCBF39852D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73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1CC07D2B-664D-4D8A-84D5-FC37120BD7E7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5338" y="746125"/>
            <a:ext cx="267811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93" tIns="31497" rIns="62993" bIns="314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1" y="4720939"/>
            <a:ext cx="5445978" cy="4472757"/>
          </a:xfrm>
          <a:prstGeom prst="rect">
            <a:avLst/>
          </a:prstGeom>
        </p:spPr>
        <p:txBody>
          <a:bodyPr vert="horz" lIns="62993" tIns="31497" rIns="62993" bIns="3149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56AB8963-97A3-47D1-A757-1B03B4E4C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786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09338"/>
            <a:ext cx="6120765" cy="2145488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671873"/>
            <a:ext cx="5040630" cy="25579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5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1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6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2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8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3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5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28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54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400834"/>
            <a:ext cx="1620203" cy="854024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0045" y="400834"/>
            <a:ext cx="4740593" cy="854024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3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19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431832"/>
            <a:ext cx="6120765" cy="1987936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242324"/>
            <a:ext cx="6120765" cy="2189510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56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12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6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25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781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37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293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050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7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0045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0457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56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9" y="2240483"/>
            <a:ext cx="318164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9" y="3174209"/>
            <a:ext cx="318164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61" y="2240483"/>
            <a:ext cx="318289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61" y="3174209"/>
            <a:ext cx="318289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25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46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06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398514"/>
            <a:ext cx="2369047" cy="169600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5" y="398517"/>
            <a:ext cx="4025504" cy="854256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9" y="2094518"/>
            <a:ext cx="2369047" cy="6846563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8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006432"/>
            <a:ext cx="4320540" cy="8271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94339"/>
            <a:ext cx="4320540" cy="6005513"/>
          </a:xfrm>
        </p:spPr>
        <p:txBody>
          <a:bodyPr/>
          <a:lstStyle>
            <a:lvl1pPr marL="0" indent="0">
              <a:buNone/>
              <a:defRPr sz="3300"/>
            </a:lvl1pPr>
            <a:lvl2pPr marL="475625" indent="0">
              <a:buNone/>
              <a:defRPr sz="2900"/>
            </a:lvl2pPr>
            <a:lvl3pPr marL="951250" indent="0">
              <a:buNone/>
              <a:defRPr sz="2500"/>
            </a:lvl3pPr>
            <a:lvl4pPr marL="1426875" indent="0">
              <a:buNone/>
              <a:defRPr sz="2100"/>
            </a:lvl4pPr>
            <a:lvl5pPr marL="1902501" indent="0">
              <a:buNone/>
              <a:defRPr sz="2100"/>
            </a:lvl5pPr>
            <a:lvl6pPr marL="2378126" indent="0">
              <a:buNone/>
              <a:defRPr sz="2100"/>
            </a:lvl6pPr>
            <a:lvl7pPr marL="2853751" indent="0">
              <a:buNone/>
              <a:defRPr sz="2100"/>
            </a:lvl7pPr>
            <a:lvl8pPr marL="3329376" indent="0">
              <a:buNone/>
              <a:defRPr sz="2100"/>
            </a:lvl8pPr>
            <a:lvl9pPr marL="3805001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833582"/>
            <a:ext cx="4320540" cy="1174688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73636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00833"/>
            <a:ext cx="6480810" cy="1668198"/>
          </a:xfrm>
          <a:prstGeom prst="rect">
            <a:avLst/>
          </a:prstGeom>
        </p:spPr>
        <p:txBody>
          <a:bodyPr vert="horz" lIns="95125" tIns="47563" rIns="95125" bIns="4756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335481"/>
            <a:ext cx="6480810" cy="6605601"/>
          </a:xfrm>
          <a:prstGeom prst="rect">
            <a:avLst/>
          </a:prstGeom>
        </p:spPr>
        <p:txBody>
          <a:bodyPr vert="horz" lIns="95125" tIns="47563" rIns="95125" bIns="4756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277038"/>
            <a:ext cx="2280285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73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51250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719" indent="-356719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2891" indent="-297266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906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468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031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593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156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7189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281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62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125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87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25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812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375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937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50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2058" y="96756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疾病名の表記を変更したもの（新旧対照表）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471149"/>
              </p:ext>
            </p:extLst>
          </p:nvPr>
        </p:nvGraphicFramePr>
        <p:xfrm>
          <a:off x="55228" y="1204753"/>
          <a:ext cx="7056784" cy="8376406"/>
        </p:xfrm>
        <a:graphic>
          <a:graphicData uri="http://schemas.openxmlformats.org/drawingml/2006/table">
            <a:tbl>
              <a:tblPr/>
              <a:tblGrid>
                <a:gridCol w="3528392">
                  <a:extLst>
                    <a:ext uri="{9D8B030D-6E8A-4147-A177-3AD203B41FA5}">
                      <a16:colId xmlns="" xmlns:a16="http://schemas.microsoft.com/office/drawing/2014/main" val="127511479"/>
                    </a:ext>
                  </a:extLst>
                </a:gridCol>
                <a:gridCol w="3528392">
                  <a:extLst>
                    <a:ext uri="{9D8B030D-6E8A-4147-A177-3AD203B41FA5}">
                      <a16:colId xmlns="" xmlns:a16="http://schemas.microsoft.com/office/drawing/2014/main" val="2011040028"/>
                    </a:ext>
                  </a:extLst>
                </a:gridCol>
              </a:tblGrid>
              <a:tr h="5091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旧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b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平成２６年１２月３１日までの疾病名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b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平成２７年１月１日以降の疾病名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64401435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アミロイド症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アミロイドーシス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65663172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アレルギー性肉芽腫性血管炎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好酸球性多発血管炎性肉芽腫症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19532261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ウェゲナー肉芽腫症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多発血管炎性肉芽腫症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984212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ADH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不適合分泌症候群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ADH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分泌異常症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1084198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中枢性尿崩症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4791475"/>
                  </a:ext>
                </a:extLst>
              </a:tr>
              <a:tr h="32780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結節性動脈周囲炎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結節性多発動脈炎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9710254"/>
                  </a:ext>
                </a:extLst>
              </a:tr>
              <a:tr h="3278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顕微鏡的多発血管炎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84618231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高プロラクチン血症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PRL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分泌亢進症（高プロラクチン血症）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58121635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ゴナドトロピン分泌過剰症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ゴナドトロピン分泌亢進症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621894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脊髄小脳変性症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脊髄小脳変性症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多系統萎縮症を除く。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13939972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先端巨大症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成長ホルモン分泌亢進症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76868413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側頭動脈炎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巨細胞性動脈炎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33703390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大動脈炎症候群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高安動脈炎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63709165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多巣性運動ニューロパチー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慢性炎症性脱髄性多発神経炎／多巣性運動ニューロパチー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26691952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慢性炎症性脱髄性多発神経炎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98367879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多発筋炎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皮膚筋炎／多発性筋炎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82545330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皮膚筋炎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4546696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多発性硬化症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多発性硬化症／視神経脊髄炎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6612481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TSH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産生下垂体腺腫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TSH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分泌亢進症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96282485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特発性大腿骨頭壊死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特発性大腿骨頭壊死症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93198197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有棘赤血球舞踏病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神経有棘赤血球症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2862982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リソソーム病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ライソゾーム病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62671530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リンパ管筋腫症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リンパ脈管筋腫症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50714702"/>
                  </a:ext>
                </a:extLst>
              </a:tr>
              <a:tr h="3278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レフェトフ症候群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甲状腺ホルモン不応症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0496640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-10914" y="701647"/>
            <a:ext cx="4572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①　平成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日に表記を変更した疾病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173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2058" y="96756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疾病名の表記を変更したもの（新旧対照表）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4314066"/>
            <a:ext cx="4572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③　平成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日に表記を変更した疾病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1990" y="6278494"/>
            <a:ext cx="4572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④　平成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日に表記を変更した疾病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11512"/>
              </p:ext>
            </p:extLst>
          </p:nvPr>
        </p:nvGraphicFramePr>
        <p:xfrm>
          <a:off x="72058" y="4740013"/>
          <a:ext cx="7056784" cy="1200001"/>
        </p:xfrm>
        <a:graphic>
          <a:graphicData uri="http://schemas.openxmlformats.org/drawingml/2006/table">
            <a:tbl>
              <a:tblPr/>
              <a:tblGrid>
                <a:gridCol w="3528392">
                  <a:extLst>
                    <a:ext uri="{9D8B030D-6E8A-4147-A177-3AD203B41FA5}">
                      <a16:colId xmlns="" xmlns:a16="http://schemas.microsoft.com/office/drawing/2014/main" val="1954467364"/>
                    </a:ext>
                  </a:extLst>
                </a:gridCol>
                <a:gridCol w="3528392">
                  <a:extLst>
                    <a:ext uri="{9D8B030D-6E8A-4147-A177-3AD203B41FA5}">
                      <a16:colId xmlns="" xmlns:a16="http://schemas.microsoft.com/office/drawing/2014/main" val="673626410"/>
                    </a:ext>
                  </a:extLst>
                </a:gridCol>
              </a:tblGrid>
              <a:tr h="52457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旧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b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平成２９年３月３１日までの疾病名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b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平成２９年４月１日以降の疾病名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68126303"/>
                  </a:ext>
                </a:extLst>
              </a:tr>
              <a:tr h="33771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原発性胆汁性肝硬変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原発性胆汁性胆管炎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73106837"/>
                  </a:ext>
                </a:extLst>
              </a:tr>
              <a:tr h="33771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自己免疫性出血病</a:t>
                      </a:r>
                      <a:r>
                        <a:rPr lang="en-US" altLang="ja-JP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ⅩⅢ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自己免疫性後天性凝固因子欠乏症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0678418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428509"/>
              </p:ext>
            </p:extLst>
          </p:nvPr>
        </p:nvGraphicFramePr>
        <p:xfrm>
          <a:off x="89558" y="6704441"/>
          <a:ext cx="7053150" cy="1354255"/>
        </p:xfrm>
        <a:graphic>
          <a:graphicData uri="http://schemas.openxmlformats.org/drawingml/2006/table">
            <a:tbl>
              <a:tblPr/>
              <a:tblGrid>
                <a:gridCol w="3526575">
                  <a:extLst>
                    <a:ext uri="{9D8B030D-6E8A-4147-A177-3AD203B41FA5}">
                      <a16:colId xmlns="" xmlns:a16="http://schemas.microsoft.com/office/drawing/2014/main" val="291859856"/>
                    </a:ext>
                  </a:extLst>
                </a:gridCol>
                <a:gridCol w="3526575">
                  <a:extLst>
                    <a:ext uri="{9D8B030D-6E8A-4147-A177-3AD203B41FA5}">
                      <a16:colId xmlns="" xmlns:a16="http://schemas.microsoft.com/office/drawing/2014/main" val="611352164"/>
                    </a:ext>
                  </a:extLst>
                </a:gridCol>
              </a:tblGrid>
              <a:tr h="5340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旧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b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平成３０年３月３１日までの疾病名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b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平成３０年４月１日以降の疾病名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86588506"/>
                  </a:ext>
                </a:extLst>
              </a:tr>
              <a:tr h="27339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有馬症候群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ジュベール症候群関連疾患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73701011"/>
                  </a:ext>
                </a:extLst>
              </a:tr>
              <a:tr h="2733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全身型若年性特発性関節炎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若年性特発性関節炎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75024904"/>
                  </a:ext>
                </a:extLst>
              </a:tr>
              <a:tr h="27339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先天性気管狭窄症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先天性気管狭窄症／先天性声門下狭窄症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4954318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0" y="8361092"/>
            <a:ext cx="4572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⑤　令和元年７月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日に表記を変更した疾病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746656"/>
              </p:ext>
            </p:extLst>
          </p:nvPr>
        </p:nvGraphicFramePr>
        <p:xfrm>
          <a:off x="89558" y="8823123"/>
          <a:ext cx="7053150" cy="866334"/>
        </p:xfrm>
        <a:graphic>
          <a:graphicData uri="http://schemas.openxmlformats.org/drawingml/2006/table">
            <a:tbl>
              <a:tblPr/>
              <a:tblGrid>
                <a:gridCol w="3526575">
                  <a:extLst>
                    <a:ext uri="{9D8B030D-6E8A-4147-A177-3AD203B41FA5}">
                      <a16:colId xmlns="" xmlns:a16="http://schemas.microsoft.com/office/drawing/2014/main" val="291859856"/>
                    </a:ext>
                  </a:extLst>
                </a:gridCol>
                <a:gridCol w="3526575">
                  <a:extLst>
                    <a:ext uri="{9D8B030D-6E8A-4147-A177-3AD203B41FA5}">
                      <a16:colId xmlns="" xmlns:a16="http://schemas.microsoft.com/office/drawing/2014/main" val="611352164"/>
                    </a:ext>
                  </a:extLst>
                </a:gridCol>
              </a:tblGrid>
              <a:tr h="54289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旧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b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令和元年６月３０日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までの疾病名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b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令和元年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１日以降の疾病名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86588506"/>
                  </a:ext>
                </a:extLst>
              </a:tr>
              <a:tr h="32344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強皮症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全身性強皮症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73701011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469836"/>
              </p:ext>
            </p:extLst>
          </p:nvPr>
        </p:nvGraphicFramePr>
        <p:xfrm>
          <a:off x="75826" y="1092225"/>
          <a:ext cx="7066882" cy="2883361"/>
        </p:xfrm>
        <a:graphic>
          <a:graphicData uri="http://schemas.openxmlformats.org/drawingml/2006/table">
            <a:tbl>
              <a:tblPr/>
              <a:tblGrid>
                <a:gridCol w="3533441">
                  <a:extLst>
                    <a:ext uri="{9D8B030D-6E8A-4147-A177-3AD203B41FA5}">
                      <a16:colId xmlns="" xmlns:a16="http://schemas.microsoft.com/office/drawing/2014/main" val="518855423"/>
                    </a:ext>
                  </a:extLst>
                </a:gridCol>
                <a:gridCol w="3533441">
                  <a:extLst>
                    <a:ext uri="{9D8B030D-6E8A-4147-A177-3AD203B41FA5}">
                      <a16:colId xmlns="" xmlns:a16="http://schemas.microsoft.com/office/drawing/2014/main" val="1053015194"/>
                    </a:ext>
                  </a:extLst>
                </a:gridCol>
              </a:tblGrid>
              <a:tr h="4801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旧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b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平成２７年６月３０日までの疾病名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b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平成２７年７月１日以降の疾病名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30092025"/>
                  </a:ext>
                </a:extLst>
              </a:tr>
              <a:tr h="30907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難治性ネフローゼ症候群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一次性ネフローゼ症候群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71289291"/>
                  </a:ext>
                </a:extLst>
              </a:tr>
              <a:tr h="3090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加齢性黄斑変性症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加齢黄斑変性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5533131"/>
                  </a:ext>
                </a:extLst>
              </a:tr>
              <a:tr h="30907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進行性骨化性線維形成異常症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進行性骨化性線維異形成症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48765606"/>
                  </a:ext>
                </a:extLst>
              </a:tr>
              <a:tr h="30907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先天性魚鱗癬様紅皮症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先天性魚鱗癬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4693361"/>
                  </a:ext>
                </a:extLst>
              </a:tr>
              <a:tr h="30907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ビタミン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依存症二型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ビタミン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依存性くる病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骨軟化症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28540243"/>
                  </a:ext>
                </a:extLst>
              </a:tr>
              <a:tr h="377762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ペルオキシソーム病</a:t>
                      </a:r>
                    </a:p>
                  </a:txBody>
                  <a:tcPr marL="8934" marR="8934" marT="89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副腎白質ジストロフィー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54396326"/>
                  </a:ext>
                </a:extLst>
              </a:tr>
              <a:tr h="48010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ペルオキシソーム病（副腎白質ジストロフィーを除く。）</a:t>
                      </a:r>
                    </a:p>
                  </a:txBody>
                  <a:tcPr marL="8934" marR="8934" marT="89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54984637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21990" y="666278"/>
            <a:ext cx="4572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②　平成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年７月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日に表記変更した疾病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6516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