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93"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9" r:id="rId23"/>
    <p:sldId id="278" r:id="rId24"/>
    <p:sldId id="280" r:id="rId25"/>
    <p:sldId id="281" r:id="rId26"/>
    <p:sldId id="282" r:id="rId2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7338" autoAdjust="0"/>
  </p:normalViewPr>
  <p:slideViewPr>
    <p:cSldViewPr snapToGrid="0">
      <p:cViewPr varScale="1">
        <p:scale>
          <a:sx n="56" d="100"/>
          <a:sy n="56" d="100"/>
        </p:scale>
        <p:origin x="1296" y="78"/>
      </p:cViewPr>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57" d="100"/>
          <a:sy n="57" d="100"/>
        </p:scale>
        <p:origin x="1812" y="66"/>
      </p:cViewPr>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slide" Target="slides/slide12.xml" />
  <Relationship Id="rId18" Type="http://schemas.openxmlformats.org/officeDocument/2006/relationships/slide" Target="slides/slide17.xml" />
  <Relationship Id="rId26" Type="http://schemas.openxmlformats.org/officeDocument/2006/relationships/slide" Target="slides/slide25.xml" />
  <Relationship Id="rId3" Type="http://schemas.openxmlformats.org/officeDocument/2006/relationships/slide" Target="slides/slide2.xml" />
  <Relationship Id="rId21" Type="http://schemas.openxmlformats.org/officeDocument/2006/relationships/slide" Target="slides/slide20.xml" />
  <Relationship Id="rId7" Type="http://schemas.openxmlformats.org/officeDocument/2006/relationships/slide" Target="slides/slide6.xml" />
  <Relationship Id="rId12" Type="http://schemas.openxmlformats.org/officeDocument/2006/relationships/slide" Target="slides/slide11.xml" />
  <Relationship Id="rId17" Type="http://schemas.openxmlformats.org/officeDocument/2006/relationships/slide" Target="slides/slide16.xml" />
  <Relationship Id="rId25" Type="http://schemas.openxmlformats.org/officeDocument/2006/relationships/slide" Target="slides/slide24.xml" />
  <Relationship Id="rId2" Type="http://schemas.openxmlformats.org/officeDocument/2006/relationships/slide" Target="slides/slide1.xml" />
  <Relationship Id="rId16" Type="http://schemas.openxmlformats.org/officeDocument/2006/relationships/slide" Target="slides/slide15.xml" />
  <Relationship Id="rId20" Type="http://schemas.openxmlformats.org/officeDocument/2006/relationships/slide" Target="slides/slide19.xml" />
  <Relationship Id="rId29" Type="http://schemas.openxmlformats.org/officeDocument/2006/relationships/presProps" Target="presProps.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24" Type="http://schemas.openxmlformats.org/officeDocument/2006/relationships/slide" Target="slides/slide23.xml" />
  <Relationship Id="rId32" Type="http://schemas.openxmlformats.org/officeDocument/2006/relationships/tableStyles" Target="tableStyles.xml" />
  <Relationship Id="rId5" Type="http://schemas.openxmlformats.org/officeDocument/2006/relationships/slide" Target="slides/slide4.xml" />
  <Relationship Id="rId15" Type="http://schemas.openxmlformats.org/officeDocument/2006/relationships/slide" Target="slides/slide14.xml" />
  <Relationship Id="rId23" Type="http://schemas.openxmlformats.org/officeDocument/2006/relationships/slide" Target="slides/slide22.xml" />
  <Relationship Id="rId28" Type="http://schemas.openxmlformats.org/officeDocument/2006/relationships/notesMaster" Target="notesMasters/notesMaster1.xml" />
  <Relationship Id="rId10" Type="http://schemas.openxmlformats.org/officeDocument/2006/relationships/slide" Target="slides/slide9.xml" />
  <Relationship Id="rId19" Type="http://schemas.openxmlformats.org/officeDocument/2006/relationships/slide" Target="slides/slide18.xml" />
  <Relationship Id="rId31" Type="http://schemas.openxmlformats.org/officeDocument/2006/relationships/theme" Target="theme/theme1.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slide" Target="slides/slide13.xml" />
  <Relationship Id="rId22" Type="http://schemas.openxmlformats.org/officeDocument/2006/relationships/slide" Target="slides/slide21.xml" />
  <Relationship Id="rId27" Type="http://schemas.openxmlformats.org/officeDocument/2006/relationships/slide" Target="slides/slide26.xml" />
  <Relationship Id="rId30" Type="http://schemas.openxmlformats.org/officeDocument/2006/relationships/viewProps" Target="viewProps.xml" />
</Relationships>
</file>

<file path=ppt/drawings/_rels/vmlDrawing1.vml.rels>&#65279;<?xml version="1.0" encoding="utf-8" standalone="yes"?>
<Relationships xmlns="http://schemas.openxmlformats.org/package/2006/relationships">
  <Relationship Id="rId1" Type="http://schemas.openxmlformats.org/officeDocument/2006/relationships/image" Target="../media/image1.emf" />
</Relationships>
</file>

<file path=ppt/drawings/_rels/vmlDrawing2.vml.rels>&#65279;<?xml version="1.0" encoding="utf-8" standalone="yes"?>
<Relationships xmlns="http://schemas.openxmlformats.org/package/2006/relationships">
  <Relationship Id="rId1" Type="http://schemas.openxmlformats.org/officeDocument/2006/relationships/image" Target="../media/image2.emf" />
</Relationships>
</file>

<file path=ppt/drawings/_rels/vmlDrawing3.vml.rels>&#65279;<?xml version="1.0" encoding="utf-8" standalone="yes"?>
<Relationships xmlns="http://schemas.openxmlformats.org/package/2006/relationships">
  <Relationship Id="rId1" Type="http://schemas.openxmlformats.org/officeDocument/2006/relationships/image" Target="../media/image3.emf" />
</Relationships>
</file>

<file path=ppt/drawings/_rels/vmlDrawing4.vml.rels>&#65279;<?xml version="1.0" encoding="utf-8" standalone="yes"?>
<Relationships xmlns="http://schemas.openxmlformats.org/package/2006/relationships">
  <Relationship Id="rId2" Type="http://schemas.openxmlformats.org/officeDocument/2006/relationships/image" Target="../media/image3.emf" />
  <Relationship Id="rId1" Type="http://schemas.openxmlformats.org/officeDocument/2006/relationships/image" Target="../media/image1.emf" />
</Relationships>
</file>

<file path=ppt/drawings/_rels/vmlDrawing5.vml.rels>&#65279;<?xml version="1.0" encoding="utf-8" standalone="yes"?>
<Relationships xmlns="http://schemas.openxmlformats.org/package/2006/relationships">
  <Relationship Id="rId1" Type="http://schemas.openxmlformats.org/officeDocument/2006/relationships/image" Target="../media/image4.wmf"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6A3DE1-CB7F-4F82-BE49-2492709B3D05}" type="datetimeFigureOut">
              <a:rPr kumimoji="1" lang="ja-JP" altLang="en-US" smtClean="0"/>
              <a:t>2021/1/22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022917-9A2A-4356-B11D-8FDB602870B5}" type="slidenum">
              <a:rPr kumimoji="1" lang="ja-JP" altLang="en-US" smtClean="0"/>
              <a:t>‹#›</a:t>
            </a:fld>
            <a:endParaRPr kumimoji="1" lang="ja-JP" altLang="en-US"/>
          </a:p>
        </p:txBody>
      </p:sp>
    </p:spTree>
    <p:extLst>
      <p:ext uri="{BB962C8B-B14F-4D97-AF65-F5344CB8AC3E}">
        <p14:creationId xmlns:p14="http://schemas.microsoft.com/office/powerpoint/2010/main" val="100782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10.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_rels/notesSlide11.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_rels/notesSlide12.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_rels/notesSlide13.xml.rels>&#65279;<?xml version="1.0" encoding="utf-8" standalone="yes"?>
<Relationships xmlns="http://schemas.openxmlformats.org/package/2006/relationships">
  <Relationship Id="rId2" Type="http://schemas.openxmlformats.org/officeDocument/2006/relationships/slide" Target="../slides/slide13.xml" />
  <Relationship Id="rId1" Type="http://schemas.openxmlformats.org/officeDocument/2006/relationships/notesMaster" Target="../notesMasters/notesMaster1.xml" />
</Relationships>
</file>

<file path=ppt/notesSlides/_rels/notesSlide14.xml.rels>&#65279;<?xml version="1.0" encoding="utf-8" standalone="yes"?>
<Relationships xmlns="http://schemas.openxmlformats.org/package/2006/relationships">
  <Relationship Id="rId2" Type="http://schemas.openxmlformats.org/officeDocument/2006/relationships/slide" Target="../slides/slide14.xml" />
  <Relationship Id="rId1" Type="http://schemas.openxmlformats.org/officeDocument/2006/relationships/notesMaster" Target="../notesMasters/notesMaster1.xml" />
</Relationships>
</file>

<file path=ppt/notesSlides/_rels/notesSlide15.xml.rels>&#65279;<?xml version="1.0" encoding="utf-8" standalone="yes"?>
<Relationships xmlns="http://schemas.openxmlformats.org/package/2006/relationships">
  <Relationship Id="rId2" Type="http://schemas.openxmlformats.org/officeDocument/2006/relationships/slide" Target="../slides/slide15.xml" />
  <Relationship Id="rId1" Type="http://schemas.openxmlformats.org/officeDocument/2006/relationships/notesMaster" Target="../notesMasters/notesMaster1.xml" />
</Relationships>
</file>

<file path=ppt/notesSlides/_rels/notesSlide16.xml.rels>&#65279;<?xml version="1.0" encoding="utf-8" standalone="yes"?>
<Relationships xmlns="http://schemas.openxmlformats.org/package/2006/relationships">
  <Relationship Id="rId2" Type="http://schemas.openxmlformats.org/officeDocument/2006/relationships/slide" Target="../slides/slide16.xml" />
  <Relationship Id="rId1" Type="http://schemas.openxmlformats.org/officeDocument/2006/relationships/notesMaster" Target="../notesMasters/notesMaster1.xml" />
</Relationships>
</file>

<file path=ppt/notesSlides/_rels/notesSlide17.xml.rels>&#65279;<?xml version="1.0" encoding="utf-8" standalone="yes"?>
<Relationships xmlns="http://schemas.openxmlformats.org/package/2006/relationships">
  <Relationship Id="rId2" Type="http://schemas.openxmlformats.org/officeDocument/2006/relationships/slide" Target="../slides/slide17.xml" />
  <Relationship Id="rId1" Type="http://schemas.openxmlformats.org/officeDocument/2006/relationships/notesMaster" Target="../notesMasters/notesMaster1.xml" />
</Relationships>
</file>

<file path=ppt/notesSlides/_rels/notesSlide18.xml.rels>&#65279;<?xml version="1.0" encoding="utf-8" standalone="yes"?>
<Relationships xmlns="http://schemas.openxmlformats.org/package/2006/relationships">
  <Relationship Id="rId2" Type="http://schemas.openxmlformats.org/officeDocument/2006/relationships/slide" Target="../slides/slide18.xml" />
  <Relationship Id="rId1" Type="http://schemas.openxmlformats.org/officeDocument/2006/relationships/notesMaster" Target="../notesMasters/notesMaster1.xml" />
</Relationships>
</file>

<file path=ppt/notesSlides/_rels/notesSlide19.xml.rels>&#65279;<?xml version="1.0" encoding="utf-8" standalone="yes"?>
<Relationships xmlns="http://schemas.openxmlformats.org/package/2006/relationships">
  <Relationship Id="rId2" Type="http://schemas.openxmlformats.org/officeDocument/2006/relationships/slide" Target="../slides/slide19.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20.xml.rels>&#65279;<?xml version="1.0" encoding="utf-8" standalone="yes"?>
<Relationships xmlns="http://schemas.openxmlformats.org/package/2006/relationships">
  <Relationship Id="rId2" Type="http://schemas.openxmlformats.org/officeDocument/2006/relationships/slide" Target="../slides/slide20.xml" />
  <Relationship Id="rId1" Type="http://schemas.openxmlformats.org/officeDocument/2006/relationships/notesMaster" Target="../notesMasters/notesMaster1.xml" />
</Relationships>
</file>

<file path=ppt/notesSlides/_rels/notesSlide21.xml.rels>&#65279;<?xml version="1.0" encoding="utf-8" standalone="yes"?>
<Relationships xmlns="http://schemas.openxmlformats.org/package/2006/relationships">
  <Relationship Id="rId2" Type="http://schemas.openxmlformats.org/officeDocument/2006/relationships/slide" Target="../slides/slide21.xml" />
  <Relationship Id="rId1" Type="http://schemas.openxmlformats.org/officeDocument/2006/relationships/notesMaster" Target="../notesMasters/notesMaster1.xml" />
</Relationships>
</file>

<file path=ppt/notesSlides/_rels/notesSlide22.xml.rels>&#65279;<?xml version="1.0" encoding="utf-8" standalone="yes"?>
<Relationships xmlns="http://schemas.openxmlformats.org/package/2006/relationships">
  <Relationship Id="rId2" Type="http://schemas.openxmlformats.org/officeDocument/2006/relationships/slide" Target="../slides/slide22.xml" />
  <Relationship Id="rId1" Type="http://schemas.openxmlformats.org/officeDocument/2006/relationships/notesMaster" Target="../notesMasters/notesMaster1.xml" />
</Relationships>
</file>

<file path=ppt/notesSlides/_rels/notesSlide23.xml.rels>&#65279;<?xml version="1.0" encoding="utf-8" standalone="yes"?>
<Relationships xmlns="http://schemas.openxmlformats.org/package/2006/relationships">
  <Relationship Id="rId2" Type="http://schemas.openxmlformats.org/officeDocument/2006/relationships/slide" Target="../slides/slide23.xml" />
  <Relationship Id="rId1" Type="http://schemas.openxmlformats.org/officeDocument/2006/relationships/notesMaster" Target="../notesMasters/notesMaster1.xml" />
</Relationships>
</file>

<file path=ppt/notesSlides/_rels/notesSlide24.xml.rels>&#65279;<?xml version="1.0" encoding="utf-8" standalone="yes"?>
<Relationships xmlns="http://schemas.openxmlformats.org/package/2006/relationships">
  <Relationship Id="rId2" Type="http://schemas.openxmlformats.org/officeDocument/2006/relationships/slide" Target="../slides/slide24.xml" />
  <Relationship Id="rId1" Type="http://schemas.openxmlformats.org/officeDocument/2006/relationships/notesMaster" Target="../notesMasters/notesMaster1.xml" />
</Relationships>
</file>

<file path=ppt/notesSlides/_rels/notesSlide25.xml.rels>&#65279;<?xml version="1.0" encoding="utf-8" standalone="yes"?>
<Relationships xmlns="http://schemas.openxmlformats.org/package/2006/relationships">
  <Relationship Id="rId2" Type="http://schemas.openxmlformats.org/officeDocument/2006/relationships/slide" Target="../slides/slide25.xml" />
  <Relationship Id="rId1" Type="http://schemas.openxmlformats.org/officeDocument/2006/relationships/notesMaster" Target="../notesMasters/notesMaster1.xml" />
</Relationships>
</file>

<file path=ppt/notesSlides/_rels/notesSlide26.xml.rels>&#65279;<?xml version="1.0" encoding="utf-8" standalone="yes"?>
<Relationships xmlns="http://schemas.openxmlformats.org/package/2006/relationships">
  <Relationship Id="rId2" Type="http://schemas.openxmlformats.org/officeDocument/2006/relationships/slide" Target="../slides/slide26.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9.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高齢者いきいき相談室を受託いただく際に運営の基本となる「運営マニュアル」について解説をさせていただきます。</a:t>
            </a:r>
            <a:endParaRPr kumimoji="1" lang="en-US" altLang="ja-JP" dirty="0" smtClean="0"/>
          </a:p>
          <a:p>
            <a:r>
              <a:rPr kumimoji="1" lang="ja-JP" altLang="en-US" dirty="0" smtClean="0"/>
              <a:t>お手元に「高齢者いきいき相談室運営マニュアル」をご用意いただいた上で、次スライド以降をご確認ください。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1</a:t>
            </a:fld>
            <a:endParaRPr kumimoji="1" lang="ja-JP" altLang="en-US"/>
          </a:p>
        </p:txBody>
      </p:sp>
    </p:spTree>
    <p:extLst>
      <p:ext uri="{BB962C8B-B14F-4D97-AF65-F5344CB8AC3E}">
        <p14:creationId xmlns:p14="http://schemas.microsoft.com/office/powerpoint/2010/main" val="28293025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②相談対応につきまして、相談の対応を行うものは原則として保健師、社会福祉士、主任介護支援専門員、もしくは事業所所属の介護支援専門員が対応するものとします。</a:t>
            </a:r>
            <a:endParaRPr kumimoji="1" lang="en-US" altLang="ja-JP" dirty="0" smtClean="0"/>
          </a:p>
          <a:p>
            <a:r>
              <a:rPr kumimoji="1" lang="ja-JP" altLang="en-US" dirty="0" smtClean="0"/>
              <a:t>ただし、軽微な問い合わせにつきましては、専門職以外の事務員等が対応することも差し支えありません。</a:t>
            </a:r>
            <a:endParaRPr kumimoji="1" lang="ja-JP" altLang="en-US" dirty="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10</a:t>
            </a:fld>
            <a:endParaRPr kumimoji="1" lang="ja-JP" altLang="en-US"/>
          </a:p>
        </p:txBody>
      </p:sp>
    </p:spTree>
    <p:extLst>
      <p:ext uri="{BB962C8B-B14F-4D97-AF65-F5344CB8AC3E}">
        <p14:creationId xmlns:p14="http://schemas.microsoft.com/office/powerpoint/2010/main" val="2297483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③相談内容について</a:t>
            </a:r>
            <a:endParaRPr kumimoji="1" lang="en-US" altLang="ja-JP" dirty="0" smtClean="0"/>
          </a:p>
          <a:p>
            <a:r>
              <a:rPr kumimoji="1" lang="ja-JP" altLang="en-US" dirty="0" smtClean="0"/>
              <a:t>高齢者に関する健康・福祉・介護など、生活の中での困りごと全般について、幅広く相談を受け付けていただくこととなります。</a:t>
            </a:r>
            <a:endParaRPr kumimoji="1" lang="en-US" altLang="ja-JP" dirty="0" smtClean="0"/>
          </a:p>
          <a:p>
            <a:r>
              <a:rPr kumimoji="1" lang="ja-JP" altLang="en-US" dirty="0" smtClean="0"/>
              <a:t>ポイントとして、他の居宅介護支援事業所と契約していて、セカンドオピニオンとして受ける場合は実績払いの対象になります。</a:t>
            </a:r>
            <a:endParaRPr kumimoji="1" lang="en-US" altLang="ja-JP" dirty="0" smtClean="0"/>
          </a:p>
          <a:p>
            <a:r>
              <a:rPr kumimoji="1" lang="ja-JP" altLang="en-US" dirty="0" smtClean="0"/>
              <a:t>また、虐待の相談の場合は「高齢者虐待相談連絡票」でいきいき支援センターへ報告してください。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11</a:t>
            </a:fld>
            <a:endParaRPr kumimoji="1" lang="ja-JP" altLang="en-US"/>
          </a:p>
        </p:txBody>
      </p:sp>
    </p:spTree>
    <p:extLst>
      <p:ext uri="{BB962C8B-B14F-4D97-AF65-F5344CB8AC3E}">
        <p14:creationId xmlns:p14="http://schemas.microsoft.com/office/powerpoint/2010/main" val="36447825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④委託料上限について</a:t>
            </a:r>
            <a:endParaRPr kumimoji="1" lang="en-US" altLang="ja-JP" dirty="0" smtClean="0"/>
          </a:p>
          <a:p>
            <a:r>
              <a:rPr kumimoji="1" lang="ja-JP" altLang="en-US" dirty="0" smtClean="0"/>
              <a:t>委託料の対象となる相談が、同一人物において何度も発生した場合、委託料の対象となるのは月に</a:t>
            </a:r>
            <a:r>
              <a:rPr kumimoji="1" lang="en-US" altLang="ja-JP" dirty="0" smtClean="0"/>
              <a:t>3</a:t>
            </a:r>
            <a:r>
              <a:rPr kumimoji="1" lang="ja-JP" altLang="en-US" dirty="0" smtClean="0"/>
              <a:t>回までとなります。（来所・電話は</a:t>
            </a:r>
            <a:r>
              <a:rPr kumimoji="1" lang="en-US" altLang="ja-JP" dirty="0" smtClean="0"/>
              <a:t>3</a:t>
            </a:r>
            <a:r>
              <a:rPr kumimoji="1" lang="ja-JP" altLang="en-US" dirty="0" smtClean="0"/>
              <a:t>回</a:t>
            </a:r>
            <a:r>
              <a:rPr kumimoji="1" lang="en-US" altLang="ja-JP" dirty="0" smtClean="0"/>
              <a:t>3,300</a:t>
            </a:r>
            <a:r>
              <a:rPr kumimoji="1" lang="ja-JP" altLang="en-US" dirty="0" smtClean="0"/>
              <a:t>円）</a:t>
            </a:r>
            <a:endParaRPr kumimoji="1" lang="en-US" altLang="ja-JP" dirty="0" smtClean="0"/>
          </a:p>
          <a:p>
            <a:r>
              <a:rPr kumimoji="1" lang="ja-JP" altLang="en-US" dirty="0" smtClean="0"/>
              <a:t>ただ、</a:t>
            </a:r>
            <a:r>
              <a:rPr kumimoji="1" lang="en-US" altLang="ja-JP" dirty="0" smtClean="0"/>
              <a:t>4</a:t>
            </a:r>
            <a:r>
              <a:rPr kumimoji="1" lang="ja-JP" altLang="en-US" dirty="0" smtClean="0"/>
              <a:t>回目だからもう相談を受け付けられないというわけではなく、相談は受けていただくのですが、委託料としてはお支払いができないということになります。</a:t>
            </a:r>
            <a:endParaRPr kumimoji="1" lang="en-US" altLang="ja-JP" dirty="0" smtClean="0"/>
          </a:p>
          <a:p>
            <a:r>
              <a:rPr kumimoji="1" lang="en-US" altLang="ja-JP" dirty="0" smtClean="0"/>
              <a:t>4</a:t>
            </a:r>
            <a:r>
              <a:rPr kumimoji="1" lang="ja-JP" altLang="en-US" dirty="0" smtClean="0"/>
              <a:t>回目だからと門前払いしないよう、まずは相談ごとを受け付けていただきますようお願い致します。</a:t>
            </a:r>
            <a:endParaRPr kumimoji="1" lang="ja-JP" altLang="en-US" dirty="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12</a:t>
            </a:fld>
            <a:endParaRPr kumimoji="1" lang="ja-JP" altLang="en-US"/>
          </a:p>
        </p:txBody>
      </p:sp>
    </p:spTree>
    <p:extLst>
      <p:ext uri="{BB962C8B-B14F-4D97-AF65-F5344CB8AC3E}">
        <p14:creationId xmlns:p14="http://schemas.microsoft.com/office/powerpoint/2010/main" val="15699794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⑤相談・訪問記録票（請書別紙様式</a:t>
            </a:r>
            <a:r>
              <a:rPr kumimoji="1" lang="en-US" altLang="ja-JP" dirty="0" smtClean="0"/>
              <a:t>2-1</a:t>
            </a:r>
            <a:r>
              <a:rPr kumimoji="1" lang="ja-JP" altLang="en-US" dirty="0" smtClean="0"/>
              <a:t>）の作成について。</a:t>
            </a:r>
            <a:endParaRPr kumimoji="1" lang="en-US" altLang="ja-JP" dirty="0" smtClean="0"/>
          </a:p>
          <a:p>
            <a:r>
              <a:rPr kumimoji="1" lang="ja-JP" altLang="en-US" dirty="0" smtClean="0"/>
              <a:t>相談対応後にご記載をいただく相談・訪問記録表につきまして、こちらをご提出いただけないと実績払いの対象とすることが出来ません。</a:t>
            </a:r>
            <a:endParaRPr kumimoji="1" lang="en-US" altLang="ja-JP" dirty="0" smtClean="0"/>
          </a:p>
          <a:p>
            <a:r>
              <a:rPr kumimoji="1" lang="ja-JP" altLang="en-US" dirty="0" smtClean="0"/>
              <a:t>締め切りも翌月</a:t>
            </a:r>
            <a:r>
              <a:rPr kumimoji="1" lang="en-US" altLang="ja-JP" dirty="0" smtClean="0"/>
              <a:t>5</a:t>
            </a:r>
            <a:r>
              <a:rPr kumimoji="1" lang="ja-JP" altLang="en-US" dirty="0" smtClean="0"/>
              <a:t>日までとなっておりますので、期限内にご提出いただきますようお願いします。</a:t>
            </a:r>
            <a:endParaRPr kumimoji="1" lang="en-US" altLang="ja-JP" dirty="0" smtClean="0"/>
          </a:p>
          <a:p>
            <a:r>
              <a:rPr kumimoji="1" lang="ja-JP" altLang="en-US" dirty="0" smtClean="0"/>
              <a:t>⑥留意点として、日程調整等のみの場合は実績にはなりません。</a:t>
            </a:r>
            <a:endParaRPr kumimoji="1" lang="en-US" altLang="ja-JP" dirty="0" smtClean="0"/>
          </a:p>
          <a:p>
            <a:r>
              <a:rPr kumimoji="1" lang="ja-JP" altLang="en-US" dirty="0" smtClean="0"/>
              <a:t>他にも何か迷うような出来事があれば、</a:t>
            </a:r>
            <a:r>
              <a:rPr kumimoji="1" lang="en-US" altLang="ja-JP" dirty="0" smtClean="0"/>
              <a:t>Q&amp;A</a:t>
            </a:r>
            <a:r>
              <a:rPr kumimoji="1" lang="ja-JP" altLang="en-US" dirty="0" smtClean="0"/>
              <a:t>を見ていただき、圏域のいきいき支援センターへ相談いただければと思います</a:t>
            </a:r>
            <a:r>
              <a:rPr kumimoji="1" lang="ja-JP" altLang="en-US" dirty="0"/>
              <a:t>。</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13</a:t>
            </a:fld>
            <a:endParaRPr kumimoji="1" lang="ja-JP" altLang="en-US"/>
          </a:p>
        </p:txBody>
      </p:sp>
    </p:spTree>
    <p:extLst>
      <p:ext uri="{BB962C8B-B14F-4D97-AF65-F5344CB8AC3E}">
        <p14:creationId xmlns:p14="http://schemas.microsoft.com/office/powerpoint/2010/main" val="20337802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２．相談者宅の訪問について</a:t>
            </a:r>
            <a:endParaRPr kumimoji="1" lang="en-US" altLang="ja-JP" dirty="0" smtClean="0"/>
          </a:p>
          <a:p>
            <a:r>
              <a:rPr kumimoji="1" lang="ja-JP" altLang="en-US" dirty="0" smtClean="0"/>
              <a:t>①対象者については「１．来所・電話相談」の方と保トンと違いはありませんが、一点重要な違いとして、いきいき支援センターからの訪問依頼があるかないかがポイントとなります。</a:t>
            </a:r>
            <a:endParaRPr kumimoji="1" lang="en-US" altLang="ja-JP" dirty="0" smtClean="0"/>
          </a:p>
          <a:p>
            <a:r>
              <a:rPr kumimoji="1" lang="ja-JP" altLang="en-US" dirty="0" smtClean="0"/>
              <a:t>依頼がない状態で、相談室の判断で勝手に訪問して相談を受けても実績払いの対象にはなりません。</a:t>
            </a:r>
            <a:endParaRPr kumimoji="1" lang="en-US" altLang="ja-JP" dirty="0" smtClean="0"/>
          </a:p>
          <a:p>
            <a:r>
              <a:rPr kumimoji="1" lang="ja-JP" altLang="en-US" dirty="0" smtClean="0"/>
              <a:t>また、いきいき支援センターからの依頼ではなく高齢者から「訪問してほしい」と依頼があった場合は、状況を聞き取っていきいき支援センターに相談してください。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14</a:t>
            </a:fld>
            <a:endParaRPr kumimoji="1" lang="ja-JP" altLang="en-US"/>
          </a:p>
        </p:txBody>
      </p:sp>
    </p:spTree>
    <p:extLst>
      <p:ext uri="{BB962C8B-B14F-4D97-AF65-F5344CB8AC3E}">
        <p14:creationId xmlns:p14="http://schemas.microsoft.com/office/powerpoint/2010/main" val="39751780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②訪問依頼</a:t>
            </a:r>
            <a:endParaRPr kumimoji="1" lang="en-US" altLang="ja-JP" dirty="0" smtClean="0"/>
          </a:p>
          <a:p>
            <a:r>
              <a:rPr kumimoji="1" lang="ja-JP" altLang="en-US" dirty="0" smtClean="0"/>
              <a:t>「ア　いきいき支援センターからの訪問依頼」について、実際に依頼はあった場合は訪問が行えるかどうかを判断し、訪問の可否を返答ください。</a:t>
            </a:r>
            <a:endParaRPr kumimoji="1" lang="en-US" altLang="ja-JP" dirty="0" smtClean="0"/>
          </a:p>
          <a:p>
            <a:r>
              <a:rPr kumimoji="1" lang="ja-JP" altLang="en-US" dirty="0" smtClean="0"/>
              <a:t>「イ　訪問依頼票」について、訪問の返答を行うと「訪問依頼票」が送付されますので依頼票に訪問予定等を記載して回答してください。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15</a:t>
            </a:fld>
            <a:endParaRPr kumimoji="1" lang="ja-JP" altLang="en-US"/>
          </a:p>
        </p:txBody>
      </p:sp>
    </p:spTree>
    <p:extLst>
      <p:ext uri="{BB962C8B-B14F-4D97-AF65-F5344CB8AC3E}">
        <p14:creationId xmlns:p14="http://schemas.microsoft.com/office/powerpoint/2010/main" val="42665757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③訪問について</a:t>
            </a:r>
            <a:endParaRPr kumimoji="1" lang="en-US" altLang="ja-JP" dirty="0" smtClean="0"/>
          </a:p>
          <a:p>
            <a:r>
              <a:rPr kumimoji="1" lang="ja-JP" altLang="en-US" dirty="0" smtClean="0"/>
              <a:t>相談を行うものについては「１．来所又は電話相談への対応」と同様です。（保健師、社会福祉士、主任介護支援専門員等若しくは介護支援専門員）</a:t>
            </a:r>
            <a:endParaRPr kumimoji="1" lang="en-US" altLang="ja-JP" dirty="0" smtClean="0"/>
          </a:p>
          <a:p>
            <a:r>
              <a:rPr kumimoji="1" lang="ja-JP" altLang="en-US" dirty="0" smtClean="0"/>
              <a:t>④委託料上限について</a:t>
            </a:r>
            <a:endParaRPr kumimoji="1" lang="en-US" altLang="ja-JP" dirty="0" smtClean="0"/>
          </a:p>
          <a:p>
            <a:r>
              <a:rPr kumimoji="1" lang="ja-JP" altLang="en-US" dirty="0" smtClean="0"/>
              <a:t>月</a:t>
            </a:r>
            <a:r>
              <a:rPr kumimoji="1" lang="en-US" altLang="ja-JP" dirty="0" smtClean="0"/>
              <a:t>3</a:t>
            </a:r>
            <a:r>
              <a:rPr kumimoji="1" lang="ja-JP" altLang="en-US" dirty="0" smtClean="0"/>
              <a:t>回（</a:t>
            </a:r>
            <a:r>
              <a:rPr kumimoji="1" lang="en-US" altLang="ja-JP" dirty="0" smtClean="0"/>
              <a:t>4,950</a:t>
            </a:r>
            <a:r>
              <a:rPr kumimoji="1" lang="ja-JP" altLang="en-US" dirty="0" smtClean="0"/>
              <a:t>円）までとなっております。</a:t>
            </a:r>
            <a:endParaRPr kumimoji="1" lang="en-US" altLang="ja-JP" dirty="0" smtClean="0"/>
          </a:p>
          <a:p>
            <a:r>
              <a:rPr kumimoji="1" lang="ja-JP" altLang="en-US" dirty="0" smtClean="0"/>
              <a:t>⑤不在時について</a:t>
            </a:r>
            <a:endParaRPr kumimoji="1" lang="en-US" altLang="ja-JP" dirty="0" smtClean="0"/>
          </a:p>
          <a:p>
            <a:r>
              <a:rPr kumimoji="1" lang="ja-JP" altLang="en-US" dirty="0" smtClean="0"/>
              <a:t>訪問を依頼されご自宅等を伺った結果、本人が不在にしており、お会いすることができなかった、という場合も委託料の対象となります。（次スライドへ続く）</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16</a:t>
            </a:fld>
            <a:endParaRPr kumimoji="1" lang="ja-JP" altLang="en-US"/>
          </a:p>
        </p:txBody>
      </p:sp>
    </p:spTree>
    <p:extLst>
      <p:ext uri="{BB962C8B-B14F-4D97-AF65-F5344CB8AC3E}">
        <p14:creationId xmlns:p14="http://schemas.microsoft.com/office/powerpoint/2010/main" val="8476732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不在の場合でも、不在用の記録票（請書「別紙様式</a:t>
            </a:r>
            <a:r>
              <a:rPr kumimoji="1" lang="en-US" altLang="ja-JP" dirty="0" smtClean="0"/>
              <a:t>2-2</a:t>
            </a:r>
            <a:r>
              <a:rPr kumimoji="1" lang="ja-JP" altLang="en-US" dirty="0" smtClean="0"/>
              <a:t>高齢者いきいき相談室　訪問記録票（不在時用））があり、そこに周囲の環境やら情報収集の結果などを記載いただければ対象になります。</a:t>
            </a:r>
            <a:endParaRPr kumimoji="1" lang="en-US" altLang="ja-JP" dirty="0" smtClean="0"/>
          </a:p>
          <a:p>
            <a:endParaRPr kumimoji="1" lang="en-US" altLang="ja-JP" dirty="0" smtClean="0"/>
          </a:p>
          <a:p>
            <a:r>
              <a:rPr kumimoji="1" lang="ja-JP" altLang="en-US" dirty="0" smtClean="0"/>
              <a:t>⑥同行訪問</a:t>
            </a:r>
            <a:endParaRPr kumimoji="1" lang="en-US" altLang="ja-JP" dirty="0" smtClean="0"/>
          </a:p>
          <a:p>
            <a:r>
              <a:rPr kumimoji="1" lang="ja-JP" altLang="en-US" dirty="0" smtClean="0"/>
              <a:t>いきいき支援センターと一緒に同行して訪問した場合も委託料の実績となります。</a:t>
            </a:r>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17</a:t>
            </a:fld>
            <a:endParaRPr kumimoji="1" lang="ja-JP" altLang="en-US"/>
          </a:p>
        </p:txBody>
      </p:sp>
    </p:spTree>
    <p:extLst>
      <p:ext uri="{BB962C8B-B14F-4D97-AF65-F5344CB8AC3E}">
        <p14:creationId xmlns:p14="http://schemas.microsoft.com/office/powerpoint/2010/main" val="1577604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⑦相談・訪問記録票の作成</a:t>
            </a:r>
            <a:endParaRPr kumimoji="1" lang="en-US" altLang="ja-JP" dirty="0" smtClean="0"/>
          </a:p>
          <a:p>
            <a:r>
              <a:rPr kumimoji="1" lang="ja-JP" altLang="en-US" dirty="0" smtClean="0"/>
              <a:t>記録票につきましては「１．来所又は電話相談への対応」と同様、記録したものをご提出いただくことで委託料支払の根拠資料となりますので、毎月</a:t>
            </a:r>
            <a:r>
              <a:rPr kumimoji="1" lang="en-US" altLang="ja-JP" dirty="0" smtClean="0"/>
              <a:t>5</a:t>
            </a:r>
            <a:r>
              <a:rPr kumimoji="1" lang="ja-JP" altLang="en-US" dirty="0" smtClean="0"/>
              <a:t>日の締め切り日までにご提出いただきますようお願い致します。</a:t>
            </a:r>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18</a:t>
            </a:fld>
            <a:endParaRPr kumimoji="1" lang="ja-JP" altLang="en-US"/>
          </a:p>
        </p:txBody>
      </p:sp>
    </p:spTree>
    <p:extLst>
      <p:ext uri="{BB962C8B-B14F-4D97-AF65-F5344CB8AC3E}">
        <p14:creationId xmlns:p14="http://schemas.microsoft.com/office/powerpoint/2010/main" val="33685431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「３．地域行事等の実施協力」について</a:t>
            </a:r>
            <a:endParaRPr kumimoji="1" lang="en-US" altLang="ja-JP" dirty="0" smtClean="0"/>
          </a:p>
          <a:p>
            <a:r>
              <a:rPr kumimoji="1" lang="ja-JP" altLang="en-US" dirty="0" smtClean="0"/>
              <a:t>基本的に事業所が所在する小学校区での行事に協力いただいた場合が対象となります。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19</a:t>
            </a:fld>
            <a:endParaRPr kumimoji="1" lang="ja-JP" altLang="en-US"/>
          </a:p>
        </p:txBody>
      </p:sp>
    </p:spTree>
    <p:extLst>
      <p:ext uri="{BB962C8B-B14F-4D97-AF65-F5344CB8AC3E}">
        <p14:creationId xmlns:p14="http://schemas.microsoft.com/office/powerpoint/2010/main" val="2823034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aseline="0" dirty="0" smtClean="0"/>
              <a:t>第１「趣旨」について</a:t>
            </a:r>
            <a:endParaRPr kumimoji="1" lang="en-US" altLang="ja-JP" sz="1200" baseline="0" dirty="0" smtClean="0"/>
          </a:p>
          <a:p>
            <a:r>
              <a:rPr kumimoji="1" lang="ja-JP" altLang="en-US" sz="1200" baseline="0" dirty="0" smtClean="0"/>
              <a:t>高齢者いきいき相談室はいきいき支援センターへつなぐための窓口としての役割を担う「ブランチ型」の相談窓口となります。</a:t>
            </a:r>
          </a:p>
          <a:p>
            <a:r>
              <a:rPr kumimoji="1" lang="ja-JP" altLang="en-US" sz="1200" baseline="0" dirty="0" smtClean="0"/>
              <a:t>ここでいう「ブランチ」とは「木の枝」等を意味しており、木が広範囲に効率よく日光を吸収するため枝を伸ばすのと同様に、高齢者からの様々な相談を広範囲に効率的に受け止めるために設置するのが、ブランチ方式の「高齢者いきいき相談室」となります。</a:t>
            </a:r>
          </a:p>
          <a:p>
            <a:endParaRPr kumimoji="1" lang="ja-JP" altLang="en-US" sz="1200" baseline="0" dirty="0" smtClean="0"/>
          </a:p>
          <a:p>
            <a:r>
              <a:rPr kumimoji="1" lang="ja-JP" altLang="en-US" sz="1200" baseline="0" dirty="0" smtClean="0"/>
              <a:t>最初の窓口として相談を受け止めていただき、いきいき支援センターへつないでいただくことを目的としています。</a:t>
            </a:r>
          </a:p>
          <a:p>
            <a:endParaRPr kumimoji="1" lang="en-US" altLang="ja-JP" sz="1200" baseline="0" dirty="0" smtClean="0"/>
          </a:p>
          <a:p>
            <a:r>
              <a:rPr kumimoji="1" lang="ja-JP" altLang="en-US" sz="1200" baseline="0" dirty="0" smtClean="0"/>
              <a:t>また気軽に立ち寄れる相談窓口として、のぼり等も提示していきいき相談室であることをお示しいただくこととなります。</a:t>
            </a:r>
            <a:endParaRPr kumimoji="1" lang="en-US" altLang="ja-JP" sz="1200" baseline="0" dirty="0" smtClean="0"/>
          </a:p>
          <a:p>
            <a:r>
              <a:rPr kumimoji="1" lang="ja-JP" altLang="en-US" sz="1200" baseline="0" dirty="0" smtClean="0"/>
              <a:t>（のぼり等については、開設時にいきいき支援センターより配付されます）</a:t>
            </a:r>
            <a:endParaRPr kumimoji="1" lang="ja-JP" altLang="en-US" sz="1200" baseline="0" dirty="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2</a:t>
            </a:fld>
            <a:endParaRPr kumimoji="1" lang="ja-JP" altLang="en-US"/>
          </a:p>
        </p:txBody>
      </p:sp>
    </p:spTree>
    <p:extLst>
      <p:ext uri="{BB962C8B-B14F-4D97-AF65-F5344CB8AC3E}">
        <p14:creationId xmlns:p14="http://schemas.microsoft.com/office/powerpoint/2010/main" val="39207776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「３．地域行事等の実施協力」について</a:t>
            </a:r>
            <a:endParaRPr kumimoji="1" lang="en-US" altLang="ja-JP" dirty="0" smtClean="0"/>
          </a:p>
          <a:p>
            <a:r>
              <a:rPr kumimoji="1" lang="ja-JP" altLang="en-US" dirty="0" smtClean="0"/>
              <a:t>①協力依頼</a:t>
            </a:r>
            <a:endParaRPr kumimoji="1" lang="en-US" altLang="ja-JP" dirty="0" smtClean="0"/>
          </a:p>
          <a:p>
            <a:r>
              <a:rPr kumimoji="1" lang="ja-JP" altLang="en-US" dirty="0" smtClean="0"/>
              <a:t>相談者宅の訪問と同じ様に、まずいきいき支援センターから協力の依頼がありますので、協力の可否を回答してください。</a:t>
            </a:r>
            <a:endParaRPr kumimoji="1" lang="en-US" altLang="ja-JP" dirty="0" smtClean="0"/>
          </a:p>
          <a:p>
            <a:r>
              <a:rPr kumimoji="1" lang="ja-JP" altLang="en-US" dirty="0" smtClean="0"/>
              <a:t>調整の結果、いきいき支援センターから依頼書が送付されます。</a:t>
            </a:r>
            <a:endParaRPr kumimoji="1" lang="en-US" altLang="ja-JP" dirty="0" smtClean="0"/>
          </a:p>
          <a:p>
            <a:r>
              <a:rPr kumimoji="1" lang="ja-JP" altLang="en-US" dirty="0" smtClean="0"/>
              <a:t>②地域行事等協力報告書</a:t>
            </a:r>
            <a:endParaRPr kumimoji="1" lang="en-US" altLang="ja-JP" dirty="0" smtClean="0"/>
          </a:p>
          <a:p>
            <a:r>
              <a:rPr kumimoji="1" lang="ja-JP" altLang="en-US" dirty="0" smtClean="0"/>
              <a:t>実際に協力を実施したら</a:t>
            </a:r>
            <a:r>
              <a:rPr kumimoji="1" lang="zh-TW" altLang="en-US" dirty="0" smtClean="0"/>
              <a:t>地域行事等協力報告書（請書別紙様式</a:t>
            </a:r>
            <a:r>
              <a:rPr kumimoji="1" lang="en-US" altLang="zh-TW" dirty="0" smtClean="0"/>
              <a:t>3</a:t>
            </a:r>
            <a:r>
              <a:rPr kumimoji="1" lang="ja-JP" altLang="en-US" dirty="0" smtClean="0"/>
              <a:t>）を記載していただきます。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20</a:t>
            </a:fld>
            <a:endParaRPr kumimoji="1" lang="ja-JP" altLang="en-US"/>
          </a:p>
        </p:txBody>
      </p:sp>
    </p:spTree>
    <p:extLst>
      <p:ext uri="{BB962C8B-B14F-4D97-AF65-F5344CB8AC3E}">
        <p14:creationId xmlns:p14="http://schemas.microsoft.com/office/powerpoint/2010/main" val="3800858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報告書を作成いただきましたら、翌月の</a:t>
            </a:r>
            <a:r>
              <a:rPr kumimoji="1" lang="en-US" altLang="ja-JP" dirty="0" smtClean="0"/>
              <a:t>5</a:t>
            </a:r>
            <a:r>
              <a:rPr kumimoji="1" lang="ja-JP" altLang="en-US" dirty="0" smtClean="0"/>
              <a:t>日までにいきいき支援センターまで送付いただきますようお願い致します。</a:t>
            </a:r>
            <a:endParaRPr kumimoji="1" lang="en-US" altLang="ja-JP" dirty="0" smtClean="0"/>
          </a:p>
          <a:p>
            <a:r>
              <a:rPr kumimoji="1" lang="ja-JP" altLang="en-US" dirty="0" smtClean="0"/>
              <a:t>提出期限は来所・電話と訪問と同様。</a:t>
            </a:r>
            <a:endParaRPr kumimoji="1" lang="ja-JP" altLang="en-US" dirty="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21</a:t>
            </a:fld>
            <a:endParaRPr kumimoji="1" lang="ja-JP" altLang="en-US"/>
          </a:p>
        </p:txBody>
      </p:sp>
    </p:spTree>
    <p:extLst>
      <p:ext uri="{BB962C8B-B14F-4D97-AF65-F5344CB8AC3E}">
        <p14:creationId xmlns:p14="http://schemas.microsoft.com/office/powerpoint/2010/main" val="322443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・請求方法について</a:t>
            </a:r>
            <a:endParaRPr kumimoji="1" lang="en-US" altLang="ja-JP" dirty="0" smtClean="0"/>
          </a:p>
          <a:p>
            <a:r>
              <a:rPr kumimoji="1" lang="ja-JP" altLang="en-US" dirty="0" smtClean="0"/>
              <a:t>ここまでは相談を受けてから相談・訪問記録等をいきいき支援センターへ報告するまでの流れを解説しました。</a:t>
            </a:r>
            <a:endParaRPr kumimoji="1" lang="en-US" altLang="ja-JP" dirty="0" smtClean="0"/>
          </a:p>
          <a:p>
            <a:r>
              <a:rPr kumimoji="1" lang="ja-JP" altLang="en-US" dirty="0" smtClean="0"/>
              <a:t>ここからは実際に委託料を請求する際の事務処理について解説します。</a:t>
            </a:r>
            <a:endParaRPr kumimoji="1" lang="en-US" altLang="ja-JP" dirty="0" smtClean="0"/>
          </a:p>
          <a:p>
            <a:r>
              <a:rPr kumimoji="1" lang="ja-JP" altLang="en-US" dirty="0" smtClean="0"/>
              <a:t>まず、委託料の請求を行うにあたり、毎月の相談・訪問相談記録票を毎月翌</a:t>
            </a:r>
            <a:r>
              <a:rPr kumimoji="1" lang="en-US" altLang="ja-JP" dirty="0" smtClean="0"/>
              <a:t>5</a:t>
            </a:r>
            <a:r>
              <a:rPr kumimoji="1" lang="ja-JP" altLang="en-US" dirty="0" smtClean="0"/>
              <a:t>日までに提出していただいている必要があります。</a:t>
            </a:r>
            <a:endParaRPr kumimoji="1" lang="en-US" altLang="ja-JP" dirty="0" smtClean="0"/>
          </a:p>
          <a:p>
            <a:r>
              <a:rPr kumimoji="1" lang="ja-JP" altLang="en-US" dirty="0" smtClean="0"/>
              <a:t>委託料の請求に関しては毎月ではなく</a:t>
            </a:r>
            <a:r>
              <a:rPr kumimoji="1" lang="en-US" altLang="ja-JP" dirty="0" smtClean="0"/>
              <a:t>3</a:t>
            </a:r>
            <a:r>
              <a:rPr kumimoji="1" lang="ja-JP" altLang="en-US" dirty="0" smtClean="0"/>
              <a:t>ヶ月に</a:t>
            </a:r>
            <a:r>
              <a:rPr kumimoji="1" lang="en-US" altLang="ja-JP" dirty="0" smtClean="0"/>
              <a:t>1</a:t>
            </a:r>
            <a:r>
              <a:rPr kumimoji="1" lang="ja-JP" altLang="en-US" dirty="0" smtClean="0"/>
              <a:t>度となっており、請求書を提出いただくこととなっております。</a:t>
            </a:r>
            <a:endParaRPr kumimoji="1" lang="en-US" altLang="ja-JP" dirty="0" smtClean="0"/>
          </a:p>
          <a:p>
            <a:r>
              <a:rPr kumimoji="1" lang="ja-JP" altLang="en-US" dirty="0" smtClean="0"/>
              <a:t>ご提出いただかないと、お支払いができませんのでご留意ください。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F022917-9A2A-4356-B11D-8FDB602870B5}" type="slidenum">
              <a:rPr lang="ja-JP" altLang="en-US" smtClean="0">
                <a:solidFill>
                  <a:prstClr val="black"/>
                </a:solidFill>
              </a:rPr>
              <a:pPr/>
              <a:t>22</a:t>
            </a:fld>
            <a:endParaRPr lang="ja-JP" altLang="en-US">
              <a:solidFill>
                <a:prstClr val="black"/>
              </a:solidFill>
            </a:endParaRPr>
          </a:p>
        </p:txBody>
      </p:sp>
    </p:spTree>
    <p:extLst>
      <p:ext uri="{BB962C8B-B14F-4D97-AF65-F5344CB8AC3E}">
        <p14:creationId xmlns:p14="http://schemas.microsoft.com/office/powerpoint/2010/main" val="25475133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実際にご提出いただく請求書（請書別紙様式４）についてはスライド右のような様式となっております。</a:t>
            </a:r>
            <a:endParaRPr kumimoji="1" lang="en-US" altLang="ja-JP" dirty="0" smtClean="0"/>
          </a:p>
          <a:p>
            <a:r>
              <a:rPr kumimoji="1" lang="ja-JP" altLang="en-US" dirty="0" smtClean="0"/>
              <a:t>毎月提出いただいていた相談・訪問記録票の件数と金額についてご記載いただき、表内の期限までにいきいき支援センターへ提出してください。</a:t>
            </a:r>
            <a:endParaRPr kumimoji="1" lang="en-US" altLang="ja-JP" dirty="0" smtClean="0"/>
          </a:p>
          <a:p>
            <a:endParaRPr kumimoji="1" lang="en-US" altLang="ja-JP" dirty="0" smtClean="0"/>
          </a:p>
          <a:p>
            <a:r>
              <a:rPr kumimoji="1" lang="ja-JP" altLang="en-US" dirty="0" smtClean="0"/>
              <a:t>なお、請求書の様式につきまして、押印手続きの見直しに伴い、事業者代表者印の押印が不要となっています。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F022917-9A2A-4356-B11D-8FDB602870B5}" type="slidenum">
              <a:rPr lang="ja-JP" altLang="en-US" smtClean="0">
                <a:solidFill>
                  <a:prstClr val="black"/>
                </a:solidFill>
              </a:rPr>
              <a:pPr/>
              <a:t>23</a:t>
            </a:fld>
            <a:endParaRPr lang="ja-JP" altLang="en-US">
              <a:solidFill>
                <a:prstClr val="black"/>
              </a:solidFill>
            </a:endParaRPr>
          </a:p>
        </p:txBody>
      </p:sp>
    </p:spTree>
    <p:extLst>
      <p:ext uri="{BB962C8B-B14F-4D97-AF65-F5344CB8AC3E}">
        <p14:creationId xmlns:p14="http://schemas.microsoft.com/office/powerpoint/2010/main" val="9992108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やや特殊な事例について補足の解説となります。（マニュアル</a:t>
            </a:r>
            <a:r>
              <a:rPr kumimoji="1" lang="en-US" altLang="ja-JP" dirty="0" smtClean="0"/>
              <a:t>P11</a:t>
            </a:r>
            <a:r>
              <a:rPr kumimoji="1" lang="ja-JP" altLang="en-US" dirty="0" smtClean="0"/>
              <a:t>枠内）</a:t>
            </a:r>
            <a:endParaRPr kumimoji="1" lang="en-US" altLang="ja-JP" dirty="0" smtClean="0"/>
          </a:p>
          <a:p>
            <a:r>
              <a:rPr kumimoji="1" lang="ja-JP" altLang="en-US" dirty="0" smtClean="0"/>
              <a:t>圏域外の方から相談を受けた場合の処理となりますが、少しわかりにくい部分があります。</a:t>
            </a:r>
            <a:endParaRPr kumimoji="1" lang="en-US" altLang="ja-JP" dirty="0" smtClean="0"/>
          </a:p>
          <a:p>
            <a:r>
              <a:rPr kumimoji="1" lang="ja-JP" altLang="en-US" dirty="0" smtClean="0"/>
              <a:t>実際に遭遇した場合にこの部分ご確認いただければと思います。</a:t>
            </a:r>
            <a:endParaRPr kumimoji="1" lang="en-US" altLang="ja-JP" dirty="0" smtClean="0"/>
          </a:p>
          <a:p>
            <a:endParaRPr kumimoji="1" lang="en-US" altLang="ja-JP" dirty="0" smtClean="0"/>
          </a:p>
          <a:p>
            <a:r>
              <a:rPr kumimoji="1" lang="ja-JP" altLang="en-US" dirty="0" smtClean="0"/>
              <a:t>（例）千種区東部いきいき支援センターと契約している高齢者いきいき相談室が、天白区西部いきいき支援センターの圏域の対象者の相談を受けた場合</a:t>
            </a:r>
          </a:p>
          <a:p>
            <a:r>
              <a:rPr kumimoji="1" lang="ja-JP" altLang="en-US" dirty="0" smtClean="0"/>
              <a:t>高齢者いきいき相談室としては・・・</a:t>
            </a:r>
            <a:endParaRPr kumimoji="1" lang="en-US" altLang="ja-JP" dirty="0" smtClean="0"/>
          </a:p>
          <a:p>
            <a:r>
              <a:rPr kumimoji="1" lang="ja-JP" altLang="en-US" dirty="0" smtClean="0"/>
              <a:t>・相談・訪問記録票は「天白区西部いきいき支援センター」へ提出する。</a:t>
            </a:r>
          </a:p>
          <a:p>
            <a:r>
              <a:rPr kumimoji="1" lang="ja-JP" altLang="en-US" dirty="0" smtClean="0"/>
              <a:t>・請求書は「千種区東部いきいき支援センター」へ請求する。</a:t>
            </a:r>
          </a:p>
          <a:p>
            <a:endParaRPr kumimoji="1" lang="ja-JP" altLang="en-US" dirty="0"/>
          </a:p>
        </p:txBody>
      </p:sp>
      <p:sp>
        <p:nvSpPr>
          <p:cNvPr id="4" name="スライド番号プレースホルダー 3"/>
          <p:cNvSpPr>
            <a:spLocks noGrp="1"/>
          </p:cNvSpPr>
          <p:nvPr>
            <p:ph type="sldNum" sz="quarter" idx="10"/>
          </p:nvPr>
        </p:nvSpPr>
        <p:spPr/>
        <p:txBody>
          <a:bodyPr/>
          <a:lstStyle/>
          <a:p>
            <a:fld id="{AF022917-9A2A-4356-B11D-8FDB602870B5}" type="slidenum">
              <a:rPr lang="ja-JP" altLang="en-US" smtClean="0">
                <a:solidFill>
                  <a:prstClr val="black"/>
                </a:solidFill>
              </a:rPr>
              <a:pPr/>
              <a:t>24</a:t>
            </a:fld>
            <a:endParaRPr lang="ja-JP" altLang="en-US">
              <a:solidFill>
                <a:prstClr val="black"/>
              </a:solidFill>
            </a:endParaRPr>
          </a:p>
        </p:txBody>
      </p:sp>
    </p:spTree>
    <p:extLst>
      <p:ext uri="{BB962C8B-B14F-4D97-AF65-F5344CB8AC3E}">
        <p14:creationId xmlns:p14="http://schemas.microsoft.com/office/powerpoint/2010/main" val="8805170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第８　月報の提出</a:t>
            </a:r>
            <a:endParaRPr kumimoji="1" lang="en-US" altLang="ja-JP" dirty="0" smtClean="0"/>
          </a:p>
          <a:p>
            <a:r>
              <a:rPr kumimoji="1" lang="ja-JP" altLang="en-US" dirty="0" smtClean="0"/>
              <a:t>相談・訪問記録票のほか、毎月</a:t>
            </a:r>
            <a:r>
              <a:rPr kumimoji="1" lang="en-US" altLang="ja-JP" dirty="0" smtClean="0"/>
              <a:t>5</a:t>
            </a:r>
            <a:r>
              <a:rPr kumimoji="1" lang="ja-JP" altLang="en-US" dirty="0" smtClean="0"/>
              <a:t>日までに前月の相談件数を入力した月報をいきいき支援センターへ送付していただきます。</a:t>
            </a:r>
            <a:endParaRPr kumimoji="1" lang="en-US" altLang="ja-JP" dirty="0" smtClean="0"/>
          </a:p>
          <a:p>
            <a:r>
              <a:rPr kumimoji="1" lang="ja-JP" altLang="en-US" dirty="0" smtClean="0"/>
              <a:t>月報の記載方法につきましては、別の資料で解説がありますので、そちらをご覧いただければと思います。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AF022917-9A2A-4356-B11D-8FDB602870B5}" type="slidenum">
              <a:rPr lang="ja-JP" altLang="en-US" smtClean="0">
                <a:solidFill>
                  <a:prstClr val="black"/>
                </a:solidFill>
              </a:rPr>
              <a:pPr/>
              <a:t>25</a:t>
            </a:fld>
            <a:endParaRPr lang="ja-JP" altLang="en-US">
              <a:solidFill>
                <a:prstClr val="black"/>
              </a:solidFill>
            </a:endParaRPr>
          </a:p>
        </p:txBody>
      </p:sp>
    </p:spTree>
    <p:extLst>
      <p:ext uri="{BB962C8B-B14F-4D97-AF65-F5344CB8AC3E}">
        <p14:creationId xmlns:p14="http://schemas.microsoft.com/office/powerpoint/2010/main" val="13274529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022917-9A2A-4356-B11D-8FDB602870B5}" type="slidenum">
              <a:rPr lang="ja-JP" altLang="en-US" smtClean="0">
                <a:solidFill>
                  <a:prstClr val="black"/>
                </a:solidFill>
              </a:rPr>
              <a:pPr/>
              <a:t>26</a:t>
            </a:fld>
            <a:endParaRPr lang="ja-JP" altLang="en-US">
              <a:solidFill>
                <a:prstClr val="black"/>
              </a:solidFill>
            </a:endParaRPr>
          </a:p>
        </p:txBody>
      </p:sp>
    </p:spTree>
    <p:extLst>
      <p:ext uri="{BB962C8B-B14F-4D97-AF65-F5344CB8AC3E}">
        <p14:creationId xmlns:p14="http://schemas.microsoft.com/office/powerpoint/2010/main" val="291776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ＭＳ Ｐゴシック" panose="020B0600070205080204" pitchFamily="50" charset="-128"/>
                <a:ea typeface="ＭＳ Ｐゴシック" panose="020B0600070205080204" pitchFamily="50" charset="-128"/>
              </a:rPr>
              <a:t>第２　実施場所について</a:t>
            </a:r>
            <a:endParaRPr kumimoji="1" lang="en-US" altLang="ja-JP" dirty="0" smtClean="0">
              <a:latin typeface="ＭＳ Ｐゴシック" panose="020B0600070205080204" pitchFamily="50" charset="-128"/>
              <a:ea typeface="ＭＳ Ｐゴシック" panose="020B0600070205080204" pitchFamily="50" charset="-128"/>
            </a:endParaRPr>
          </a:p>
          <a:p>
            <a:r>
              <a:rPr kumimoji="1" lang="ja-JP" altLang="en-US" dirty="0" smtClean="0">
                <a:latin typeface="ＭＳ Ｐゴシック" panose="020B0600070205080204" pitchFamily="50" charset="-128"/>
                <a:ea typeface="ＭＳ Ｐゴシック" panose="020B0600070205080204" pitchFamily="50" charset="-128"/>
              </a:rPr>
              <a:t>主任介護支援専門員が所属している居宅介護支援事業所のうち、事業実施の申出のあった事業所にいきいき支援センターが高齢者いきいき相談室の事業を委託した事業所で実施する、となっており、令和</a:t>
            </a:r>
            <a:r>
              <a:rPr kumimoji="1" lang="en-US" altLang="ja-JP" dirty="0" smtClean="0">
                <a:latin typeface="ＭＳ Ｐゴシック" panose="020B0600070205080204" pitchFamily="50" charset="-128"/>
                <a:ea typeface="ＭＳ Ｐゴシック" panose="020B0600070205080204" pitchFamily="50" charset="-128"/>
              </a:rPr>
              <a:t>2</a:t>
            </a:r>
            <a:r>
              <a:rPr kumimoji="1" lang="ja-JP" altLang="en-US" dirty="0" smtClean="0">
                <a:latin typeface="ＭＳ Ｐゴシック" panose="020B0600070205080204" pitchFamily="50" charset="-128"/>
                <a:ea typeface="ＭＳ Ｐゴシック" panose="020B0600070205080204" pitchFamily="50" charset="-128"/>
              </a:rPr>
              <a:t>年</a:t>
            </a:r>
            <a:r>
              <a:rPr kumimoji="1" lang="en-US" altLang="ja-JP" dirty="0" smtClean="0">
                <a:latin typeface="ＭＳ Ｐゴシック" panose="020B0600070205080204" pitchFamily="50" charset="-128"/>
                <a:ea typeface="ＭＳ Ｐゴシック" panose="020B0600070205080204" pitchFamily="50" charset="-128"/>
              </a:rPr>
              <a:t>8</a:t>
            </a:r>
            <a:r>
              <a:rPr kumimoji="1" lang="ja-JP" altLang="en-US" dirty="0" smtClean="0">
                <a:latin typeface="ＭＳ Ｐゴシック" panose="020B0600070205080204" pitchFamily="50" charset="-128"/>
                <a:ea typeface="ＭＳ Ｐゴシック" panose="020B0600070205080204" pitchFamily="50" charset="-128"/>
              </a:rPr>
              <a:t>月現在では「主任介護支援専門員」の配置が必要となっております。</a:t>
            </a:r>
            <a:endParaRPr kumimoji="1" lang="en-US" altLang="ja-JP" dirty="0" smtClean="0">
              <a:latin typeface="ＭＳ Ｐゴシック" panose="020B0600070205080204" pitchFamily="50" charset="-128"/>
              <a:ea typeface="ＭＳ Ｐゴシック" panose="020B0600070205080204" pitchFamily="50" charset="-128"/>
            </a:endParaRPr>
          </a:p>
          <a:p>
            <a:r>
              <a:rPr lang="ja-JP" altLang="ja-JP" dirty="0" smtClean="0">
                <a:latin typeface="ＭＳ Ｐゴシック" panose="020B0600070205080204" pitchFamily="50" charset="-128"/>
                <a:ea typeface="ＭＳ Ｐゴシック" panose="020B0600070205080204" pitchFamily="50" charset="-128"/>
              </a:rPr>
              <a:t>※主任介護支援専門員の所属を要件とする理由</a:t>
            </a:r>
            <a:r>
              <a:rPr lang="ja-JP" altLang="en-US" dirty="0" smtClean="0">
                <a:latin typeface="ＭＳ Ｐゴシック" panose="020B0600070205080204" pitchFamily="50" charset="-128"/>
                <a:ea typeface="ＭＳ Ｐゴシック" panose="020B0600070205080204" pitchFamily="50" charset="-128"/>
              </a:rPr>
              <a:t>としましては、高齢者いきいき相談室は</a:t>
            </a:r>
            <a:r>
              <a:rPr lang="ja-JP" altLang="ja-JP" dirty="0" smtClean="0">
                <a:latin typeface="ＭＳ Ｐゴシック" panose="020B0600070205080204" pitchFamily="50" charset="-128"/>
                <a:ea typeface="ＭＳ Ｐゴシック" panose="020B0600070205080204" pitchFamily="50" charset="-128"/>
              </a:rPr>
              <a:t>いきいき支援センターのブランチ型総合相談窓口であり、センター同様の相談機能等が必要であるため</a:t>
            </a:r>
            <a:r>
              <a:rPr lang="ja-JP" altLang="en-US" dirty="0" smtClean="0">
                <a:latin typeface="ＭＳ Ｐゴシック" panose="020B0600070205080204" pitchFamily="50" charset="-128"/>
                <a:ea typeface="ＭＳ Ｐゴシック" panose="020B0600070205080204" pitchFamily="50" charset="-128"/>
              </a:rPr>
              <a:t>、質を担保するために主任介護支援専門員の資格を要件としています。</a:t>
            </a:r>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3</a:t>
            </a:fld>
            <a:endParaRPr kumimoji="1" lang="ja-JP" altLang="en-US"/>
          </a:p>
        </p:txBody>
      </p:sp>
    </p:spTree>
    <p:extLst>
      <p:ext uri="{BB962C8B-B14F-4D97-AF65-F5344CB8AC3E}">
        <p14:creationId xmlns:p14="http://schemas.microsoft.com/office/powerpoint/2010/main" val="3099264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第３　開設時間について</a:t>
            </a:r>
            <a:endParaRPr kumimoji="1" lang="en-US" altLang="ja-JP" dirty="0" smtClean="0"/>
          </a:p>
          <a:p>
            <a:r>
              <a:rPr kumimoji="1" lang="ja-JP" altLang="en-US" dirty="0" smtClean="0"/>
              <a:t>開設時間は基本的に居宅介護支援事業所を営業している時間と同じとなります。</a:t>
            </a:r>
            <a:endParaRPr kumimoji="1" lang="en-US" altLang="ja-JP" dirty="0" smtClean="0"/>
          </a:p>
          <a:p>
            <a:r>
              <a:rPr kumimoji="1" lang="ja-JP" altLang="en-US" dirty="0" smtClean="0"/>
              <a:t>相談室を受託いただく際にご記載いただく「受託に関する申出書」に営業時間をご記載いただきます。</a:t>
            </a:r>
            <a:endParaRPr kumimoji="1" lang="en-US" altLang="ja-JP" dirty="0" smtClean="0"/>
          </a:p>
          <a:p>
            <a:r>
              <a:rPr kumimoji="1" lang="ja-JP" altLang="en-US" dirty="0" smtClean="0"/>
              <a:t>ただし、事業所の職員が</a:t>
            </a:r>
            <a:r>
              <a:rPr kumimoji="1" lang="en-US" altLang="ja-JP" dirty="0" smtClean="0"/>
              <a:t>1</a:t>
            </a:r>
            <a:r>
              <a:rPr kumimoji="1" lang="ja-JP" altLang="en-US" dirty="0" smtClean="0"/>
              <a:t>名体制の場合で、外出などで不在になってしまう可能性があれば、不在になる場合に「有」を記入してください。</a:t>
            </a:r>
            <a:endParaRPr kumimoji="1" lang="en-US" altLang="ja-JP" dirty="0" smtClean="0"/>
          </a:p>
          <a:p>
            <a:r>
              <a:rPr kumimoji="1" lang="ja-JP" altLang="en-US" dirty="0" smtClean="0"/>
              <a:t>ただし、ケアマネが一人で外出等を行った場合も、事務職員等が常にいる場合は不在ではないため、不在時「有」のチェックは不要です。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4</a:t>
            </a:fld>
            <a:endParaRPr kumimoji="1" lang="ja-JP" altLang="en-US"/>
          </a:p>
        </p:txBody>
      </p:sp>
    </p:spTree>
    <p:extLst>
      <p:ext uri="{BB962C8B-B14F-4D97-AF65-F5344CB8AC3E}">
        <p14:creationId xmlns:p14="http://schemas.microsoft.com/office/powerpoint/2010/main" val="3450146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ＭＳ Ｐゴシック" panose="020B0600070205080204" pitchFamily="50" charset="-128"/>
                <a:ea typeface="ＭＳ Ｐゴシック" panose="020B0600070205080204" pitchFamily="50" charset="-128"/>
              </a:rPr>
              <a:t>第４　事業内容について</a:t>
            </a:r>
            <a:endParaRPr kumimoji="1" lang="en-US" altLang="ja-JP" dirty="0" smtClean="0">
              <a:latin typeface="ＭＳ Ｐゴシック" panose="020B0600070205080204" pitchFamily="50" charset="-128"/>
              <a:ea typeface="ＭＳ Ｐゴシック" panose="020B0600070205080204" pitchFamily="50" charset="-128"/>
            </a:endParaRPr>
          </a:p>
          <a:p>
            <a:r>
              <a:rPr kumimoji="1" lang="ja-JP" altLang="en-US" dirty="0" smtClean="0">
                <a:latin typeface="ＭＳ Ｐゴシック" panose="020B0600070205080204" pitchFamily="50" charset="-128"/>
                <a:ea typeface="ＭＳ Ｐゴシック" panose="020B0600070205080204" pitchFamily="50" charset="-128"/>
              </a:rPr>
              <a:t>相談室を受託した場合（１）～（５）に関する相談を受けていただくことになります。</a:t>
            </a:r>
            <a:endParaRPr kumimoji="1" lang="en-US" altLang="ja-JP" dirty="0" smtClean="0">
              <a:latin typeface="ＭＳ Ｐゴシック" panose="020B0600070205080204" pitchFamily="50" charset="-128"/>
              <a:ea typeface="ＭＳ Ｐゴシック" panose="020B0600070205080204" pitchFamily="50" charset="-128"/>
            </a:endParaRPr>
          </a:p>
          <a:p>
            <a:r>
              <a:rPr kumimoji="1" lang="ja-JP" altLang="en-US" dirty="0" smtClean="0">
                <a:latin typeface="ＭＳ Ｐゴシック" panose="020B0600070205080204" pitchFamily="50" charset="-128"/>
                <a:ea typeface="ＭＳ Ｐゴシック" panose="020B0600070205080204" pitchFamily="50" charset="-128"/>
              </a:rPr>
              <a:t>相談を受けたら右にある「</a:t>
            </a:r>
            <a:r>
              <a:rPr lang="ja-JP" altLang="en-US" sz="1200" dirty="0" smtClean="0">
                <a:solidFill>
                  <a:srgbClr val="FF0000"/>
                </a:solidFill>
                <a:latin typeface="ＭＳ Ｐゴシック" panose="020B0600070205080204" pitchFamily="50" charset="-128"/>
                <a:ea typeface="ＭＳ Ｐゴシック" panose="020B0600070205080204" pitchFamily="50" charset="-128"/>
              </a:rPr>
              <a:t>別紙様式２－１</a:t>
            </a:r>
            <a:r>
              <a:rPr lang="ja-JP" altLang="en-US" sz="1200" dirty="0" smtClean="0">
                <a:solidFill>
                  <a:srgbClr val="0070C0"/>
                </a:solidFill>
                <a:latin typeface="ＭＳ Ｐゴシック" panose="020B0600070205080204" pitchFamily="50" charset="-128"/>
                <a:ea typeface="ＭＳ Ｐゴシック" panose="020B0600070205080204" pitchFamily="50" charset="-128"/>
              </a:rPr>
              <a:t>　</a:t>
            </a:r>
            <a:r>
              <a:rPr lang="ja-JP" altLang="en-US" sz="1200" dirty="0" smtClean="0">
                <a:solidFill>
                  <a:srgbClr val="FF0000"/>
                </a:solidFill>
                <a:latin typeface="ＭＳ Ｐゴシック" panose="020B0600070205080204" pitchFamily="50" charset="-128"/>
                <a:ea typeface="ＭＳ Ｐゴシック" panose="020B0600070205080204" pitchFamily="50" charset="-128"/>
              </a:rPr>
              <a:t>高齢者いきいき相談室　相談・訪問記録票」に相談内容や相談者の情報を記載して</a:t>
            </a:r>
            <a:r>
              <a:rPr kumimoji="1" lang="ja-JP" altLang="en-US" sz="1200" dirty="0" smtClean="0">
                <a:solidFill>
                  <a:srgbClr val="FF0000"/>
                </a:solidFill>
                <a:latin typeface="ＭＳ Ｐゴシック" panose="020B0600070205080204" pitchFamily="50" charset="-128"/>
                <a:ea typeface="ＭＳ Ｐゴシック" panose="020B0600070205080204" pitchFamily="50" charset="-128"/>
              </a:rPr>
              <a:t>翌月</a:t>
            </a:r>
            <a:r>
              <a:rPr kumimoji="1" lang="en-US" altLang="ja-JP" sz="1200" dirty="0" smtClean="0">
                <a:solidFill>
                  <a:srgbClr val="FF0000"/>
                </a:solidFill>
                <a:latin typeface="ＭＳ Ｐゴシック" panose="020B0600070205080204" pitchFamily="50" charset="-128"/>
                <a:ea typeface="ＭＳ Ｐゴシック" panose="020B0600070205080204" pitchFamily="50" charset="-128"/>
              </a:rPr>
              <a:t>5</a:t>
            </a:r>
            <a:r>
              <a:rPr kumimoji="1" lang="ja-JP" altLang="en-US" sz="1200" dirty="0" smtClean="0">
                <a:solidFill>
                  <a:srgbClr val="FF0000"/>
                </a:solidFill>
                <a:latin typeface="ＭＳ Ｐゴシック" panose="020B0600070205080204" pitchFamily="50" charset="-128"/>
                <a:ea typeface="ＭＳ Ｐゴシック" panose="020B0600070205080204" pitchFamily="50" charset="-128"/>
              </a:rPr>
              <a:t>日までにいきいき支援センターへ提出していただく、という流れになります。</a:t>
            </a:r>
            <a:endParaRPr kumimoji="1" lang="en-US" altLang="ja-JP" sz="1200" dirty="0" smtClean="0">
              <a:solidFill>
                <a:srgbClr val="FF0000"/>
              </a:solidFill>
              <a:latin typeface="ＭＳ Ｐゴシック" panose="020B0600070205080204" pitchFamily="50" charset="-128"/>
              <a:ea typeface="ＭＳ Ｐゴシック" panose="020B0600070205080204" pitchFamily="50" charset="-128"/>
            </a:endParaRPr>
          </a:p>
          <a:p>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また、相談を受ける際（または受けた後）に、相談室として対応を行い、相談内容をいきいき支援センターへ送付させていただくこと（個人情報をいきいき支援センターと共有させていただくこと）について了承を得るようにしてください。</a:t>
            </a:r>
            <a:endParaRPr kumimoji="1" lang="en-US" altLang="ja-JP" sz="1200" dirty="0" smtClean="0">
              <a:solidFill>
                <a:srgbClr val="FF0000"/>
              </a:solidFill>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5</a:t>
            </a:fld>
            <a:endParaRPr kumimoji="1" lang="ja-JP" altLang="en-US"/>
          </a:p>
        </p:txBody>
      </p:sp>
    </p:spTree>
    <p:extLst>
      <p:ext uri="{BB962C8B-B14F-4D97-AF65-F5344CB8AC3E}">
        <p14:creationId xmlns:p14="http://schemas.microsoft.com/office/powerpoint/2010/main" val="380213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相談につきましては、来所時や電話で相談を受けるだけでなく、相談者宅へ出向いて相談を受ける場合もあります。</a:t>
            </a:r>
            <a:endParaRPr kumimoji="1" lang="en-US" altLang="ja-JP" dirty="0" smtClean="0"/>
          </a:p>
          <a:p>
            <a:r>
              <a:rPr kumimoji="1" lang="ja-JP" altLang="en-US" dirty="0" smtClean="0"/>
              <a:t>訪問にて相談対応を行う場合は要件があります。詳細は後で詳しく説明しますが、訪問を実施する際はいきいき支援センターから依頼票を頂く必要があります。</a:t>
            </a:r>
            <a:endParaRPr kumimoji="1" lang="en-US" altLang="ja-JP" dirty="0" smtClean="0"/>
          </a:p>
          <a:p>
            <a:r>
              <a:rPr kumimoji="1" lang="ja-JP" altLang="en-US" dirty="0" smtClean="0"/>
              <a:t>スライド内の「３　市が主催する研修の受講」とありますが、本年度、令和</a:t>
            </a:r>
            <a:r>
              <a:rPr kumimoji="1" lang="en-US" altLang="ja-JP" dirty="0" smtClean="0"/>
              <a:t>2</a:t>
            </a:r>
            <a:r>
              <a:rPr kumimoji="1" lang="ja-JP" altLang="en-US" dirty="0" smtClean="0"/>
              <a:t>年度第</a:t>
            </a:r>
            <a:r>
              <a:rPr kumimoji="1" lang="en-US" altLang="ja-JP" dirty="0" smtClean="0"/>
              <a:t>1</a:t>
            </a:r>
            <a:r>
              <a:rPr kumimoji="1" lang="ja-JP" altLang="en-US" dirty="0" smtClean="0"/>
              <a:t>回については現在実施していただいているとおり</a:t>
            </a:r>
            <a:r>
              <a:rPr kumimoji="1" lang="en-US" altLang="ja-JP" dirty="0" smtClean="0"/>
              <a:t>e-</a:t>
            </a:r>
            <a:r>
              <a:rPr kumimoji="1" lang="ja-JP" altLang="en-US" dirty="0" smtClean="0"/>
              <a:t>ラーニング形式にて実施しております。参加の確認については、参加回答書を事務局に送付いただきます。</a:t>
            </a:r>
            <a:endParaRPr kumimoji="1" lang="en-US" altLang="ja-JP" dirty="0" smtClean="0"/>
          </a:p>
          <a:p>
            <a:pPr marL="0" indent="0">
              <a:buFont typeface="Wingdings 3" charset="2"/>
              <a:buNone/>
            </a:pPr>
            <a:r>
              <a:rPr kumimoji="1" lang="ja-JP" altLang="en-US" dirty="0" smtClean="0"/>
              <a:t>スライド内「４</a:t>
            </a:r>
            <a:r>
              <a:rPr lang="ja-JP" altLang="en-US" sz="1200" dirty="0" smtClean="0"/>
              <a:t>　高齢者いきいき相談室の定例会議の開催及び同定例会議への参加」につきましては、同圏域内にある相談室が主体となって実施をしていただきます</a:t>
            </a:r>
            <a:r>
              <a:rPr kumimoji="1" lang="ja-JP" altLang="en-US" dirty="0" smtClean="0"/>
              <a:t>。（年</a:t>
            </a:r>
            <a:r>
              <a:rPr kumimoji="1" lang="en-US" altLang="ja-JP" dirty="0" smtClean="0"/>
              <a:t>3</a:t>
            </a:r>
            <a:r>
              <a:rPr kumimoji="1" lang="ja-JP" altLang="en-US" dirty="0" smtClean="0"/>
              <a:t>回）</a:t>
            </a:r>
            <a:endParaRPr kumimoji="1" lang="en-US" altLang="ja-JP" dirty="0" smtClean="0"/>
          </a:p>
          <a:p>
            <a:pPr marL="0" indent="0">
              <a:buFont typeface="Wingdings 3" charset="2"/>
              <a:buNone/>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6</a:t>
            </a:fld>
            <a:endParaRPr kumimoji="1" lang="ja-JP" altLang="en-US"/>
          </a:p>
        </p:txBody>
      </p:sp>
    </p:spTree>
    <p:extLst>
      <p:ext uri="{BB962C8B-B14F-4D97-AF65-F5344CB8AC3E}">
        <p14:creationId xmlns:p14="http://schemas.microsoft.com/office/powerpoint/2010/main" val="237479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kumimoji="1" lang="ja-JP" altLang="en-US" dirty="0" smtClean="0"/>
              <a:t>「</a:t>
            </a:r>
            <a:r>
              <a:rPr lang="ja-JP" altLang="en-US" sz="1200" dirty="0" smtClean="0"/>
              <a:t>５　いきいき支援センターからの依頼に基づく地域行事等への協力」について</a:t>
            </a:r>
          </a:p>
          <a:p>
            <a:r>
              <a:rPr kumimoji="1" lang="ja-JP" altLang="en-US" dirty="0" smtClean="0"/>
              <a:t>例えば地域のまつり等で出張相談室の実施を依頼されるなど、いきいき支援センターから依頼を受けて地域の行事ご協力いただくことがあります。</a:t>
            </a:r>
            <a:endParaRPr kumimoji="1" lang="en-US" altLang="ja-JP" dirty="0" smtClean="0"/>
          </a:p>
          <a:p>
            <a:r>
              <a:rPr kumimoji="1" lang="ja-JP" altLang="en-US" dirty="0" smtClean="0"/>
              <a:t>この場合請書「別紙様式３　高齢者いきいき相談室　地域行事等協力報告書」に記載をいただいて、いきいき支援センターへ提出していただきます。</a:t>
            </a:r>
            <a:endParaRPr kumimoji="1" lang="en-US" altLang="ja-JP" dirty="0" smtClean="0"/>
          </a:p>
          <a:p>
            <a:endParaRPr kumimoji="1" lang="en-US" altLang="ja-JP" dirty="0" smtClean="0"/>
          </a:p>
          <a:p>
            <a:r>
              <a:rPr kumimoji="1" lang="ja-JP" altLang="en-US" dirty="0" smtClean="0"/>
              <a:t>また、報告書だけでなく、毎月件数等を集計した「月報」を提出していただきます。（請書「別紙様式１　高齢者いきいき相談室（月報））</a:t>
            </a:r>
            <a:endParaRPr kumimoji="1" lang="en-US" altLang="ja-JP" dirty="0" smtClean="0"/>
          </a:p>
          <a:p>
            <a:endParaRPr kumimoji="1" lang="en-US" altLang="ja-JP" dirty="0" smtClean="0"/>
          </a:p>
          <a:p>
            <a:r>
              <a:rPr kumimoji="1" lang="ja-JP" altLang="en-US" dirty="0" smtClean="0"/>
              <a:t>「７　事業の普及啓発」について、高齢者いきいき相談室として受託を受けていることや、相談室の業務について、行事の際などに積極的な周知のご協力をいただきたく思います。　</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7</a:t>
            </a:fld>
            <a:endParaRPr kumimoji="1" lang="ja-JP" altLang="en-US"/>
          </a:p>
        </p:txBody>
      </p:sp>
    </p:spTree>
    <p:extLst>
      <p:ext uri="{BB962C8B-B14F-4D97-AF65-F5344CB8AC3E}">
        <p14:creationId xmlns:p14="http://schemas.microsoft.com/office/powerpoint/2010/main" val="3022909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次に委託料の支払いに関してご説明いたします。</a:t>
            </a:r>
            <a:endParaRPr kumimoji="1" lang="en-US" altLang="ja-JP" dirty="0" smtClean="0"/>
          </a:p>
          <a:p>
            <a:r>
              <a:rPr kumimoji="1" lang="ja-JP" altLang="en-US" dirty="0" smtClean="0"/>
              <a:t>スライド内にあるとおり、来所又は電話相談は１件についき</a:t>
            </a:r>
            <a:r>
              <a:rPr kumimoji="1" lang="en-US" altLang="ja-JP" dirty="0" smtClean="0"/>
              <a:t>1100</a:t>
            </a:r>
            <a:r>
              <a:rPr kumimoji="1" lang="ja-JP" altLang="en-US" dirty="0" smtClean="0"/>
              <a:t>円、訪問及び地域行事への協力は</a:t>
            </a:r>
            <a:r>
              <a:rPr kumimoji="1" lang="en-US" altLang="ja-JP" dirty="0" smtClean="0"/>
              <a:t>1,650</a:t>
            </a:r>
            <a:r>
              <a:rPr kumimoji="1" lang="ja-JP" altLang="en-US" dirty="0" smtClean="0"/>
              <a:t>円となっております。</a:t>
            </a:r>
            <a:endParaRPr kumimoji="1" lang="en-US" altLang="ja-JP" dirty="0" smtClean="0"/>
          </a:p>
          <a:p>
            <a:endParaRPr kumimoji="1" lang="en-US" altLang="ja-JP" dirty="0" smtClean="0"/>
          </a:p>
          <a:p>
            <a:r>
              <a:rPr kumimoji="1" lang="ja-JP" altLang="en-US" dirty="0" smtClean="0"/>
              <a:t>実績払いの対象業務は先ほどの説明にもありましたが、いずれも記録を書いていただき、いきいき支援センターへ提出する、といった流れになります。</a:t>
            </a:r>
            <a:endParaRPr kumimoji="1" lang="en-US" altLang="ja-JP" dirty="0" smtClean="0"/>
          </a:p>
          <a:p>
            <a:r>
              <a:rPr kumimoji="1" lang="ja-JP" altLang="en-US" dirty="0" smtClean="0"/>
              <a:t>来所や電話で相談受ける、訪問して相談受ける、地域行事等の実施協力のいずれか実施して記録を書いて提出すれば委託料の実績払いの対象となります。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8</a:t>
            </a:fld>
            <a:endParaRPr kumimoji="1" lang="ja-JP" altLang="en-US"/>
          </a:p>
        </p:txBody>
      </p:sp>
    </p:spTree>
    <p:extLst>
      <p:ext uri="{BB962C8B-B14F-4D97-AF65-F5344CB8AC3E}">
        <p14:creationId xmlns:p14="http://schemas.microsoft.com/office/powerpoint/2010/main" val="3165061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第７　委託料（実績払い）等の具体的な内容についてご説明いたします。</a:t>
            </a:r>
            <a:endParaRPr kumimoji="1" lang="en-US" altLang="ja-JP" dirty="0" smtClean="0"/>
          </a:p>
          <a:p>
            <a:r>
              <a:rPr kumimoji="1" lang="ja-JP" altLang="en-US" dirty="0" smtClean="0"/>
              <a:t>まず「１．来所又は電話相談への対応」を行う場合についてです。</a:t>
            </a:r>
            <a:endParaRPr kumimoji="1" lang="en-US" altLang="ja-JP" dirty="0" smtClean="0"/>
          </a:p>
          <a:p>
            <a:r>
              <a:rPr kumimoji="1" lang="ja-JP" altLang="en-US" dirty="0" smtClean="0"/>
              <a:t>①対象者について</a:t>
            </a:r>
            <a:endParaRPr kumimoji="1" lang="en-US" altLang="ja-JP" dirty="0" smtClean="0"/>
          </a:p>
          <a:p>
            <a:r>
              <a:rPr kumimoji="1" lang="ja-JP" altLang="en-US" dirty="0" smtClean="0"/>
              <a:t>来所・電話相談の場合、対象となる方が決まっており、次に掲げる方</a:t>
            </a:r>
            <a:r>
              <a:rPr kumimoji="1" lang="ja-JP" altLang="en-US" b="1" u="sng" dirty="0" smtClean="0">
                <a:solidFill>
                  <a:srgbClr val="FF0000"/>
                </a:solidFill>
                <a:effectLst/>
              </a:rPr>
              <a:t>以外の方</a:t>
            </a:r>
            <a:r>
              <a:rPr kumimoji="1" lang="ja-JP" altLang="en-US" dirty="0" smtClean="0"/>
              <a:t>、となっています。</a:t>
            </a:r>
            <a:endParaRPr kumimoji="1" lang="en-US" altLang="ja-JP" dirty="0" smtClean="0"/>
          </a:p>
          <a:p>
            <a:r>
              <a:rPr kumimoji="1" lang="ja-JP" altLang="en-US" dirty="0" smtClean="0"/>
              <a:t>ア～オまでパッと見ると分かりにくく感じますが、「ア」は居宅のケアマネとして契約を取り交わしている方は</a:t>
            </a:r>
            <a:r>
              <a:rPr kumimoji="1" lang="en-US" altLang="ja-JP" dirty="0" smtClean="0"/>
              <a:t>×</a:t>
            </a:r>
            <a:r>
              <a:rPr kumimoji="1" lang="ja-JP" altLang="en-US" dirty="0" err="1" smtClean="0"/>
              <a:t>。</a:t>
            </a:r>
            <a:endParaRPr kumimoji="1" lang="en-US" altLang="ja-JP" dirty="0" smtClean="0"/>
          </a:p>
          <a:p>
            <a:r>
              <a:rPr kumimoji="1" lang="ja-JP" altLang="en-US" dirty="0" smtClean="0"/>
              <a:t>「イ」はいきいき支援センターからの委託としてケースを担当している場合も</a:t>
            </a:r>
            <a:r>
              <a:rPr kumimoji="1" lang="en-US" altLang="ja-JP" dirty="0" smtClean="0"/>
              <a:t>×</a:t>
            </a:r>
            <a:r>
              <a:rPr kumimoji="1" lang="ja-JP" altLang="en-US" dirty="0" smtClean="0"/>
              <a:t>ということです。</a:t>
            </a:r>
            <a:endParaRPr kumimoji="1" lang="en-US" altLang="ja-JP" dirty="0" smtClean="0"/>
          </a:p>
          <a:p>
            <a:r>
              <a:rPr kumimoji="1" lang="ja-JP" altLang="en-US" dirty="0" smtClean="0"/>
              <a:t>「ウ」及び「エ」は「ア」、「イ」に該当する方の配偶者、同居人の相談に応じる場合で、ケアマネとしての業務範囲内となるため</a:t>
            </a:r>
            <a:r>
              <a:rPr kumimoji="1" lang="en-US" altLang="ja-JP" dirty="0" smtClean="0"/>
              <a:t>×</a:t>
            </a:r>
            <a:r>
              <a:rPr kumimoji="1" lang="ja-JP" altLang="en-US" dirty="0" smtClean="0"/>
              <a:t>となります。</a:t>
            </a:r>
            <a:endParaRPr kumimoji="1" lang="en-US" altLang="ja-JP" dirty="0" smtClean="0"/>
          </a:p>
          <a:p>
            <a:r>
              <a:rPr kumimoji="1" lang="ja-JP" altLang="en-US" dirty="0" smtClean="0"/>
              <a:t>また「オ」については匿名の人も</a:t>
            </a:r>
            <a:r>
              <a:rPr kumimoji="1" lang="en-US" altLang="ja-JP" dirty="0" smtClean="0"/>
              <a:t>OK</a:t>
            </a:r>
            <a:r>
              <a:rPr kumimoji="1" lang="ja-JP" altLang="en-US" dirty="0" smtClean="0"/>
              <a:t>にすると個人が特定できず、相談内容の根拠や実績が分からなくなってしまうため</a:t>
            </a:r>
            <a:r>
              <a:rPr kumimoji="1" lang="en-US" altLang="ja-JP" dirty="0" smtClean="0"/>
              <a:t>×</a:t>
            </a:r>
            <a:r>
              <a:rPr kumimoji="1" lang="ja-JP" altLang="en-US" dirty="0" smtClean="0"/>
              <a:t>となります。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F022917-9A2A-4356-B11D-8FDB602870B5}" type="slidenum">
              <a:rPr kumimoji="1" lang="ja-JP" altLang="en-US" smtClean="0"/>
              <a:t>9</a:t>
            </a:fld>
            <a:endParaRPr kumimoji="1" lang="ja-JP" altLang="en-US"/>
          </a:p>
        </p:txBody>
      </p:sp>
    </p:spTree>
    <p:extLst>
      <p:ext uri="{BB962C8B-B14F-4D97-AF65-F5344CB8AC3E}">
        <p14:creationId xmlns:p14="http://schemas.microsoft.com/office/powerpoint/2010/main" val="1316852431"/>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F57A5C4-484F-4677-9BCE-288F176B2BA6}"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A4BE3A-3D1E-4F8E-A295-9C83D7B7272D}" type="slidenum">
              <a:rPr kumimoji="1" lang="ja-JP" altLang="en-US" smtClean="0"/>
              <a:t>‹#›</a:t>
            </a:fld>
            <a:endParaRPr kumimoji="1" lang="ja-JP" altLang="en-US"/>
          </a:p>
        </p:txBody>
      </p:sp>
    </p:spTree>
    <p:extLst>
      <p:ext uri="{BB962C8B-B14F-4D97-AF65-F5344CB8AC3E}">
        <p14:creationId xmlns:p14="http://schemas.microsoft.com/office/powerpoint/2010/main" val="1804412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F57A5C4-484F-4677-9BCE-288F176B2BA6}"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A4BE3A-3D1E-4F8E-A295-9C83D7B7272D}" type="slidenum">
              <a:rPr kumimoji="1" lang="ja-JP" altLang="en-US" smtClean="0"/>
              <a:t>‹#›</a:t>
            </a:fld>
            <a:endParaRPr kumimoji="1" lang="ja-JP" altLang="en-US"/>
          </a:p>
        </p:txBody>
      </p:sp>
    </p:spTree>
    <p:extLst>
      <p:ext uri="{BB962C8B-B14F-4D97-AF65-F5344CB8AC3E}">
        <p14:creationId xmlns:p14="http://schemas.microsoft.com/office/powerpoint/2010/main" val="3483962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F57A5C4-484F-4677-9BCE-288F176B2BA6}"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A4BE3A-3D1E-4F8E-A295-9C83D7B7272D}"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28220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F57A5C4-484F-4677-9BCE-288F176B2BA6}"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A4BE3A-3D1E-4F8E-A295-9C83D7B7272D}" type="slidenum">
              <a:rPr kumimoji="1" lang="ja-JP" altLang="en-US" smtClean="0"/>
              <a:t>‹#›</a:t>
            </a:fld>
            <a:endParaRPr kumimoji="1" lang="ja-JP" altLang="en-US"/>
          </a:p>
        </p:txBody>
      </p:sp>
    </p:spTree>
    <p:extLst>
      <p:ext uri="{BB962C8B-B14F-4D97-AF65-F5344CB8AC3E}">
        <p14:creationId xmlns:p14="http://schemas.microsoft.com/office/powerpoint/2010/main" val="4239717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F57A5C4-484F-4677-9BCE-288F176B2BA6}"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A4BE3A-3D1E-4F8E-A295-9C83D7B7272D}"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77270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F57A5C4-484F-4677-9BCE-288F176B2BA6}"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A4BE3A-3D1E-4F8E-A295-9C83D7B7272D}" type="slidenum">
              <a:rPr kumimoji="1" lang="ja-JP" altLang="en-US" smtClean="0"/>
              <a:t>‹#›</a:t>
            </a:fld>
            <a:endParaRPr kumimoji="1" lang="ja-JP" altLang="en-US"/>
          </a:p>
        </p:txBody>
      </p:sp>
    </p:spTree>
    <p:extLst>
      <p:ext uri="{BB962C8B-B14F-4D97-AF65-F5344CB8AC3E}">
        <p14:creationId xmlns:p14="http://schemas.microsoft.com/office/powerpoint/2010/main" val="36200659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F57A5C4-484F-4677-9BCE-288F176B2BA6}"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A4BE3A-3D1E-4F8E-A295-9C83D7B7272D}" type="slidenum">
              <a:rPr kumimoji="1" lang="ja-JP" altLang="en-US" smtClean="0"/>
              <a:t>‹#›</a:t>
            </a:fld>
            <a:endParaRPr kumimoji="1" lang="ja-JP" altLang="en-US"/>
          </a:p>
        </p:txBody>
      </p:sp>
    </p:spTree>
    <p:extLst>
      <p:ext uri="{BB962C8B-B14F-4D97-AF65-F5344CB8AC3E}">
        <p14:creationId xmlns:p14="http://schemas.microsoft.com/office/powerpoint/2010/main" val="149288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F57A5C4-484F-4677-9BCE-288F176B2BA6}"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A4BE3A-3D1E-4F8E-A295-9C83D7B7272D}" type="slidenum">
              <a:rPr kumimoji="1" lang="ja-JP" altLang="en-US" smtClean="0"/>
              <a:t>‹#›</a:t>
            </a:fld>
            <a:endParaRPr kumimoji="1" lang="ja-JP" altLang="en-US"/>
          </a:p>
        </p:txBody>
      </p:sp>
    </p:spTree>
    <p:extLst>
      <p:ext uri="{BB962C8B-B14F-4D97-AF65-F5344CB8AC3E}">
        <p14:creationId xmlns:p14="http://schemas.microsoft.com/office/powerpoint/2010/main" val="2143333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F57A5C4-484F-4677-9BCE-288F176B2BA6}"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A4BE3A-3D1E-4F8E-A295-9C83D7B7272D}" type="slidenum">
              <a:rPr kumimoji="1" lang="ja-JP" altLang="en-US" smtClean="0"/>
              <a:t>‹#›</a:t>
            </a:fld>
            <a:endParaRPr kumimoji="1" lang="ja-JP" altLang="en-US"/>
          </a:p>
        </p:txBody>
      </p:sp>
    </p:spTree>
    <p:extLst>
      <p:ext uri="{BB962C8B-B14F-4D97-AF65-F5344CB8AC3E}">
        <p14:creationId xmlns:p14="http://schemas.microsoft.com/office/powerpoint/2010/main" val="687282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F57A5C4-484F-4677-9BCE-288F176B2BA6}"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A4BE3A-3D1E-4F8E-A295-9C83D7B7272D}" type="slidenum">
              <a:rPr kumimoji="1" lang="ja-JP" altLang="en-US" smtClean="0"/>
              <a:t>‹#›</a:t>
            </a:fld>
            <a:endParaRPr kumimoji="1" lang="ja-JP" altLang="en-US"/>
          </a:p>
        </p:txBody>
      </p:sp>
    </p:spTree>
    <p:extLst>
      <p:ext uri="{BB962C8B-B14F-4D97-AF65-F5344CB8AC3E}">
        <p14:creationId xmlns:p14="http://schemas.microsoft.com/office/powerpoint/2010/main" val="4128677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F57A5C4-484F-4677-9BCE-288F176B2BA6}" type="datetimeFigureOut">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A4BE3A-3D1E-4F8E-A295-9C83D7B7272D}" type="slidenum">
              <a:rPr kumimoji="1" lang="ja-JP" altLang="en-US" smtClean="0"/>
              <a:t>‹#›</a:t>
            </a:fld>
            <a:endParaRPr kumimoji="1" lang="ja-JP" altLang="en-US"/>
          </a:p>
        </p:txBody>
      </p:sp>
    </p:spTree>
    <p:extLst>
      <p:ext uri="{BB962C8B-B14F-4D97-AF65-F5344CB8AC3E}">
        <p14:creationId xmlns:p14="http://schemas.microsoft.com/office/powerpoint/2010/main" val="186585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F57A5C4-484F-4677-9BCE-288F176B2BA6}" type="datetimeFigureOut">
              <a:rPr kumimoji="1" lang="ja-JP" altLang="en-US" smtClean="0"/>
              <a:t>2021/1/22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A4BE3A-3D1E-4F8E-A295-9C83D7B7272D}" type="slidenum">
              <a:rPr kumimoji="1" lang="ja-JP" altLang="en-US" smtClean="0"/>
              <a:t>‹#›</a:t>
            </a:fld>
            <a:endParaRPr kumimoji="1" lang="ja-JP" altLang="en-US"/>
          </a:p>
        </p:txBody>
      </p:sp>
    </p:spTree>
    <p:extLst>
      <p:ext uri="{BB962C8B-B14F-4D97-AF65-F5344CB8AC3E}">
        <p14:creationId xmlns:p14="http://schemas.microsoft.com/office/powerpoint/2010/main" val="138013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F57A5C4-484F-4677-9BCE-288F176B2BA6}" type="datetimeFigureOut">
              <a:rPr kumimoji="1" lang="ja-JP" altLang="en-US" smtClean="0"/>
              <a:t>2021/1/22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A4BE3A-3D1E-4F8E-A295-9C83D7B7272D}" type="slidenum">
              <a:rPr kumimoji="1" lang="ja-JP" altLang="en-US" smtClean="0"/>
              <a:t>‹#›</a:t>
            </a:fld>
            <a:endParaRPr kumimoji="1" lang="ja-JP" altLang="en-US"/>
          </a:p>
        </p:txBody>
      </p:sp>
    </p:spTree>
    <p:extLst>
      <p:ext uri="{BB962C8B-B14F-4D97-AF65-F5344CB8AC3E}">
        <p14:creationId xmlns:p14="http://schemas.microsoft.com/office/powerpoint/2010/main" val="3792676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57A5C4-484F-4677-9BCE-288F176B2BA6}" type="datetimeFigureOut">
              <a:rPr kumimoji="1" lang="ja-JP" altLang="en-US" smtClean="0"/>
              <a:t>2021/1/22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A4BE3A-3D1E-4F8E-A295-9C83D7B7272D}" type="slidenum">
              <a:rPr kumimoji="1" lang="ja-JP" altLang="en-US" smtClean="0"/>
              <a:t>‹#›</a:t>
            </a:fld>
            <a:endParaRPr kumimoji="1" lang="ja-JP" altLang="en-US"/>
          </a:p>
        </p:txBody>
      </p:sp>
    </p:spTree>
    <p:extLst>
      <p:ext uri="{BB962C8B-B14F-4D97-AF65-F5344CB8AC3E}">
        <p14:creationId xmlns:p14="http://schemas.microsoft.com/office/powerpoint/2010/main" val="3859109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F57A5C4-484F-4677-9BCE-288F176B2BA6}" type="datetimeFigureOut">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A4BE3A-3D1E-4F8E-A295-9C83D7B7272D}" type="slidenum">
              <a:rPr kumimoji="1" lang="ja-JP" altLang="en-US" smtClean="0"/>
              <a:t>‹#›</a:t>
            </a:fld>
            <a:endParaRPr kumimoji="1" lang="ja-JP" altLang="en-US"/>
          </a:p>
        </p:txBody>
      </p:sp>
    </p:spTree>
    <p:extLst>
      <p:ext uri="{BB962C8B-B14F-4D97-AF65-F5344CB8AC3E}">
        <p14:creationId xmlns:p14="http://schemas.microsoft.com/office/powerpoint/2010/main" val="2062454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F57A5C4-484F-4677-9BCE-288F176B2BA6}" type="datetimeFigureOut">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A4BE3A-3D1E-4F8E-A295-9C83D7B7272D}" type="slidenum">
              <a:rPr kumimoji="1" lang="ja-JP" altLang="en-US" smtClean="0"/>
              <a:t>‹#›</a:t>
            </a:fld>
            <a:endParaRPr kumimoji="1" lang="ja-JP" altLang="en-US"/>
          </a:p>
        </p:txBody>
      </p:sp>
    </p:spTree>
    <p:extLst>
      <p:ext uri="{BB962C8B-B14F-4D97-AF65-F5344CB8AC3E}">
        <p14:creationId xmlns:p14="http://schemas.microsoft.com/office/powerpoint/2010/main" val="1304630742"/>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slideLayout" Target="../slideLayouts/slideLayout13.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17" Type="http://schemas.openxmlformats.org/officeDocument/2006/relationships/theme" Target="../theme/theme1.xml" />
  <Relationship Id="rId2" Type="http://schemas.openxmlformats.org/officeDocument/2006/relationships/slideLayout" Target="../slideLayouts/slideLayout2.xml" />
  <Relationship Id="rId16" Type="http://schemas.openxmlformats.org/officeDocument/2006/relationships/slideLayout" Target="../slideLayouts/slideLayout16.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5" Type="http://schemas.openxmlformats.org/officeDocument/2006/relationships/slideLayout" Target="../slideLayouts/slideLayout1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 Id="rId14" Type="http://schemas.openxmlformats.org/officeDocument/2006/relationships/slideLayout" Target="../slideLayouts/slideLayout1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F57A5C4-484F-4677-9BCE-288F176B2BA6}" type="datetimeFigureOut">
              <a:rPr kumimoji="1" lang="ja-JP" altLang="en-US" smtClean="0"/>
              <a:t>2021/1/22</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9A4BE3A-3D1E-4F8E-A295-9C83D7B7272D}" type="slidenum">
              <a:rPr kumimoji="1" lang="ja-JP" altLang="en-US" smtClean="0"/>
              <a:t>‹#›</a:t>
            </a:fld>
            <a:endParaRPr kumimoji="1" lang="ja-JP" altLang="en-US"/>
          </a:p>
        </p:txBody>
      </p:sp>
    </p:spTree>
    <p:extLst>
      <p:ext uri="{BB962C8B-B14F-4D97-AF65-F5344CB8AC3E}">
        <p14:creationId xmlns:p14="http://schemas.microsoft.com/office/powerpoint/2010/main" val="2604145362"/>
      </p:ext>
    </p:extLst>
  </p:cSld>
  <p:clrMap bg1="lt1" tx1="dk1" bg2="lt2" tx2="dk2" accent1="accent1" accent2="accent2" accent3="accent3" accent4="accent4" accent5="accent5" accent6="accent6" hlink="hlink" folHlink="folHlink"/>
  <p:sldLayoutIdLst>
    <p:sldLayoutId id="2147483994" r:id="rId1"/>
    <p:sldLayoutId id="2147483995" r:id="rId2"/>
    <p:sldLayoutId id="2147483996" r:id="rId3"/>
    <p:sldLayoutId id="2147483997" r:id="rId4"/>
    <p:sldLayoutId id="2147483998" r:id="rId5"/>
    <p:sldLayoutId id="2147483999" r:id="rId6"/>
    <p:sldLayoutId id="2147484000" r:id="rId7"/>
    <p:sldLayoutId id="2147484001" r:id="rId8"/>
    <p:sldLayoutId id="2147484002" r:id="rId9"/>
    <p:sldLayoutId id="2147484003" r:id="rId10"/>
    <p:sldLayoutId id="2147484004" r:id="rId11"/>
    <p:sldLayoutId id="2147484005" r:id="rId12"/>
    <p:sldLayoutId id="2147484006" r:id="rId13"/>
    <p:sldLayoutId id="2147484007" r:id="rId14"/>
    <p:sldLayoutId id="2147484008" r:id="rId15"/>
    <p:sldLayoutId id="2147484009"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10.xml" />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2" Type="http://schemas.openxmlformats.org/officeDocument/2006/relationships/notesSlide" Target="../notesSlides/notesSlide11.xml" />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2" Type="http://schemas.openxmlformats.org/officeDocument/2006/relationships/notesSlide" Target="../notesSlides/notesSlide12.xml" />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2" Type="http://schemas.openxmlformats.org/officeDocument/2006/relationships/notesSlide" Target="../notesSlides/notesSlide13.xml" />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2" Type="http://schemas.openxmlformats.org/officeDocument/2006/relationships/notesSlide" Target="../notesSlides/notesSlide14.xml" />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2" Type="http://schemas.openxmlformats.org/officeDocument/2006/relationships/notesSlide" Target="../notesSlides/notesSlide15.xml" />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2" Type="http://schemas.openxmlformats.org/officeDocument/2006/relationships/notesSlide" Target="../notesSlides/notesSlide16.xml" />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2" Type="http://schemas.openxmlformats.org/officeDocument/2006/relationships/notesSlide" Target="../notesSlides/notesSlide17.xml" />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2" Type="http://schemas.openxmlformats.org/officeDocument/2006/relationships/notesSlide" Target="../notesSlides/notesSlide18.xml" />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2" Type="http://schemas.openxmlformats.org/officeDocument/2006/relationships/notesSlide" Target="../notesSlides/notesSlide19.xml"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2" Type="http://schemas.openxmlformats.org/officeDocument/2006/relationships/notesSlide" Target="../notesSlides/notesSlide20.xml" />
  <Relationship Id="rId1" Type="http://schemas.openxmlformats.org/officeDocument/2006/relationships/slideLayout" Target="../slideLayouts/slideLayout2.xml" />
</Relationships>
</file>

<file path=ppt/slides/_rels/slide21.xml.rels>&#65279;<?xml version="1.0" encoding="utf-8" standalone="yes"?>
<Relationships xmlns="http://schemas.openxmlformats.org/package/2006/relationships">
  <Relationship Id="rId2" Type="http://schemas.openxmlformats.org/officeDocument/2006/relationships/notesSlide" Target="../notesSlides/notesSlide21.xml" />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2" Type="http://schemas.openxmlformats.org/officeDocument/2006/relationships/notesSlide" Target="../notesSlides/notesSlide22.xml" />
  <Relationship Id="rId1" Type="http://schemas.openxmlformats.org/officeDocument/2006/relationships/slideLayout" Target="../slideLayouts/slideLayout2.xml" />
</Relationships>
</file>

<file path=ppt/slides/_rels/slide23.xml.rels>&#65279;<?xml version="1.0" encoding="utf-8" standalone="yes"?>
<Relationships xmlns="http://schemas.openxmlformats.org/package/2006/relationships">
  <Relationship Id="rId3" Type="http://schemas.openxmlformats.org/officeDocument/2006/relationships/notesSlide" Target="../notesSlides/notesSlide23.xml" />
  <Relationship Id="rId2" Type="http://schemas.openxmlformats.org/officeDocument/2006/relationships/slideLayout" Target="../slideLayouts/slideLayout2.xml" />
  <Relationship Id="rId1" Type="http://schemas.openxmlformats.org/officeDocument/2006/relationships/vmlDrawing" Target="../drawings/vmlDrawing3.vml" />
  <Relationship Id="rId5" Type="http://schemas.openxmlformats.org/officeDocument/2006/relationships/image" Target="../media/image3.emf" />
  <Relationship Id="rId4" Type="http://schemas.openxmlformats.org/officeDocument/2006/relationships/oleObject" Target="../embeddings/oleObject3.bin" />
</Relationships>
</file>

<file path=ppt/slides/_rels/slide24.xml.rels>&#65279;<?xml version="1.0" encoding="utf-8" standalone="yes"?>
<Relationships xmlns="http://schemas.openxmlformats.org/package/2006/relationships">
  <Relationship Id="rId3" Type="http://schemas.openxmlformats.org/officeDocument/2006/relationships/notesSlide" Target="../notesSlides/notesSlide24.xml" />
  <Relationship Id="rId7" Type="http://schemas.openxmlformats.org/officeDocument/2006/relationships/image" Target="../media/image3.emf" />
  <Relationship Id="rId2" Type="http://schemas.openxmlformats.org/officeDocument/2006/relationships/slideLayout" Target="../slideLayouts/slideLayout2.xml" />
  <Relationship Id="rId1" Type="http://schemas.openxmlformats.org/officeDocument/2006/relationships/vmlDrawing" Target="../drawings/vmlDrawing4.vml" />
  <Relationship Id="rId6" Type="http://schemas.openxmlformats.org/officeDocument/2006/relationships/oleObject" Target="../embeddings/oleObject5.bin" />
  <Relationship Id="rId5" Type="http://schemas.openxmlformats.org/officeDocument/2006/relationships/image" Target="../media/image1.emf" />
  <Relationship Id="rId4" Type="http://schemas.openxmlformats.org/officeDocument/2006/relationships/oleObject" Target="../embeddings/oleObject4.bin" />
</Relationships>
</file>

<file path=ppt/slides/_rels/slide25.xml.rels>&#65279;<?xml version="1.0" encoding="utf-8" standalone="yes"?>
<Relationships xmlns="http://schemas.openxmlformats.org/package/2006/relationships">
  <Relationship Id="rId3" Type="http://schemas.openxmlformats.org/officeDocument/2006/relationships/notesSlide" Target="../notesSlides/notesSlide25.xml" />
  <Relationship Id="rId2" Type="http://schemas.openxmlformats.org/officeDocument/2006/relationships/slideLayout" Target="../slideLayouts/slideLayout2.xml" />
  <Relationship Id="rId1" Type="http://schemas.openxmlformats.org/officeDocument/2006/relationships/vmlDrawing" Target="../drawings/vmlDrawing5.vml" />
  <Relationship Id="rId5" Type="http://schemas.openxmlformats.org/officeDocument/2006/relationships/image" Target="../media/image4.wmf" />
  <Relationship Id="rId4" Type="http://schemas.openxmlformats.org/officeDocument/2006/relationships/oleObject" Target="../embeddings/oleObject6.bin" />
</Relationships>
</file>

<file path=ppt/slides/_rels/slide26.xml.rels>&#65279;<?xml version="1.0" encoding="utf-8" standalone="yes"?>
<Relationships xmlns="http://schemas.openxmlformats.org/package/2006/relationships">
  <Relationship Id="rId2" Type="http://schemas.openxmlformats.org/officeDocument/2006/relationships/notesSlide" Target="../notesSlides/notesSlide26.xml" />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3" Type="http://schemas.openxmlformats.org/officeDocument/2006/relationships/notesSlide" Target="../notesSlides/notesSlide5.xml" />
  <Relationship Id="rId2" Type="http://schemas.openxmlformats.org/officeDocument/2006/relationships/slideLayout" Target="../slideLayouts/slideLayout2.xml" />
  <Relationship Id="rId1" Type="http://schemas.openxmlformats.org/officeDocument/2006/relationships/vmlDrawing" Target="../drawings/vmlDrawing1.vml" />
  <Relationship Id="rId5" Type="http://schemas.openxmlformats.org/officeDocument/2006/relationships/image" Target="../media/image1.emf" />
  <Relationship Id="rId4" Type="http://schemas.openxmlformats.org/officeDocument/2006/relationships/oleObject" Target="../embeddings/oleObject1.bin" />
</Relationships>
</file>

<file path=ppt/slides/_rels/slide6.xml.rels>&#65279;<?xml version="1.0" encoding="utf-8" standalone="yes"?>
<Relationships xmlns="http://schemas.openxmlformats.org/package/2006/relationships">
  <Relationship Id="rId2" Type="http://schemas.openxmlformats.org/officeDocument/2006/relationships/notesSlide" Target="../notesSlides/notesSlide6.xml" />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3" Type="http://schemas.openxmlformats.org/officeDocument/2006/relationships/notesSlide" Target="../notesSlides/notesSlide7.xml" />
  <Relationship Id="rId2" Type="http://schemas.openxmlformats.org/officeDocument/2006/relationships/slideLayout" Target="../slideLayouts/slideLayout2.xml" />
  <Relationship Id="rId1" Type="http://schemas.openxmlformats.org/officeDocument/2006/relationships/vmlDrawing" Target="../drawings/vmlDrawing2.vml" />
  <Relationship Id="rId5" Type="http://schemas.openxmlformats.org/officeDocument/2006/relationships/image" Target="../media/image2.emf" />
  <Relationship Id="rId4" Type="http://schemas.openxmlformats.org/officeDocument/2006/relationships/oleObject" Target="../embeddings/oleObject2.bin" />
</Relationships>
</file>

<file path=ppt/slides/_rels/slide8.xml.rels>&#65279;<?xml version="1.0" encoding="utf-8" standalone="yes"?>
<Relationships xmlns="http://schemas.openxmlformats.org/package/2006/relationships">
  <Relationship Id="rId2" Type="http://schemas.openxmlformats.org/officeDocument/2006/relationships/notesSlide" Target="../notesSlides/notesSlide8.xml" />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2" Type="http://schemas.openxmlformats.org/officeDocument/2006/relationships/notesSlide" Target="../notesSlides/notesSlide9.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07067" y="1863621"/>
            <a:ext cx="7766936" cy="1646302"/>
          </a:xfrm>
        </p:spPr>
        <p:txBody>
          <a:bodyPr>
            <a:normAutofit fontScale="90000"/>
          </a:bodyPr>
          <a:lstStyle/>
          <a:p>
            <a:pPr algn="ctr"/>
            <a:r>
              <a:rPr kumimoji="1" lang="ja-JP" altLang="en-US" dirty="0" smtClean="0">
                <a:solidFill>
                  <a:schemeClr val="tx1">
                    <a:lumMod val="75000"/>
                    <a:lumOff val="25000"/>
                  </a:schemeClr>
                </a:solidFill>
                <a:latin typeface="HG丸ｺﾞｼｯｸM-PRO" panose="020F0600000000000000" pitchFamily="50" charset="-128"/>
                <a:ea typeface="HG丸ｺﾞｼｯｸM-PRO" panose="020F0600000000000000" pitchFamily="50" charset="-128"/>
              </a:rPr>
              <a:t>高齢者いきいき相談室</a:t>
            </a:r>
            <a:r>
              <a:rPr kumimoji="1" lang="en-US" altLang="ja-JP" dirty="0" smtClean="0">
                <a:solidFill>
                  <a:schemeClr val="tx1">
                    <a:lumMod val="75000"/>
                    <a:lumOff val="25000"/>
                  </a:schemeClr>
                </a:solidFill>
                <a:latin typeface="HG丸ｺﾞｼｯｸM-PRO" panose="020F0600000000000000" pitchFamily="50" charset="-128"/>
                <a:ea typeface="HG丸ｺﾞｼｯｸM-PRO" panose="020F0600000000000000" pitchFamily="50" charset="-128"/>
              </a:rPr>
              <a:t/>
            </a:r>
            <a:br>
              <a:rPr kumimoji="1" lang="en-US" altLang="ja-JP" dirty="0" smtClean="0">
                <a:solidFill>
                  <a:schemeClr val="tx1">
                    <a:lumMod val="75000"/>
                    <a:lumOff val="25000"/>
                  </a:schemeClr>
                </a:solidFill>
                <a:latin typeface="HG丸ｺﾞｼｯｸM-PRO" panose="020F0600000000000000" pitchFamily="50" charset="-128"/>
                <a:ea typeface="HG丸ｺﾞｼｯｸM-PRO" panose="020F0600000000000000" pitchFamily="50" charset="-128"/>
              </a:rPr>
            </a:br>
            <a:r>
              <a:rPr lang="ja-JP" altLang="en-US" dirty="0" smtClean="0">
                <a:solidFill>
                  <a:schemeClr val="tx1">
                    <a:lumMod val="75000"/>
                    <a:lumOff val="25000"/>
                  </a:schemeClr>
                </a:solidFill>
                <a:latin typeface="HG丸ｺﾞｼｯｸM-PRO" panose="020F0600000000000000" pitchFamily="50" charset="-128"/>
                <a:ea typeface="HG丸ｺﾞｼｯｸM-PRO" panose="020F0600000000000000" pitchFamily="50" charset="-128"/>
              </a:rPr>
              <a:t>運営マニュアルの解説</a:t>
            </a:r>
            <a:endParaRPr kumimoji="1" lang="ja-JP" altLang="en-US"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p:txBody>
      </p:sp>
      <p:sp>
        <p:nvSpPr>
          <p:cNvPr id="3" name="サブタイトル 2"/>
          <p:cNvSpPr>
            <a:spLocks noGrp="1"/>
          </p:cNvSpPr>
          <p:nvPr>
            <p:ph type="subTitle" idx="1"/>
          </p:nvPr>
        </p:nvSpPr>
        <p:spPr>
          <a:xfrm>
            <a:off x="1507067" y="4336354"/>
            <a:ext cx="7766936" cy="1096899"/>
          </a:xfrm>
        </p:spPr>
        <p:txBody>
          <a:bodyPr>
            <a:normAutofit/>
          </a:bodyPr>
          <a:lstStyle/>
          <a:p>
            <a:pPr algn="ctr"/>
            <a:r>
              <a:rPr kumimoji="1" lang="ja-JP" altLang="en-US" sz="2400" dirty="0" smtClean="0"/>
              <a:t>令和</a:t>
            </a:r>
            <a:r>
              <a:rPr kumimoji="1" lang="en-US" altLang="ja-JP" sz="2400" dirty="0" smtClean="0"/>
              <a:t>3</a:t>
            </a:r>
            <a:r>
              <a:rPr kumimoji="1" lang="ja-JP" altLang="en-US" sz="2400" dirty="0" smtClean="0"/>
              <a:t>年</a:t>
            </a:r>
            <a:r>
              <a:rPr lang="en-US" altLang="ja-JP" sz="2400" dirty="0"/>
              <a:t>2</a:t>
            </a:r>
            <a:r>
              <a:rPr kumimoji="1" lang="ja-JP" altLang="en-US" sz="2400" dirty="0" smtClean="0"/>
              <a:t>月</a:t>
            </a:r>
            <a:endParaRPr kumimoji="1" lang="en-US" altLang="ja-JP" sz="2400" dirty="0" smtClean="0"/>
          </a:p>
          <a:p>
            <a:pPr algn="ctr"/>
            <a:r>
              <a:rPr lang="ja-JP" altLang="en-US" sz="2400" dirty="0" smtClean="0"/>
              <a:t>名古屋市健康福祉局地域ケア推進課</a:t>
            </a:r>
            <a:endParaRPr kumimoji="1" lang="ja-JP" altLang="en-US" sz="2400" dirty="0"/>
          </a:p>
        </p:txBody>
      </p:sp>
    </p:spTree>
    <p:extLst>
      <p:ext uri="{BB962C8B-B14F-4D97-AF65-F5344CB8AC3E}">
        <p14:creationId xmlns:p14="http://schemas.microsoft.com/office/powerpoint/2010/main" val="3655651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724549"/>
            <a:ext cx="9218835" cy="637841"/>
          </a:xfrm>
        </p:spPr>
        <p:txBody>
          <a:bodyPr>
            <a:noAutofit/>
          </a:bodyPr>
          <a:lstStyle/>
          <a:p>
            <a:r>
              <a:rPr lang="ja-JP" altLang="en-US" sz="3200" b="1" dirty="0" smtClean="0"/>
              <a:t>１．</a:t>
            </a:r>
            <a:r>
              <a:rPr lang="ja-JP" altLang="ja-JP" sz="3200" b="1" dirty="0" smtClean="0"/>
              <a:t>来所</a:t>
            </a:r>
            <a:r>
              <a:rPr lang="ja-JP" altLang="ja-JP" sz="3200" b="1" dirty="0"/>
              <a:t>又は電話相談への</a:t>
            </a:r>
            <a:r>
              <a:rPr lang="ja-JP" altLang="ja-JP" sz="3200" b="1" dirty="0" smtClean="0"/>
              <a:t>対応</a:t>
            </a:r>
            <a:endParaRPr kumimoji="1" lang="ja-JP" altLang="en-US" sz="3200" dirty="0"/>
          </a:p>
        </p:txBody>
      </p:sp>
      <p:sp>
        <p:nvSpPr>
          <p:cNvPr id="5" name="テキスト ボックス 4"/>
          <p:cNvSpPr txBox="1"/>
          <p:nvPr/>
        </p:nvSpPr>
        <p:spPr>
          <a:xfrm>
            <a:off x="1177665" y="2362390"/>
            <a:ext cx="9415573" cy="2677656"/>
          </a:xfrm>
          <a:prstGeom prst="rect">
            <a:avLst/>
          </a:prstGeom>
          <a:noFill/>
          <a:ln w="28575">
            <a:noFill/>
          </a:ln>
        </p:spPr>
        <p:txBody>
          <a:bodyPr wrap="square" rtlCol="0">
            <a:spAutoFit/>
          </a:bodyPr>
          <a:lstStyle/>
          <a:p>
            <a:r>
              <a:rPr lang="ja-JP" altLang="en-US" sz="2400" dirty="0">
                <a:solidFill>
                  <a:srgbClr val="0070C0"/>
                </a:solidFill>
              </a:rPr>
              <a:t>②相談対応</a:t>
            </a:r>
          </a:p>
          <a:p>
            <a:r>
              <a:rPr lang="ja-JP" altLang="en-US" sz="2400" dirty="0">
                <a:solidFill>
                  <a:srgbClr val="0070C0"/>
                </a:solidFill>
              </a:rPr>
              <a:t>　原則として、高齢者いきいき相談室で相談を行う者（相談・訪問記録票を作成する者）は、介護保険法施行規則第</a:t>
            </a:r>
            <a:r>
              <a:rPr lang="en-US" altLang="ja-JP" sz="2400" dirty="0">
                <a:solidFill>
                  <a:srgbClr val="0070C0"/>
                </a:solidFill>
              </a:rPr>
              <a:t>140</a:t>
            </a:r>
            <a:r>
              <a:rPr lang="ja-JP" altLang="en-US" sz="2400" dirty="0">
                <a:solidFill>
                  <a:srgbClr val="0070C0"/>
                </a:solidFill>
              </a:rPr>
              <a:t>条の</a:t>
            </a:r>
            <a:r>
              <a:rPr lang="en-US" altLang="ja-JP" sz="2400" dirty="0">
                <a:solidFill>
                  <a:srgbClr val="0070C0"/>
                </a:solidFill>
              </a:rPr>
              <a:t>66</a:t>
            </a:r>
            <a:r>
              <a:rPr lang="ja-JP" altLang="en-US" sz="2400" dirty="0">
                <a:solidFill>
                  <a:srgbClr val="0070C0"/>
                </a:solidFill>
              </a:rPr>
              <a:t>第</a:t>
            </a:r>
            <a:r>
              <a:rPr lang="en-US" altLang="ja-JP" sz="2400" dirty="0">
                <a:solidFill>
                  <a:srgbClr val="0070C0"/>
                </a:solidFill>
              </a:rPr>
              <a:t>1</a:t>
            </a:r>
            <a:r>
              <a:rPr lang="ja-JP" altLang="en-US" sz="2400" dirty="0">
                <a:solidFill>
                  <a:srgbClr val="0070C0"/>
                </a:solidFill>
              </a:rPr>
              <a:t>号イ（１）から（３）に掲げる者（</a:t>
            </a:r>
            <a:r>
              <a:rPr lang="ja-JP" altLang="en-US" sz="2400" dirty="0">
                <a:solidFill>
                  <a:srgbClr val="FF0000"/>
                </a:solidFill>
              </a:rPr>
              <a:t>保健師、社会福祉士、主任介護支援専門員等</a:t>
            </a:r>
            <a:r>
              <a:rPr lang="ja-JP" altLang="en-US" sz="2400" dirty="0">
                <a:solidFill>
                  <a:srgbClr val="0070C0"/>
                </a:solidFill>
              </a:rPr>
              <a:t>）若しくは</a:t>
            </a:r>
            <a:r>
              <a:rPr lang="ja-JP" altLang="en-US" sz="2400" dirty="0">
                <a:solidFill>
                  <a:srgbClr val="FF0000"/>
                </a:solidFill>
              </a:rPr>
              <a:t>介護支援専門員</a:t>
            </a:r>
            <a:r>
              <a:rPr lang="ja-JP" altLang="en-US" sz="2400" dirty="0">
                <a:solidFill>
                  <a:srgbClr val="0070C0"/>
                </a:solidFill>
              </a:rPr>
              <a:t>とします</a:t>
            </a:r>
            <a:r>
              <a:rPr lang="ja-JP" altLang="en-US" sz="2400" dirty="0" smtClean="0">
                <a:solidFill>
                  <a:srgbClr val="0070C0"/>
                </a:solidFill>
              </a:rPr>
              <a:t>。</a:t>
            </a:r>
            <a:endParaRPr lang="ja-JP" altLang="en-US" sz="2400" dirty="0">
              <a:solidFill>
                <a:srgbClr val="0070C0"/>
              </a:solidFill>
            </a:endParaRPr>
          </a:p>
          <a:p>
            <a:r>
              <a:rPr lang="ja-JP" altLang="en-US" sz="2400" dirty="0" smtClean="0">
                <a:solidFill>
                  <a:srgbClr val="0070C0"/>
                </a:solidFill>
              </a:rPr>
              <a:t>　ただし</a:t>
            </a:r>
            <a:r>
              <a:rPr lang="ja-JP" altLang="en-US" sz="2400" dirty="0">
                <a:solidFill>
                  <a:srgbClr val="0070C0"/>
                </a:solidFill>
              </a:rPr>
              <a:t>、軽微な問合せ等の場合はこれらの専門職以外の職員で対応しても差し支えありません。</a:t>
            </a:r>
          </a:p>
        </p:txBody>
      </p:sp>
    </p:spTree>
    <p:extLst>
      <p:ext uri="{BB962C8B-B14F-4D97-AF65-F5344CB8AC3E}">
        <p14:creationId xmlns:p14="http://schemas.microsoft.com/office/powerpoint/2010/main" val="759810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724549"/>
            <a:ext cx="9218835" cy="637841"/>
          </a:xfrm>
        </p:spPr>
        <p:txBody>
          <a:bodyPr>
            <a:noAutofit/>
          </a:bodyPr>
          <a:lstStyle/>
          <a:p>
            <a:r>
              <a:rPr lang="ja-JP" altLang="en-US" sz="3200" b="1" dirty="0" smtClean="0"/>
              <a:t>１．</a:t>
            </a:r>
            <a:r>
              <a:rPr lang="ja-JP" altLang="ja-JP" sz="3200" b="1" dirty="0" smtClean="0"/>
              <a:t>来所</a:t>
            </a:r>
            <a:r>
              <a:rPr lang="ja-JP" altLang="ja-JP" sz="3200" b="1" dirty="0"/>
              <a:t>又は電話相談への対応</a:t>
            </a:r>
            <a:endParaRPr kumimoji="1" lang="ja-JP" altLang="en-US" sz="3200" dirty="0"/>
          </a:p>
        </p:txBody>
      </p:sp>
      <p:sp>
        <p:nvSpPr>
          <p:cNvPr id="5" name="テキスト ボックス 4"/>
          <p:cNvSpPr txBox="1"/>
          <p:nvPr/>
        </p:nvSpPr>
        <p:spPr>
          <a:xfrm>
            <a:off x="1177665" y="2362390"/>
            <a:ext cx="9415573" cy="1200329"/>
          </a:xfrm>
          <a:prstGeom prst="rect">
            <a:avLst/>
          </a:prstGeom>
          <a:noFill/>
          <a:ln w="28575">
            <a:noFill/>
          </a:ln>
        </p:spPr>
        <p:txBody>
          <a:bodyPr wrap="square" rtlCol="0">
            <a:spAutoFit/>
          </a:bodyPr>
          <a:lstStyle/>
          <a:p>
            <a:r>
              <a:rPr lang="ja-JP" altLang="en-US" sz="2400" dirty="0">
                <a:solidFill>
                  <a:srgbClr val="0070C0"/>
                </a:solidFill>
              </a:rPr>
              <a:t>③相談内容</a:t>
            </a:r>
          </a:p>
          <a:p>
            <a:r>
              <a:rPr lang="ja-JP" altLang="en-US" sz="2400" dirty="0">
                <a:solidFill>
                  <a:srgbClr val="0070C0"/>
                </a:solidFill>
              </a:rPr>
              <a:t>　高齢者に関する健康・福祉・介護など、生活の中での困りごと全般について受け付けます。</a:t>
            </a:r>
          </a:p>
        </p:txBody>
      </p:sp>
      <p:sp>
        <p:nvSpPr>
          <p:cNvPr id="6" name="テキスト ボックス 5"/>
          <p:cNvSpPr txBox="1"/>
          <p:nvPr/>
        </p:nvSpPr>
        <p:spPr>
          <a:xfrm>
            <a:off x="677333" y="3756912"/>
            <a:ext cx="10209203" cy="2246769"/>
          </a:xfrm>
          <a:prstGeom prst="rect">
            <a:avLst/>
          </a:prstGeom>
          <a:noFill/>
          <a:ln>
            <a:solidFill>
              <a:schemeClr val="tx1"/>
            </a:solidFill>
          </a:ln>
        </p:spPr>
        <p:txBody>
          <a:bodyPr wrap="square" rtlCol="0">
            <a:spAutoFit/>
          </a:bodyPr>
          <a:lstStyle/>
          <a:p>
            <a:pPr marL="342900" indent="-342900">
              <a:buFont typeface="Arial" panose="020B0604020202020204" pitchFamily="34" charset="0"/>
              <a:buChar char="•"/>
            </a:pPr>
            <a:r>
              <a:rPr lang="ja-JP" altLang="en-US" sz="2000" dirty="0" smtClean="0"/>
              <a:t>実績</a:t>
            </a:r>
            <a:r>
              <a:rPr lang="ja-JP" altLang="en-US" sz="2000" dirty="0"/>
              <a:t>払いの対象は</a:t>
            </a:r>
            <a:r>
              <a:rPr lang="en-US" altLang="ja-JP" sz="2000" dirty="0"/>
              <a:t>65</a:t>
            </a:r>
            <a:r>
              <a:rPr lang="ja-JP" altLang="en-US" sz="2000" dirty="0"/>
              <a:t>才以上の方に関する相談とします。ただし、若年性認知症患者など第</a:t>
            </a:r>
            <a:r>
              <a:rPr lang="en-US" altLang="ja-JP" sz="2000" dirty="0"/>
              <a:t>2</a:t>
            </a:r>
            <a:r>
              <a:rPr lang="ja-JP" altLang="en-US" sz="2000" dirty="0"/>
              <a:t>号被保険者（</a:t>
            </a:r>
            <a:r>
              <a:rPr lang="en-US" altLang="ja-JP" sz="2000" dirty="0"/>
              <a:t>40</a:t>
            </a:r>
            <a:r>
              <a:rPr lang="ja-JP" altLang="en-US" sz="2000" dirty="0"/>
              <a:t>歳～</a:t>
            </a:r>
            <a:r>
              <a:rPr lang="en-US" altLang="ja-JP" sz="2000" dirty="0"/>
              <a:t>64</a:t>
            </a:r>
            <a:r>
              <a:rPr lang="ja-JP" altLang="en-US" sz="2000" dirty="0"/>
              <a:t>歳）については実績払いの対象とします。</a:t>
            </a:r>
          </a:p>
          <a:p>
            <a:pPr marL="342900" indent="-342900">
              <a:buFont typeface="Arial" panose="020B0604020202020204" pitchFamily="34" charset="0"/>
              <a:buChar char="•"/>
            </a:pPr>
            <a:r>
              <a:rPr lang="ja-JP" altLang="en-US" sz="2000" dirty="0" smtClean="0"/>
              <a:t>要支援</a:t>
            </a:r>
            <a:r>
              <a:rPr lang="ja-JP" altLang="en-US" sz="2000" dirty="0"/>
              <a:t>認定及び要介護認定の代行申請のみの相談の場合は、実績払いとはしません。</a:t>
            </a:r>
          </a:p>
          <a:p>
            <a:pPr marL="342900" indent="-342900">
              <a:buFont typeface="Arial" panose="020B0604020202020204" pitchFamily="34" charset="0"/>
              <a:buChar char="•"/>
            </a:pPr>
            <a:r>
              <a:rPr lang="ja-JP" altLang="en-US" sz="2000" dirty="0" smtClean="0"/>
              <a:t>いわゆる</a:t>
            </a:r>
            <a:r>
              <a:rPr lang="ja-JP" altLang="en-US" sz="2000" dirty="0"/>
              <a:t>セカンドオピニオンのように、</a:t>
            </a:r>
            <a:r>
              <a:rPr lang="ja-JP" altLang="en-US" sz="2000" dirty="0">
                <a:solidFill>
                  <a:srgbClr val="FF0000"/>
                </a:solidFill>
              </a:rPr>
              <a:t>他の居宅介護支援事業所の利用者からの相談についても、実績払いとします。</a:t>
            </a:r>
          </a:p>
          <a:p>
            <a:pPr marL="342900" indent="-342900">
              <a:buFont typeface="Arial" panose="020B0604020202020204" pitchFamily="34" charset="0"/>
              <a:buChar char="•"/>
            </a:pPr>
            <a:r>
              <a:rPr lang="ja-JP" altLang="en-US" sz="2000" dirty="0" smtClean="0"/>
              <a:t>高齢者</a:t>
            </a:r>
            <a:r>
              <a:rPr lang="ja-JP" altLang="en-US" sz="2000" dirty="0"/>
              <a:t>虐待の相談があった場合、「相談・訪問記録票」を作成するとともに、可能な範囲で</a:t>
            </a:r>
            <a:r>
              <a:rPr lang="ja-JP" altLang="en-US" sz="2000" dirty="0">
                <a:solidFill>
                  <a:srgbClr val="FF0000"/>
                </a:solidFill>
              </a:rPr>
              <a:t>参考様式「高齢者虐待連絡票」</a:t>
            </a:r>
            <a:r>
              <a:rPr lang="ja-JP" altLang="en-US" sz="2000" dirty="0"/>
              <a:t>を合わせて作成してください。</a:t>
            </a:r>
          </a:p>
        </p:txBody>
      </p:sp>
    </p:spTree>
    <p:extLst>
      <p:ext uri="{BB962C8B-B14F-4D97-AF65-F5344CB8AC3E}">
        <p14:creationId xmlns:p14="http://schemas.microsoft.com/office/powerpoint/2010/main" val="31275591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724549"/>
            <a:ext cx="9218835" cy="637841"/>
          </a:xfrm>
        </p:spPr>
        <p:txBody>
          <a:bodyPr>
            <a:noAutofit/>
          </a:bodyPr>
          <a:lstStyle/>
          <a:p>
            <a:r>
              <a:rPr lang="ja-JP" altLang="en-US" sz="3200" b="1" dirty="0" smtClean="0"/>
              <a:t>１．</a:t>
            </a:r>
            <a:r>
              <a:rPr lang="ja-JP" altLang="ja-JP" sz="3200" b="1" dirty="0" smtClean="0"/>
              <a:t>来所</a:t>
            </a:r>
            <a:r>
              <a:rPr lang="ja-JP" altLang="ja-JP" sz="3200" b="1" dirty="0"/>
              <a:t>又は電話相談への対応</a:t>
            </a:r>
            <a:endParaRPr kumimoji="1" lang="ja-JP" altLang="en-US" sz="3200" dirty="0"/>
          </a:p>
        </p:txBody>
      </p:sp>
      <p:sp>
        <p:nvSpPr>
          <p:cNvPr id="5" name="テキスト ボックス 4"/>
          <p:cNvSpPr txBox="1"/>
          <p:nvPr/>
        </p:nvSpPr>
        <p:spPr>
          <a:xfrm>
            <a:off x="1048267" y="2362390"/>
            <a:ext cx="9674365" cy="3046988"/>
          </a:xfrm>
          <a:prstGeom prst="rect">
            <a:avLst/>
          </a:prstGeom>
          <a:noFill/>
          <a:ln w="28575">
            <a:noFill/>
          </a:ln>
        </p:spPr>
        <p:txBody>
          <a:bodyPr wrap="square" rtlCol="0">
            <a:spAutoFit/>
          </a:bodyPr>
          <a:lstStyle/>
          <a:p>
            <a:r>
              <a:rPr lang="ja-JP" altLang="en-US" sz="2400" dirty="0">
                <a:solidFill>
                  <a:srgbClr val="0070C0"/>
                </a:solidFill>
              </a:rPr>
              <a:t>④委託料上限</a:t>
            </a:r>
          </a:p>
          <a:p>
            <a:r>
              <a:rPr lang="ja-JP" altLang="en-US" sz="2400" dirty="0" smtClean="0">
                <a:solidFill>
                  <a:srgbClr val="0070C0"/>
                </a:solidFill>
              </a:rPr>
              <a:t>　同一人物</a:t>
            </a:r>
            <a:r>
              <a:rPr lang="ja-JP" altLang="en-US" sz="2400" dirty="0">
                <a:solidFill>
                  <a:srgbClr val="0070C0"/>
                </a:solidFill>
              </a:rPr>
              <a:t>に関する相談については、</a:t>
            </a:r>
            <a:r>
              <a:rPr lang="en-US" altLang="ja-JP" sz="2400" b="1" u="sng" dirty="0">
                <a:solidFill>
                  <a:srgbClr val="FF0000"/>
                </a:solidFill>
              </a:rPr>
              <a:t>1</a:t>
            </a:r>
            <a:r>
              <a:rPr lang="ja-JP" altLang="en-US" sz="2400" b="1" u="sng" dirty="0">
                <a:solidFill>
                  <a:srgbClr val="FF0000"/>
                </a:solidFill>
              </a:rPr>
              <a:t>か月の委託料上限を</a:t>
            </a:r>
            <a:r>
              <a:rPr lang="en-US" altLang="ja-JP" sz="2400" b="1" u="sng" dirty="0">
                <a:solidFill>
                  <a:srgbClr val="FF0000"/>
                </a:solidFill>
              </a:rPr>
              <a:t>3,300</a:t>
            </a:r>
            <a:r>
              <a:rPr lang="ja-JP" altLang="en-US" sz="2400" b="1" u="sng" dirty="0">
                <a:solidFill>
                  <a:srgbClr val="FF0000"/>
                </a:solidFill>
              </a:rPr>
              <a:t>円</a:t>
            </a:r>
            <a:r>
              <a:rPr lang="ja-JP" altLang="en-US" sz="2400" dirty="0">
                <a:solidFill>
                  <a:srgbClr val="0070C0"/>
                </a:solidFill>
              </a:rPr>
              <a:t>（</a:t>
            </a:r>
            <a:r>
              <a:rPr lang="en-US" altLang="ja-JP" sz="2400" dirty="0">
                <a:solidFill>
                  <a:srgbClr val="0070C0"/>
                </a:solidFill>
              </a:rPr>
              <a:t>3</a:t>
            </a:r>
            <a:r>
              <a:rPr lang="ja-JP" altLang="en-US" sz="2400" dirty="0">
                <a:solidFill>
                  <a:srgbClr val="0070C0"/>
                </a:solidFill>
              </a:rPr>
              <a:t>回分）とします</a:t>
            </a:r>
            <a:r>
              <a:rPr lang="ja-JP" altLang="en-US" sz="2400" dirty="0" smtClean="0">
                <a:solidFill>
                  <a:srgbClr val="0070C0"/>
                </a:solidFill>
              </a:rPr>
              <a:t>。</a:t>
            </a:r>
            <a:endParaRPr lang="en-US" altLang="ja-JP" sz="2400" dirty="0" smtClean="0">
              <a:solidFill>
                <a:srgbClr val="0070C0"/>
              </a:solidFill>
            </a:endParaRPr>
          </a:p>
          <a:p>
            <a:r>
              <a:rPr lang="ja-JP" altLang="en-US" sz="2400" dirty="0" smtClean="0">
                <a:solidFill>
                  <a:srgbClr val="0070C0"/>
                </a:solidFill>
              </a:rPr>
              <a:t>（相談</a:t>
            </a:r>
            <a:r>
              <a:rPr lang="ja-JP" altLang="en-US" sz="2400" dirty="0">
                <a:solidFill>
                  <a:srgbClr val="0070C0"/>
                </a:solidFill>
              </a:rPr>
              <a:t>を</a:t>
            </a:r>
            <a:r>
              <a:rPr lang="en-US" altLang="ja-JP" sz="2400" dirty="0">
                <a:solidFill>
                  <a:srgbClr val="0070C0"/>
                </a:solidFill>
              </a:rPr>
              <a:t>3</a:t>
            </a:r>
            <a:r>
              <a:rPr lang="ja-JP" altLang="en-US" sz="2400" dirty="0">
                <a:solidFill>
                  <a:srgbClr val="0070C0"/>
                </a:solidFill>
              </a:rPr>
              <a:t>回で打ち切るという意味ではなく。</a:t>
            </a:r>
            <a:r>
              <a:rPr lang="en-US" altLang="ja-JP" sz="2400" dirty="0">
                <a:solidFill>
                  <a:srgbClr val="FF0000"/>
                </a:solidFill>
              </a:rPr>
              <a:t>4</a:t>
            </a:r>
            <a:r>
              <a:rPr lang="ja-JP" altLang="en-US" sz="2400" dirty="0">
                <a:solidFill>
                  <a:srgbClr val="FF0000"/>
                </a:solidFill>
              </a:rPr>
              <a:t>回以上の相談を受け付けても、委託料としては</a:t>
            </a:r>
            <a:r>
              <a:rPr lang="en-US" altLang="ja-JP" sz="2400" dirty="0">
                <a:solidFill>
                  <a:srgbClr val="FF0000"/>
                </a:solidFill>
              </a:rPr>
              <a:t>3</a:t>
            </a:r>
            <a:r>
              <a:rPr lang="ja-JP" altLang="en-US" sz="2400" dirty="0">
                <a:solidFill>
                  <a:srgbClr val="FF0000"/>
                </a:solidFill>
              </a:rPr>
              <a:t>回分までの支払いとする</a:t>
            </a:r>
            <a:r>
              <a:rPr lang="ja-JP" altLang="en-US" sz="2400" dirty="0">
                <a:solidFill>
                  <a:srgbClr val="0070C0"/>
                </a:solidFill>
              </a:rPr>
              <a:t>という</a:t>
            </a:r>
            <a:r>
              <a:rPr lang="ja-JP" altLang="en-US" sz="2400" dirty="0" smtClean="0">
                <a:solidFill>
                  <a:srgbClr val="0070C0"/>
                </a:solidFill>
              </a:rPr>
              <a:t>意味）</a:t>
            </a:r>
            <a:endParaRPr lang="ja-JP" altLang="en-US" sz="2400" dirty="0">
              <a:solidFill>
                <a:srgbClr val="0070C0"/>
              </a:solidFill>
            </a:endParaRPr>
          </a:p>
          <a:p>
            <a:r>
              <a:rPr lang="ja-JP" altLang="en-US" sz="2400" dirty="0" smtClean="0">
                <a:solidFill>
                  <a:srgbClr val="0070C0"/>
                </a:solidFill>
              </a:rPr>
              <a:t>　例えば</a:t>
            </a:r>
            <a:r>
              <a:rPr lang="ja-JP" altLang="en-US" sz="2400" dirty="0">
                <a:solidFill>
                  <a:srgbClr val="0070C0"/>
                </a:solidFill>
              </a:rPr>
              <a:t>、同一人物に関して同一月に電話で</a:t>
            </a:r>
            <a:r>
              <a:rPr lang="en-US" altLang="ja-JP" sz="2400" dirty="0">
                <a:solidFill>
                  <a:srgbClr val="0070C0"/>
                </a:solidFill>
              </a:rPr>
              <a:t>2</a:t>
            </a:r>
            <a:r>
              <a:rPr lang="ja-JP" altLang="en-US" sz="2400" dirty="0">
                <a:solidFill>
                  <a:srgbClr val="0070C0"/>
                </a:solidFill>
              </a:rPr>
              <a:t>回、来所で</a:t>
            </a:r>
            <a:r>
              <a:rPr lang="en-US" altLang="ja-JP" sz="2400" dirty="0">
                <a:solidFill>
                  <a:srgbClr val="0070C0"/>
                </a:solidFill>
              </a:rPr>
              <a:t>2</a:t>
            </a:r>
            <a:r>
              <a:rPr lang="ja-JP" altLang="en-US" sz="2400" dirty="0">
                <a:solidFill>
                  <a:srgbClr val="0070C0"/>
                </a:solidFill>
              </a:rPr>
              <a:t>回相談があった場合、相談回数は合計</a:t>
            </a:r>
            <a:r>
              <a:rPr lang="en-US" altLang="ja-JP" sz="2400" dirty="0">
                <a:solidFill>
                  <a:srgbClr val="0070C0"/>
                </a:solidFill>
              </a:rPr>
              <a:t>4</a:t>
            </a:r>
            <a:r>
              <a:rPr lang="ja-JP" altLang="en-US" sz="2400" dirty="0">
                <a:solidFill>
                  <a:srgbClr val="0070C0"/>
                </a:solidFill>
              </a:rPr>
              <a:t>回となるため、委託料は</a:t>
            </a:r>
            <a:r>
              <a:rPr lang="en-US" altLang="ja-JP" sz="2400" dirty="0">
                <a:solidFill>
                  <a:srgbClr val="0070C0"/>
                </a:solidFill>
              </a:rPr>
              <a:t>3</a:t>
            </a:r>
            <a:r>
              <a:rPr lang="ja-JP" altLang="en-US" sz="2400" dirty="0">
                <a:solidFill>
                  <a:srgbClr val="0070C0"/>
                </a:solidFill>
              </a:rPr>
              <a:t>回分の支払いとなります。</a:t>
            </a:r>
          </a:p>
        </p:txBody>
      </p:sp>
    </p:spTree>
    <p:extLst>
      <p:ext uri="{BB962C8B-B14F-4D97-AF65-F5344CB8AC3E}">
        <p14:creationId xmlns:p14="http://schemas.microsoft.com/office/powerpoint/2010/main" val="908429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724549"/>
            <a:ext cx="9218835" cy="637841"/>
          </a:xfrm>
        </p:spPr>
        <p:txBody>
          <a:bodyPr>
            <a:noAutofit/>
          </a:bodyPr>
          <a:lstStyle/>
          <a:p>
            <a:r>
              <a:rPr lang="ja-JP" altLang="en-US" sz="3200" b="1" dirty="0" smtClean="0"/>
              <a:t>１．</a:t>
            </a:r>
            <a:r>
              <a:rPr lang="ja-JP" altLang="ja-JP" sz="3200" b="1" dirty="0" smtClean="0"/>
              <a:t>来所</a:t>
            </a:r>
            <a:r>
              <a:rPr lang="ja-JP" altLang="ja-JP" sz="3200" b="1" dirty="0"/>
              <a:t>又は電話相談への対応</a:t>
            </a:r>
            <a:endParaRPr kumimoji="1" lang="ja-JP" altLang="en-US" sz="3200" dirty="0"/>
          </a:p>
        </p:txBody>
      </p:sp>
      <p:sp>
        <p:nvSpPr>
          <p:cNvPr id="5" name="テキスト ボックス 4"/>
          <p:cNvSpPr txBox="1"/>
          <p:nvPr/>
        </p:nvSpPr>
        <p:spPr>
          <a:xfrm>
            <a:off x="1160412" y="2362390"/>
            <a:ext cx="8735755" cy="2492990"/>
          </a:xfrm>
          <a:prstGeom prst="rect">
            <a:avLst/>
          </a:prstGeom>
          <a:noFill/>
          <a:ln w="28575">
            <a:noFill/>
          </a:ln>
        </p:spPr>
        <p:txBody>
          <a:bodyPr wrap="square" rtlCol="0">
            <a:spAutoFit/>
          </a:bodyPr>
          <a:lstStyle/>
          <a:p>
            <a:r>
              <a:rPr lang="ja-JP" altLang="en-US" sz="2400" dirty="0">
                <a:solidFill>
                  <a:srgbClr val="0070C0"/>
                </a:solidFill>
              </a:rPr>
              <a:t>⑤相談・訪問記録票（請書別紙様式</a:t>
            </a:r>
            <a:r>
              <a:rPr lang="en-US" altLang="ja-JP" sz="2400" dirty="0">
                <a:solidFill>
                  <a:srgbClr val="0070C0"/>
                </a:solidFill>
              </a:rPr>
              <a:t>2-1</a:t>
            </a:r>
            <a:r>
              <a:rPr lang="ja-JP" altLang="en-US" sz="2400" dirty="0">
                <a:solidFill>
                  <a:srgbClr val="0070C0"/>
                </a:solidFill>
              </a:rPr>
              <a:t>）の</a:t>
            </a:r>
            <a:r>
              <a:rPr lang="ja-JP" altLang="en-US" sz="2400" dirty="0" smtClean="0">
                <a:solidFill>
                  <a:srgbClr val="0070C0"/>
                </a:solidFill>
              </a:rPr>
              <a:t>作成</a:t>
            </a:r>
            <a:endParaRPr lang="en-US" altLang="ja-JP" sz="2400" dirty="0" smtClean="0">
              <a:solidFill>
                <a:srgbClr val="0070C0"/>
              </a:solidFill>
            </a:endParaRPr>
          </a:p>
          <a:p>
            <a:r>
              <a:rPr lang="ja-JP" altLang="en-US" sz="2400" dirty="0">
                <a:solidFill>
                  <a:srgbClr val="0070C0"/>
                </a:solidFill>
              </a:rPr>
              <a:t>　</a:t>
            </a:r>
            <a:r>
              <a:rPr lang="ja-JP" altLang="en-US" sz="2400" dirty="0" smtClean="0">
                <a:solidFill>
                  <a:srgbClr val="0070C0"/>
                </a:solidFill>
              </a:rPr>
              <a:t>（実績</a:t>
            </a:r>
            <a:r>
              <a:rPr lang="ja-JP" altLang="en-US" sz="2400" dirty="0">
                <a:solidFill>
                  <a:srgbClr val="0070C0"/>
                </a:solidFill>
              </a:rPr>
              <a:t>払い業務作成書類</a:t>
            </a:r>
            <a:r>
              <a:rPr lang="ja-JP" altLang="en-US" sz="2400" dirty="0" smtClean="0">
                <a:solidFill>
                  <a:srgbClr val="0070C0"/>
                </a:solidFill>
              </a:rPr>
              <a:t>）</a:t>
            </a:r>
            <a:endParaRPr lang="en-US" altLang="ja-JP" sz="2400" dirty="0" smtClean="0">
              <a:solidFill>
                <a:srgbClr val="0070C0"/>
              </a:solidFill>
            </a:endParaRPr>
          </a:p>
          <a:p>
            <a:r>
              <a:rPr lang="en-US" altLang="ja-JP" sz="2400" dirty="0" smtClean="0">
                <a:solidFill>
                  <a:srgbClr val="0070C0"/>
                </a:solidFill>
              </a:rPr>
              <a:t>※</a:t>
            </a:r>
            <a:r>
              <a:rPr lang="ja-JP" altLang="en-US" sz="2400" dirty="0" smtClean="0">
                <a:solidFill>
                  <a:srgbClr val="0070C0"/>
                </a:solidFill>
              </a:rPr>
              <a:t>提出期限</a:t>
            </a:r>
            <a:endParaRPr lang="ja-JP" altLang="en-US" sz="2400" dirty="0">
              <a:solidFill>
                <a:srgbClr val="0070C0"/>
              </a:solidFill>
            </a:endParaRPr>
          </a:p>
          <a:p>
            <a:r>
              <a:rPr lang="ja-JP" altLang="en-US" sz="2400" dirty="0" smtClean="0">
                <a:solidFill>
                  <a:srgbClr val="0070C0"/>
                </a:solidFill>
              </a:rPr>
              <a:t>実施</a:t>
            </a:r>
            <a:r>
              <a:rPr lang="ja-JP" altLang="en-US" sz="2400" dirty="0">
                <a:solidFill>
                  <a:srgbClr val="0070C0"/>
                </a:solidFill>
              </a:rPr>
              <a:t>日が属する月の</a:t>
            </a:r>
            <a:r>
              <a:rPr lang="ja-JP" altLang="en-US" sz="2400" b="1" u="sng" dirty="0">
                <a:solidFill>
                  <a:srgbClr val="FF0000"/>
                </a:solidFill>
              </a:rPr>
              <a:t>翌月</a:t>
            </a:r>
            <a:r>
              <a:rPr lang="en-US" altLang="ja-JP" sz="2400" b="1" u="sng" dirty="0">
                <a:solidFill>
                  <a:srgbClr val="FF0000"/>
                </a:solidFill>
              </a:rPr>
              <a:t>5</a:t>
            </a:r>
            <a:r>
              <a:rPr lang="ja-JP" altLang="en-US" sz="2400" b="1" u="sng" dirty="0" smtClean="0">
                <a:solidFill>
                  <a:srgbClr val="FF0000"/>
                </a:solidFill>
              </a:rPr>
              <a:t>日</a:t>
            </a:r>
            <a:endParaRPr lang="en-US" altLang="ja-JP" sz="2400" b="1" u="sng" dirty="0" smtClean="0">
              <a:solidFill>
                <a:srgbClr val="FF0000"/>
              </a:solidFill>
            </a:endParaRPr>
          </a:p>
          <a:p>
            <a:r>
              <a:rPr lang="ja-JP" altLang="en-US" sz="2000" dirty="0" smtClean="0">
                <a:solidFill>
                  <a:srgbClr val="0070C0"/>
                </a:solidFill>
              </a:rPr>
              <a:t>（</a:t>
            </a:r>
            <a:r>
              <a:rPr lang="en-US" altLang="ja-JP" sz="2000" dirty="0" smtClean="0">
                <a:solidFill>
                  <a:srgbClr val="0070C0"/>
                </a:solidFill>
              </a:rPr>
              <a:t>1</a:t>
            </a:r>
            <a:r>
              <a:rPr lang="ja-JP" altLang="en-US" sz="2000" dirty="0">
                <a:solidFill>
                  <a:srgbClr val="0070C0"/>
                </a:solidFill>
              </a:rPr>
              <a:t>月又は</a:t>
            </a:r>
            <a:r>
              <a:rPr lang="en-US" altLang="ja-JP" sz="2000" dirty="0">
                <a:solidFill>
                  <a:srgbClr val="0070C0"/>
                </a:solidFill>
              </a:rPr>
              <a:t>5</a:t>
            </a:r>
            <a:r>
              <a:rPr lang="ja-JP" altLang="en-US" sz="2000" dirty="0">
                <a:solidFill>
                  <a:srgbClr val="0070C0"/>
                </a:solidFill>
              </a:rPr>
              <a:t>月の場合は、</a:t>
            </a:r>
            <a:r>
              <a:rPr lang="en-US" altLang="ja-JP" sz="2000" dirty="0">
                <a:solidFill>
                  <a:srgbClr val="0070C0"/>
                </a:solidFill>
              </a:rPr>
              <a:t>5</a:t>
            </a:r>
            <a:r>
              <a:rPr lang="ja-JP" altLang="en-US" sz="2000" dirty="0">
                <a:solidFill>
                  <a:srgbClr val="0070C0"/>
                </a:solidFill>
              </a:rPr>
              <a:t>日以降の最初のいきいき支援センターの開設日。それ以外の</a:t>
            </a:r>
            <a:r>
              <a:rPr lang="ja-JP" altLang="en-US" sz="2000" dirty="0" smtClean="0">
                <a:solidFill>
                  <a:srgbClr val="0070C0"/>
                </a:solidFill>
              </a:rPr>
              <a:t>月</a:t>
            </a:r>
            <a:r>
              <a:rPr lang="ja-JP" altLang="en-US" sz="2000" dirty="0">
                <a:solidFill>
                  <a:srgbClr val="0070C0"/>
                </a:solidFill>
              </a:rPr>
              <a:t>で</a:t>
            </a:r>
            <a:r>
              <a:rPr lang="ja-JP" altLang="en-US" sz="2000" dirty="0" smtClean="0">
                <a:solidFill>
                  <a:srgbClr val="0070C0"/>
                </a:solidFill>
              </a:rPr>
              <a:t>、</a:t>
            </a:r>
            <a:r>
              <a:rPr lang="en-US" altLang="ja-JP" sz="2000" dirty="0">
                <a:solidFill>
                  <a:srgbClr val="0070C0"/>
                </a:solidFill>
              </a:rPr>
              <a:t>5</a:t>
            </a:r>
            <a:r>
              <a:rPr lang="ja-JP" altLang="en-US" sz="2000" dirty="0">
                <a:solidFill>
                  <a:srgbClr val="0070C0"/>
                </a:solidFill>
              </a:rPr>
              <a:t>日がいきいき支援センターの開設日でない場合は</a:t>
            </a:r>
            <a:r>
              <a:rPr lang="ja-JP" altLang="en-US" sz="2000" dirty="0">
                <a:solidFill>
                  <a:srgbClr val="FF0000"/>
                </a:solidFill>
              </a:rPr>
              <a:t>直前</a:t>
            </a:r>
            <a:r>
              <a:rPr lang="ja-JP" altLang="en-US" sz="2000" dirty="0">
                <a:solidFill>
                  <a:srgbClr val="0070C0"/>
                </a:solidFill>
              </a:rPr>
              <a:t>開設</a:t>
            </a:r>
            <a:r>
              <a:rPr lang="ja-JP" altLang="en-US" sz="2000" dirty="0" smtClean="0">
                <a:solidFill>
                  <a:srgbClr val="0070C0"/>
                </a:solidFill>
              </a:rPr>
              <a:t>日）</a:t>
            </a:r>
            <a:endParaRPr lang="en-US" altLang="ja-JP" sz="2000" dirty="0" smtClean="0">
              <a:solidFill>
                <a:srgbClr val="0070C0"/>
              </a:solidFill>
            </a:endParaRPr>
          </a:p>
        </p:txBody>
      </p:sp>
      <p:sp>
        <p:nvSpPr>
          <p:cNvPr id="6" name="テキスト ボックス 5"/>
          <p:cNvSpPr txBox="1"/>
          <p:nvPr/>
        </p:nvSpPr>
        <p:spPr>
          <a:xfrm>
            <a:off x="1160412" y="4893056"/>
            <a:ext cx="9053263" cy="1200329"/>
          </a:xfrm>
          <a:prstGeom prst="rect">
            <a:avLst/>
          </a:prstGeom>
          <a:noFill/>
          <a:ln w="28575">
            <a:noFill/>
          </a:ln>
        </p:spPr>
        <p:txBody>
          <a:bodyPr wrap="square" rtlCol="0">
            <a:spAutoFit/>
          </a:bodyPr>
          <a:lstStyle/>
          <a:p>
            <a:r>
              <a:rPr lang="ja-JP" altLang="en-US" sz="2400" dirty="0">
                <a:solidFill>
                  <a:srgbClr val="0070C0"/>
                </a:solidFill>
              </a:rPr>
              <a:t>⑥留意点</a:t>
            </a:r>
          </a:p>
          <a:p>
            <a:r>
              <a:rPr lang="ja-JP" altLang="en-US" sz="2400" dirty="0">
                <a:solidFill>
                  <a:srgbClr val="0070C0"/>
                </a:solidFill>
              </a:rPr>
              <a:t>　電話や来所による場合で、その場では相談対応を行わず、その後の訪問の</a:t>
            </a:r>
            <a:r>
              <a:rPr lang="ja-JP" altLang="en-US" sz="2400" u="sng" dirty="0">
                <a:solidFill>
                  <a:srgbClr val="FF0000"/>
                </a:solidFill>
              </a:rPr>
              <a:t>日程調整等のみ</a:t>
            </a:r>
            <a:r>
              <a:rPr lang="ja-JP" altLang="en-US" sz="2400" dirty="0">
                <a:solidFill>
                  <a:srgbClr val="0070C0"/>
                </a:solidFill>
              </a:rPr>
              <a:t>であった場合は相談実績とはしません。</a:t>
            </a:r>
          </a:p>
        </p:txBody>
      </p:sp>
    </p:spTree>
    <p:extLst>
      <p:ext uri="{BB962C8B-B14F-4D97-AF65-F5344CB8AC3E}">
        <p14:creationId xmlns:p14="http://schemas.microsoft.com/office/powerpoint/2010/main" val="1160871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724549"/>
            <a:ext cx="9218835" cy="637841"/>
          </a:xfrm>
        </p:spPr>
        <p:txBody>
          <a:bodyPr>
            <a:noAutofit/>
          </a:bodyPr>
          <a:lstStyle/>
          <a:p>
            <a:r>
              <a:rPr lang="ja-JP" altLang="en-US" sz="3200" b="1" dirty="0" smtClean="0"/>
              <a:t>２．</a:t>
            </a:r>
            <a:r>
              <a:rPr lang="ja-JP" altLang="en-US" sz="3200" b="1" dirty="0"/>
              <a:t>相談者宅等の訪問</a:t>
            </a:r>
            <a:endParaRPr kumimoji="1" lang="ja-JP" altLang="en-US" sz="3200" dirty="0"/>
          </a:p>
        </p:txBody>
      </p:sp>
      <p:sp>
        <p:nvSpPr>
          <p:cNvPr id="5" name="テキスト ボックス 4"/>
          <p:cNvSpPr txBox="1"/>
          <p:nvPr/>
        </p:nvSpPr>
        <p:spPr>
          <a:xfrm>
            <a:off x="1160412" y="2362390"/>
            <a:ext cx="9070516" cy="1200329"/>
          </a:xfrm>
          <a:prstGeom prst="rect">
            <a:avLst/>
          </a:prstGeom>
          <a:noFill/>
          <a:ln w="28575">
            <a:noFill/>
          </a:ln>
        </p:spPr>
        <p:txBody>
          <a:bodyPr wrap="square" rtlCol="0">
            <a:spAutoFit/>
          </a:bodyPr>
          <a:lstStyle/>
          <a:p>
            <a:r>
              <a:rPr lang="ja-JP" altLang="en-US" sz="2400" dirty="0">
                <a:solidFill>
                  <a:srgbClr val="0070C0"/>
                </a:solidFill>
              </a:rPr>
              <a:t>①対象者</a:t>
            </a:r>
          </a:p>
          <a:p>
            <a:r>
              <a:rPr lang="ja-JP" altLang="en-US" sz="2400" dirty="0">
                <a:solidFill>
                  <a:srgbClr val="0070C0"/>
                </a:solidFill>
              </a:rPr>
              <a:t>　</a:t>
            </a:r>
            <a:r>
              <a:rPr lang="ja-JP" altLang="en-US" sz="2400" b="1" u="sng" dirty="0">
                <a:solidFill>
                  <a:srgbClr val="FF0000"/>
                </a:solidFill>
              </a:rPr>
              <a:t>いきいき支援センターから依頼があった者。</a:t>
            </a:r>
          </a:p>
          <a:p>
            <a:r>
              <a:rPr lang="en-US" altLang="ja-JP" sz="2400" dirty="0" smtClean="0">
                <a:solidFill>
                  <a:srgbClr val="0070C0"/>
                </a:solidFill>
              </a:rPr>
              <a:t>※</a:t>
            </a:r>
            <a:r>
              <a:rPr lang="ja-JP" altLang="en-US" sz="2400" dirty="0" smtClean="0">
                <a:solidFill>
                  <a:srgbClr val="0070C0"/>
                </a:solidFill>
              </a:rPr>
              <a:t>来所・電話と同様、契約関係にある方等は実績払いの対象外</a:t>
            </a:r>
            <a:endParaRPr lang="ja-JP" altLang="en-US" sz="2000" dirty="0">
              <a:solidFill>
                <a:srgbClr val="0070C0"/>
              </a:solidFill>
            </a:endParaRPr>
          </a:p>
        </p:txBody>
      </p:sp>
      <p:sp>
        <p:nvSpPr>
          <p:cNvPr id="7" name="テキスト ボックス 6"/>
          <p:cNvSpPr txBox="1"/>
          <p:nvPr/>
        </p:nvSpPr>
        <p:spPr>
          <a:xfrm>
            <a:off x="677334" y="3739659"/>
            <a:ext cx="9864146" cy="2862322"/>
          </a:xfrm>
          <a:prstGeom prst="rect">
            <a:avLst/>
          </a:prstGeom>
          <a:noFill/>
          <a:ln>
            <a:solidFill>
              <a:schemeClr val="tx1"/>
            </a:solidFill>
          </a:ln>
        </p:spPr>
        <p:txBody>
          <a:bodyPr wrap="square" rtlCol="0">
            <a:spAutoFit/>
          </a:bodyPr>
          <a:lstStyle/>
          <a:p>
            <a:r>
              <a:rPr lang="en-US" altLang="ja-JP" sz="2000" dirty="0"/>
              <a:t>【</a:t>
            </a:r>
            <a:r>
              <a:rPr lang="ja-JP" altLang="en-US" sz="2000" dirty="0"/>
              <a:t>主な訪問対象者</a:t>
            </a:r>
            <a:r>
              <a:rPr lang="en-US" altLang="ja-JP" sz="2000" dirty="0"/>
              <a:t>】</a:t>
            </a:r>
          </a:p>
          <a:p>
            <a:pPr marL="457200" indent="-457200">
              <a:buFont typeface="+mj-ea"/>
              <a:buAutoNum type="circleNumDbPlain"/>
            </a:pPr>
            <a:r>
              <a:rPr lang="ja-JP" altLang="en-US" sz="2000" dirty="0" smtClean="0"/>
              <a:t>いきいき</a:t>
            </a:r>
            <a:r>
              <a:rPr lang="ja-JP" altLang="en-US" sz="2000" dirty="0"/>
              <a:t>支援センターが介護サービスが必要であると判断しているが、介護サービスにつながっていない</a:t>
            </a:r>
            <a:r>
              <a:rPr lang="ja-JP" altLang="en-US" sz="2000" dirty="0" smtClean="0"/>
              <a:t>ケース</a:t>
            </a:r>
            <a:endParaRPr lang="en-US" altLang="ja-JP" sz="2000" dirty="0"/>
          </a:p>
          <a:p>
            <a:pPr marL="457200" indent="-457200">
              <a:buFont typeface="+mj-ea"/>
              <a:buAutoNum type="circleNumDbPlain"/>
            </a:pPr>
            <a:r>
              <a:rPr lang="ja-JP" altLang="en-US" sz="2000" dirty="0" smtClean="0"/>
              <a:t>高齢者</a:t>
            </a:r>
            <a:r>
              <a:rPr lang="ja-JP" altLang="en-US" sz="2000" dirty="0"/>
              <a:t>いきいき相談室が電話や来所による相談を受け、訪問して相談を受ける必要があると判断し</a:t>
            </a:r>
            <a:r>
              <a:rPr lang="ja-JP" altLang="en-US" sz="2000" dirty="0" smtClean="0"/>
              <a:t>、いきいき</a:t>
            </a:r>
            <a:r>
              <a:rPr lang="ja-JP" altLang="en-US" sz="2000" dirty="0"/>
              <a:t>支援センターへ連絡</a:t>
            </a:r>
            <a:r>
              <a:rPr lang="ja-JP" altLang="en-US" sz="2000" dirty="0" smtClean="0"/>
              <a:t>した結果、いきいき</a:t>
            </a:r>
            <a:r>
              <a:rPr lang="ja-JP" altLang="en-US" sz="2000" dirty="0"/>
              <a:t>支援センターも訪問が必要であると判断した</a:t>
            </a:r>
            <a:r>
              <a:rPr lang="ja-JP" altLang="en-US" sz="2000" dirty="0" smtClean="0"/>
              <a:t>ケース</a:t>
            </a:r>
            <a:endParaRPr lang="en-US" altLang="ja-JP" sz="2000" dirty="0" smtClean="0"/>
          </a:p>
          <a:p>
            <a:pPr marL="457200" indent="-457200">
              <a:buFont typeface="+mj-ea"/>
              <a:buAutoNum type="circleNumDbPlain"/>
            </a:pPr>
            <a:endParaRPr lang="en-US" altLang="ja-JP" sz="2000" dirty="0" smtClean="0"/>
          </a:p>
          <a:p>
            <a:r>
              <a:rPr lang="en-US" altLang="ja-JP" sz="2000" dirty="0" smtClean="0">
                <a:solidFill>
                  <a:srgbClr val="FF0000"/>
                </a:solidFill>
              </a:rPr>
              <a:t>※</a:t>
            </a:r>
            <a:r>
              <a:rPr lang="ja-JP" altLang="en-US" sz="2000" dirty="0" smtClean="0">
                <a:solidFill>
                  <a:srgbClr val="FF0000"/>
                </a:solidFill>
              </a:rPr>
              <a:t>いきいき</a:t>
            </a:r>
            <a:r>
              <a:rPr lang="ja-JP" altLang="en-US" sz="2000" dirty="0">
                <a:solidFill>
                  <a:srgbClr val="FF0000"/>
                </a:solidFill>
              </a:rPr>
              <a:t>支援センターに事前に確認せず、いきいき支援センターからの</a:t>
            </a:r>
            <a:r>
              <a:rPr lang="ja-JP" altLang="en-US" sz="2000" dirty="0" smtClean="0">
                <a:solidFill>
                  <a:srgbClr val="FF0000"/>
                </a:solidFill>
              </a:rPr>
              <a:t>訪問の依頼</a:t>
            </a:r>
            <a:r>
              <a:rPr lang="ja-JP" altLang="en-US" sz="2000" dirty="0">
                <a:solidFill>
                  <a:srgbClr val="FF0000"/>
                </a:solidFill>
              </a:rPr>
              <a:t>なく訪問した場合は、実績払いの対象とはなりません。</a:t>
            </a:r>
          </a:p>
        </p:txBody>
      </p:sp>
    </p:spTree>
    <p:extLst>
      <p:ext uri="{BB962C8B-B14F-4D97-AF65-F5344CB8AC3E}">
        <p14:creationId xmlns:p14="http://schemas.microsoft.com/office/powerpoint/2010/main" val="2214658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724549"/>
            <a:ext cx="9218835" cy="637841"/>
          </a:xfrm>
        </p:spPr>
        <p:txBody>
          <a:bodyPr>
            <a:noAutofit/>
          </a:bodyPr>
          <a:lstStyle/>
          <a:p>
            <a:r>
              <a:rPr lang="ja-JP" altLang="en-US" sz="3200" b="1" dirty="0" smtClean="0"/>
              <a:t>２．</a:t>
            </a:r>
            <a:r>
              <a:rPr lang="ja-JP" altLang="en-US" sz="3200" b="1" dirty="0"/>
              <a:t>相談者宅等の訪問</a:t>
            </a:r>
            <a:endParaRPr kumimoji="1" lang="ja-JP" altLang="en-US" sz="3200" dirty="0"/>
          </a:p>
        </p:txBody>
      </p:sp>
      <p:sp>
        <p:nvSpPr>
          <p:cNvPr id="5" name="テキスト ボックス 4"/>
          <p:cNvSpPr txBox="1"/>
          <p:nvPr/>
        </p:nvSpPr>
        <p:spPr>
          <a:xfrm>
            <a:off x="1160412" y="2362390"/>
            <a:ext cx="9070516" cy="3416320"/>
          </a:xfrm>
          <a:prstGeom prst="rect">
            <a:avLst/>
          </a:prstGeom>
          <a:noFill/>
          <a:ln w="28575">
            <a:noFill/>
          </a:ln>
        </p:spPr>
        <p:txBody>
          <a:bodyPr wrap="square" rtlCol="0">
            <a:spAutoFit/>
          </a:bodyPr>
          <a:lstStyle/>
          <a:p>
            <a:r>
              <a:rPr lang="ja-JP" altLang="en-US" sz="2400" dirty="0">
                <a:solidFill>
                  <a:srgbClr val="0070C0"/>
                </a:solidFill>
              </a:rPr>
              <a:t>②訪問依頼</a:t>
            </a:r>
          </a:p>
          <a:p>
            <a:r>
              <a:rPr lang="ja-JP" altLang="en-US" sz="2400" dirty="0">
                <a:solidFill>
                  <a:srgbClr val="0070C0"/>
                </a:solidFill>
              </a:rPr>
              <a:t>ア　いきいき支援センターからの訪問依頼</a:t>
            </a:r>
          </a:p>
          <a:p>
            <a:r>
              <a:rPr lang="ja-JP" altLang="en-US" sz="2400" dirty="0">
                <a:solidFill>
                  <a:srgbClr val="0070C0"/>
                </a:solidFill>
              </a:rPr>
              <a:t>　いきいき支援センターから訪問依頼の連絡（電話）が</a:t>
            </a:r>
            <a:r>
              <a:rPr lang="ja-JP" altLang="en-US" sz="2400" dirty="0" smtClean="0">
                <a:solidFill>
                  <a:srgbClr val="0070C0"/>
                </a:solidFill>
              </a:rPr>
              <a:t>あった</a:t>
            </a:r>
            <a:endParaRPr lang="en-US" altLang="ja-JP" sz="2400" dirty="0" smtClean="0">
              <a:solidFill>
                <a:srgbClr val="0070C0"/>
              </a:solidFill>
            </a:endParaRPr>
          </a:p>
          <a:p>
            <a:r>
              <a:rPr lang="ja-JP" altLang="en-US" sz="2400" dirty="0">
                <a:solidFill>
                  <a:srgbClr val="0070C0"/>
                </a:solidFill>
              </a:rPr>
              <a:t>　</a:t>
            </a:r>
            <a:r>
              <a:rPr lang="ja-JP" altLang="en-US" sz="2400" dirty="0" smtClean="0">
                <a:solidFill>
                  <a:srgbClr val="0070C0"/>
                </a:solidFill>
              </a:rPr>
              <a:t>場合</a:t>
            </a:r>
            <a:r>
              <a:rPr lang="ja-JP" altLang="en-US" sz="2400" dirty="0">
                <a:solidFill>
                  <a:srgbClr val="0070C0"/>
                </a:solidFill>
              </a:rPr>
              <a:t>は、</a:t>
            </a:r>
            <a:r>
              <a:rPr lang="ja-JP" altLang="en-US" sz="2400" dirty="0">
                <a:solidFill>
                  <a:srgbClr val="FF0000"/>
                </a:solidFill>
              </a:rPr>
              <a:t>訪問の可否等を回答</a:t>
            </a:r>
            <a:r>
              <a:rPr lang="ja-JP" altLang="en-US" sz="2400" dirty="0">
                <a:solidFill>
                  <a:srgbClr val="0070C0"/>
                </a:solidFill>
              </a:rPr>
              <a:t>してください。</a:t>
            </a:r>
          </a:p>
          <a:p>
            <a:r>
              <a:rPr lang="ja-JP" altLang="en-US" sz="2400" dirty="0">
                <a:solidFill>
                  <a:srgbClr val="0070C0"/>
                </a:solidFill>
              </a:rPr>
              <a:t>イ　訪問依頼票</a:t>
            </a:r>
          </a:p>
          <a:p>
            <a:r>
              <a:rPr lang="ja-JP" altLang="en-US" sz="2400" dirty="0">
                <a:solidFill>
                  <a:srgbClr val="0070C0"/>
                </a:solidFill>
              </a:rPr>
              <a:t>　アの調整の結果、高齢者いきいき相談室が訪問できる場合</a:t>
            </a:r>
            <a:r>
              <a:rPr lang="ja-JP" altLang="en-US" sz="2400" dirty="0" smtClean="0">
                <a:solidFill>
                  <a:srgbClr val="0070C0"/>
                </a:solidFill>
              </a:rPr>
              <a:t>に</a:t>
            </a:r>
            <a:endParaRPr lang="en-US" altLang="ja-JP" sz="2400" dirty="0" smtClean="0">
              <a:solidFill>
                <a:srgbClr val="0070C0"/>
              </a:solidFill>
            </a:endParaRPr>
          </a:p>
          <a:p>
            <a:r>
              <a:rPr lang="ja-JP" altLang="en-US" sz="2400" dirty="0">
                <a:solidFill>
                  <a:srgbClr val="0070C0"/>
                </a:solidFill>
              </a:rPr>
              <a:t>　</a:t>
            </a:r>
            <a:r>
              <a:rPr lang="ja-JP" altLang="en-US" sz="2400" dirty="0" smtClean="0">
                <a:solidFill>
                  <a:srgbClr val="0070C0"/>
                </a:solidFill>
              </a:rPr>
              <a:t>ついて</a:t>
            </a:r>
            <a:r>
              <a:rPr lang="ja-JP" altLang="en-US" sz="2400" dirty="0">
                <a:solidFill>
                  <a:srgbClr val="0070C0"/>
                </a:solidFill>
              </a:rPr>
              <a:t>は、いきいき支援センターから</a:t>
            </a:r>
            <a:r>
              <a:rPr lang="ja-JP" altLang="en-US" sz="2400" dirty="0">
                <a:solidFill>
                  <a:srgbClr val="FF0000"/>
                </a:solidFill>
              </a:rPr>
              <a:t>訪問依頼票（別添</a:t>
            </a:r>
            <a:r>
              <a:rPr lang="en-US" altLang="ja-JP" sz="2400" dirty="0">
                <a:solidFill>
                  <a:srgbClr val="FF0000"/>
                </a:solidFill>
              </a:rPr>
              <a:t>2</a:t>
            </a:r>
            <a:r>
              <a:rPr lang="ja-JP" altLang="en-US" sz="2400" dirty="0">
                <a:solidFill>
                  <a:srgbClr val="FF0000"/>
                </a:solidFill>
              </a:rPr>
              <a:t>）</a:t>
            </a:r>
            <a:r>
              <a:rPr lang="ja-JP" altLang="en-US" sz="2400" dirty="0" smtClean="0">
                <a:solidFill>
                  <a:srgbClr val="0070C0"/>
                </a:solidFill>
              </a:rPr>
              <a:t>が</a:t>
            </a:r>
            <a:endParaRPr lang="en-US" altLang="ja-JP" sz="2400" dirty="0" smtClean="0">
              <a:solidFill>
                <a:srgbClr val="0070C0"/>
              </a:solidFill>
            </a:endParaRPr>
          </a:p>
          <a:p>
            <a:r>
              <a:rPr lang="ja-JP" altLang="en-US" sz="2400" dirty="0">
                <a:solidFill>
                  <a:srgbClr val="0070C0"/>
                </a:solidFill>
              </a:rPr>
              <a:t>　</a:t>
            </a:r>
            <a:r>
              <a:rPr lang="ja-JP" altLang="en-US" sz="2400" dirty="0" smtClean="0">
                <a:solidFill>
                  <a:srgbClr val="0070C0"/>
                </a:solidFill>
              </a:rPr>
              <a:t>送付</a:t>
            </a:r>
            <a:r>
              <a:rPr lang="ja-JP" altLang="en-US" sz="2400" dirty="0">
                <a:solidFill>
                  <a:srgbClr val="0070C0"/>
                </a:solidFill>
              </a:rPr>
              <a:t>されます</a:t>
            </a:r>
            <a:r>
              <a:rPr lang="ja-JP" altLang="en-US" sz="2400" dirty="0" smtClean="0">
                <a:solidFill>
                  <a:srgbClr val="0070C0"/>
                </a:solidFill>
              </a:rPr>
              <a:t>。依頼票</a:t>
            </a:r>
            <a:r>
              <a:rPr lang="ja-JP" altLang="en-US" sz="2400" dirty="0">
                <a:solidFill>
                  <a:srgbClr val="0070C0"/>
                </a:solidFill>
              </a:rPr>
              <a:t>に訪問予定等を記載して回答するともに</a:t>
            </a:r>
            <a:r>
              <a:rPr lang="ja-JP" altLang="en-US" sz="2400" dirty="0" smtClean="0">
                <a:solidFill>
                  <a:srgbClr val="0070C0"/>
                </a:solidFill>
              </a:rPr>
              <a:t>、</a:t>
            </a:r>
            <a:endParaRPr lang="en-US" altLang="ja-JP" sz="2400" dirty="0" smtClean="0">
              <a:solidFill>
                <a:srgbClr val="0070C0"/>
              </a:solidFill>
            </a:endParaRPr>
          </a:p>
          <a:p>
            <a:r>
              <a:rPr lang="ja-JP" altLang="en-US" sz="2400" dirty="0">
                <a:solidFill>
                  <a:srgbClr val="0070C0"/>
                </a:solidFill>
              </a:rPr>
              <a:t>　</a:t>
            </a:r>
            <a:r>
              <a:rPr lang="ja-JP" altLang="en-US" sz="2400" dirty="0" smtClean="0">
                <a:solidFill>
                  <a:srgbClr val="0070C0"/>
                </a:solidFill>
              </a:rPr>
              <a:t>訪問</a:t>
            </a:r>
            <a:r>
              <a:rPr lang="ja-JP" altLang="en-US" sz="2400" dirty="0">
                <a:solidFill>
                  <a:srgbClr val="0070C0"/>
                </a:solidFill>
              </a:rPr>
              <a:t>を行ってください。</a:t>
            </a:r>
          </a:p>
        </p:txBody>
      </p:sp>
    </p:spTree>
    <p:extLst>
      <p:ext uri="{BB962C8B-B14F-4D97-AF65-F5344CB8AC3E}">
        <p14:creationId xmlns:p14="http://schemas.microsoft.com/office/powerpoint/2010/main" val="40967295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724549"/>
            <a:ext cx="9218835" cy="637841"/>
          </a:xfrm>
        </p:spPr>
        <p:txBody>
          <a:bodyPr>
            <a:noAutofit/>
          </a:bodyPr>
          <a:lstStyle/>
          <a:p>
            <a:r>
              <a:rPr lang="ja-JP" altLang="en-US" sz="3200" b="1" dirty="0" smtClean="0"/>
              <a:t>２．</a:t>
            </a:r>
            <a:r>
              <a:rPr lang="ja-JP" altLang="en-US" sz="3200" b="1" dirty="0"/>
              <a:t>相談者宅等の訪問</a:t>
            </a:r>
            <a:endParaRPr kumimoji="1" lang="ja-JP" altLang="en-US" sz="3200" dirty="0"/>
          </a:p>
        </p:txBody>
      </p:sp>
      <p:sp>
        <p:nvSpPr>
          <p:cNvPr id="5" name="テキスト ボックス 4"/>
          <p:cNvSpPr txBox="1"/>
          <p:nvPr/>
        </p:nvSpPr>
        <p:spPr>
          <a:xfrm>
            <a:off x="1160412" y="2362390"/>
            <a:ext cx="9070516" cy="1569660"/>
          </a:xfrm>
          <a:prstGeom prst="rect">
            <a:avLst/>
          </a:prstGeom>
          <a:noFill/>
          <a:ln w="28575">
            <a:noFill/>
          </a:ln>
        </p:spPr>
        <p:txBody>
          <a:bodyPr wrap="square" rtlCol="0">
            <a:spAutoFit/>
          </a:bodyPr>
          <a:lstStyle/>
          <a:p>
            <a:r>
              <a:rPr lang="ja-JP" altLang="en-US" sz="2400" dirty="0">
                <a:solidFill>
                  <a:srgbClr val="0070C0"/>
                </a:solidFill>
              </a:rPr>
              <a:t>③訪問</a:t>
            </a:r>
          </a:p>
          <a:p>
            <a:r>
              <a:rPr lang="ja-JP" altLang="en-US" sz="2400" dirty="0">
                <a:solidFill>
                  <a:srgbClr val="0070C0"/>
                </a:solidFill>
              </a:rPr>
              <a:t>　訪問は、介護保険法施行規則第</a:t>
            </a:r>
            <a:r>
              <a:rPr lang="en-US" altLang="ja-JP" sz="2400" dirty="0">
                <a:solidFill>
                  <a:srgbClr val="0070C0"/>
                </a:solidFill>
              </a:rPr>
              <a:t>140</a:t>
            </a:r>
            <a:r>
              <a:rPr lang="ja-JP" altLang="en-US" sz="2400" dirty="0">
                <a:solidFill>
                  <a:srgbClr val="0070C0"/>
                </a:solidFill>
              </a:rPr>
              <a:t>条の</a:t>
            </a:r>
            <a:r>
              <a:rPr lang="en-US" altLang="ja-JP" sz="2400" dirty="0">
                <a:solidFill>
                  <a:srgbClr val="0070C0"/>
                </a:solidFill>
              </a:rPr>
              <a:t>66</a:t>
            </a:r>
            <a:r>
              <a:rPr lang="ja-JP" altLang="en-US" sz="2400" dirty="0">
                <a:solidFill>
                  <a:srgbClr val="0070C0"/>
                </a:solidFill>
              </a:rPr>
              <a:t>第</a:t>
            </a:r>
            <a:r>
              <a:rPr lang="en-US" altLang="ja-JP" sz="2400" dirty="0">
                <a:solidFill>
                  <a:srgbClr val="0070C0"/>
                </a:solidFill>
              </a:rPr>
              <a:t>1</a:t>
            </a:r>
            <a:r>
              <a:rPr lang="ja-JP" altLang="en-US" sz="2400" dirty="0">
                <a:solidFill>
                  <a:srgbClr val="0070C0"/>
                </a:solidFill>
              </a:rPr>
              <a:t>号イ（１）から（３）に掲げる者（</a:t>
            </a:r>
            <a:r>
              <a:rPr lang="ja-JP" altLang="en-US" sz="2400" dirty="0">
                <a:solidFill>
                  <a:srgbClr val="FF0000"/>
                </a:solidFill>
              </a:rPr>
              <a:t>保健師、社会福祉士、主任介護支援専門員等</a:t>
            </a:r>
            <a:r>
              <a:rPr lang="ja-JP" altLang="en-US" sz="2400" dirty="0">
                <a:solidFill>
                  <a:srgbClr val="0070C0"/>
                </a:solidFill>
              </a:rPr>
              <a:t>）若しくは</a:t>
            </a:r>
            <a:r>
              <a:rPr lang="ja-JP" altLang="en-US" sz="2400" dirty="0">
                <a:solidFill>
                  <a:srgbClr val="FF0000"/>
                </a:solidFill>
              </a:rPr>
              <a:t>介護支援専門員</a:t>
            </a:r>
            <a:r>
              <a:rPr lang="ja-JP" altLang="en-US" sz="2400" dirty="0">
                <a:solidFill>
                  <a:srgbClr val="0070C0"/>
                </a:solidFill>
              </a:rPr>
              <a:t>が実施してください。</a:t>
            </a:r>
          </a:p>
        </p:txBody>
      </p:sp>
      <p:sp>
        <p:nvSpPr>
          <p:cNvPr id="6" name="テキスト ボックス 5"/>
          <p:cNvSpPr txBox="1"/>
          <p:nvPr/>
        </p:nvSpPr>
        <p:spPr>
          <a:xfrm>
            <a:off x="1160412" y="4067545"/>
            <a:ext cx="9346562" cy="1200329"/>
          </a:xfrm>
          <a:prstGeom prst="rect">
            <a:avLst/>
          </a:prstGeom>
          <a:noFill/>
          <a:ln w="28575">
            <a:noFill/>
          </a:ln>
        </p:spPr>
        <p:txBody>
          <a:bodyPr wrap="square" rtlCol="0">
            <a:spAutoFit/>
          </a:bodyPr>
          <a:lstStyle/>
          <a:p>
            <a:r>
              <a:rPr lang="ja-JP" altLang="en-US" sz="2400" dirty="0">
                <a:solidFill>
                  <a:srgbClr val="0070C0"/>
                </a:solidFill>
              </a:rPr>
              <a:t>④委託料上限</a:t>
            </a:r>
          </a:p>
          <a:p>
            <a:r>
              <a:rPr lang="ja-JP" altLang="en-US" sz="2400" dirty="0" smtClean="0">
                <a:solidFill>
                  <a:srgbClr val="0070C0"/>
                </a:solidFill>
              </a:rPr>
              <a:t>　同一人物</a:t>
            </a:r>
            <a:r>
              <a:rPr lang="ja-JP" altLang="en-US" sz="2400" dirty="0">
                <a:solidFill>
                  <a:srgbClr val="0070C0"/>
                </a:solidFill>
              </a:rPr>
              <a:t>に関する訪問については、</a:t>
            </a:r>
            <a:r>
              <a:rPr lang="en-US" altLang="ja-JP" sz="2400" dirty="0">
                <a:solidFill>
                  <a:srgbClr val="0070C0"/>
                </a:solidFill>
              </a:rPr>
              <a:t>1</a:t>
            </a:r>
            <a:r>
              <a:rPr lang="ja-JP" altLang="en-US" sz="2400" dirty="0">
                <a:solidFill>
                  <a:srgbClr val="0070C0"/>
                </a:solidFill>
              </a:rPr>
              <a:t>か月の委託料上限を</a:t>
            </a:r>
            <a:r>
              <a:rPr lang="en-US" altLang="ja-JP" sz="2400" u="sng" dirty="0">
                <a:solidFill>
                  <a:srgbClr val="FF0000"/>
                </a:solidFill>
              </a:rPr>
              <a:t>4,950</a:t>
            </a:r>
            <a:r>
              <a:rPr lang="ja-JP" altLang="en-US" sz="2400" u="sng" dirty="0">
                <a:solidFill>
                  <a:srgbClr val="FF0000"/>
                </a:solidFill>
              </a:rPr>
              <a:t>円（</a:t>
            </a:r>
            <a:r>
              <a:rPr lang="en-US" altLang="ja-JP" sz="2400" u="sng" dirty="0">
                <a:solidFill>
                  <a:srgbClr val="FF0000"/>
                </a:solidFill>
              </a:rPr>
              <a:t>3</a:t>
            </a:r>
            <a:r>
              <a:rPr lang="ja-JP" altLang="en-US" sz="2400" u="sng" dirty="0">
                <a:solidFill>
                  <a:srgbClr val="FF0000"/>
                </a:solidFill>
              </a:rPr>
              <a:t>回）</a:t>
            </a:r>
            <a:r>
              <a:rPr lang="ja-JP" altLang="en-US" sz="2400" dirty="0">
                <a:solidFill>
                  <a:srgbClr val="0070C0"/>
                </a:solidFill>
              </a:rPr>
              <a:t>とします</a:t>
            </a:r>
            <a:r>
              <a:rPr lang="ja-JP" altLang="en-US" sz="2400" dirty="0" smtClean="0">
                <a:solidFill>
                  <a:srgbClr val="0070C0"/>
                </a:solidFill>
              </a:rPr>
              <a:t>。</a:t>
            </a:r>
            <a:endParaRPr lang="ja-JP" altLang="en-US" sz="2400" dirty="0">
              <a:solidFill>
                <a:srgbClr val="0070C0"/>
              </a:solidFill>
            </a:endParaRPr>
          </a:p>
        </p:txBody>
      </p:sp>
      <p:sp>
        <p:nvSpPr>
          <p:cNvPr id="7" name="テキスト ボックス 6"/>
          <p:cNvSpPr txBox="1"/>
          <p:nvPr/>
        </p:nvSpPr>
        <p:spPr>
          <a:xfrm>
            <a:off x="1160412" y="5403369"/>
            <a:ext cx="9346562" cy="830997"/>
          </a:xfrm>
          <a:prstGeom prst="rect">
            <a:avLst/>
          </a:prstGeom>
          <a:noFill/>
          <a:ln w="28575">
            <a:noFill/>
          </a:ln>
        </p:spPr>
        <p:txBody>
          <a:bodyPr wrap="square" rtlCol="0">
            <a:spAutoFit/>
          </a:bodyPr>
          <a:lstStyle/>
          <a:p>
            <a:r>
              <a:rPr lang="ja-JP" altLang="en-US" sz="2400" dirty="0">
                <a:solidFill>
                  <a:srgbClr val="0070C0"/>
                </a:solidFill>
              </a:rPr>
              <a:t>⑤不在時</a:t>
            </a:r>
          </a:p>
          <a:p>
            <a:r>
              <a:rPr lang="ja-JP" altLang="en-US" sz="2400" dirty="0" smtClean="0">
                <a:solidFill>
                  <a:srgbClr val="0070C0"/>
                </a:solidFill>
              </a:rPr>
              <a:t>　訪問</a:t>
            </a:r>
            <a:r>
              <a:rPr lang="ja-JP" altLang="en-US" sz="2400" dirty="0">
                <a:solidFill>
                  <a:srgbClr val="0070C0"/>
                </a:solidFill>
              </a:rPr>
              <a:t>時不在の場合も</a:t>
            </a:r>
            <a:r>
              <a:rPr lang="en-US" altLang="ja-JP" sz="2400" dirty="0">
                <a:solidFill>
                  <a:srgbClr val="0070C0"/>
                </a:solidFill>
              </a:rPr>
              <a:t>1</a:t>
            </a:r>
            <a:r>
              <a:rPr lang="ja-JP" altLang="en-US" sz="2400" dirty="0">
                <a:solidFill>
                  <a:srgbClr val="0070C0"/>
                </a:solidFill>
              </a:rPr>
              <a:t>件とします。</a:t>
            </a:r>
          </a:p>
        </p:txBody>
      </p:sp>
    </p:spTree>
    <p:extLst>
      <p:ext uri="{BB962C8B-B14F-4D97-AF65-F5344CB8AC3E}">
        <p14:creationId xmlns:p14="http://schemas.microsoft.com/office/powerpoint/2010/main" val="42488387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724549"/>
            <a:ext cx="9218835" cy="637841"/>
          </a:xfrm>
        </p:spPr>
        <p:txBody>
          <a:bodyPr>
            <a:noAutofit/>
          </a:bodyPr>
          <a:lstStyle/>
          <a:p>
            <a:r>
              <a:rPr lang="ja-JP" altLang="en-US" sz="3200" b="1" dirty="0" smtClean="0"/>
              <a:t>２．</a:t>
            </a:r>
            <a:r>
              <a:rPr lang="ja-JP" altLang="en-US" sz="3200" b="1" dirty="0"/>
              <a:t>相談者宅等の訪問</a:t>
            </a:r>
            <a:endParaRPr kumimoji="1" lang="ja-JP" altLang="en-US" sz="3200" dirty="0"/>
          </a:p>
        </p:txBody>
      </p:sp>
      <p:sp>
        <p:nvSpPr>
          <p:cNvPr id="7" name="テキスト ボックス 6"/>
          <p:cNvSpPr txBox="1"/>
          <p:nvPr/>
        </p:nvSpPr>
        <p:spPr>
          <a:xfrm>
            <a:off x="1194919" y="2361142"/>
            <a:ext cx="9346562" cy="830997"/>
          </a:xfrm>
          <a:prstGeom prst="rect">
            <a:avLst/>
          </a:prstGeom>
          <a:noFill/>
          <a:ln w="28575">
            <a:noFill/>
          </a:ln>
        </p:spPr>
        <p:txBody>
          <a:bodyPr wrap="square" rtlCol="0">
            <a:spAutoFit/>
          </a:bodyPr>
          <a:lstStyle/>
          <a:p>
            <a:r>
              <a:rPr lang="ja-JP" altLang="en-US" sz="2400" dirty="0">
                <a:solidFill>
                  <a:srgbClr val="0070C0"/>
                </a:solidFill>
              </a:rPr>
              <a:t>⑤不在時</a:t>
            </a:r>
          </a:p>
          <a:p>
            <a:r>
              <a:rPr lang="ja-JP" altLang="en-US" sz="2400" dirty="0" smtClean="0">
                <a:solidFill>
                  <a:srgbClr val="0070C0"/>
                </a:solidFill>
              </a:rPr>
              <a:t>　訪問</a:t>
            </a:r>
            <a:r>
              <a:rPr lang="ja-JP" altLang="en-US" sz="2400" dirty="0">
                <a:solidFill>
                  <a:srgbClr val="0070C0"/>
                </a:solidFill>
              </a:rPr>
              <a:t>時不在の場合も</a:t>
            </a:r>
            <a:r>
              <a:rPr lang="en-US" altLang="ja-JP" sz="2400" dirty="0">
                <a:solidFill>
                  <a:srgbClr val="0070C0"/>
                </a:solidFill>
              </a:rPr>
              <a:t>1</a:t>
            </a:r>
            <a:r>
              <a:rPr lang="ja-JP" altLang="en-US" sz="2400" dirty="0">
                <a:solidFill>
                  <a:srgbClr val="0070C0"/>
                </a:solidFill>
              </a:rPr>
              <a:t>件とします。</a:t>
            </a:r>
          </a:p>
        </p:txBody>
      </p:sp>
      <p:sp>
        <p:nvSpPr>
          <p:cNvPr id="8" name="テキスト ボックス 7"/>
          <p:cNvSpPr txBox="1"/>
          <p:nvPr/>
        </p:nvSpPr>
        <p:spPr>
          <a:xfrm>
            <a:off x="1194919" y="3282428"/>
            <a:ext cx="9864146" cy="1477328"/>
          </a:xfrm>
          <a:prstGeom prst="rect">
            <a:avLst/>
          </a:prstGeom>
          <a:noFill/>
          <a:ln>
            <a:solidFill>
              <a:schemeClr val="tx1"/>
            </a:solidFill>
          </a:ln>
        </p:spPr>
        <p:txBody>
          <a:bodyPr wrap="square" rtlCol="0">
            <a:spAutoFit/>
          </a:bodyPr>
          <a:lstStyle/>
          <a:p>
            <a:pPr>
              <a:lnSpc>
                <a:spcPct val="150000"/>
              </a:lnSpc>
            </a:pPr>
            <a:r>
              <a:rPr lang="ja-JP" altLang="en-US" sz="2000" dirty="0" smtClean="0"/>
              <a:t>　不在</a:t>
            </a:r>
            <a:r>
              <a:rPr lang="ja-JP" altLang="en-US" sz="2000" dirty="0"/>
              <a:t>時は、ポストに郵便物や新聞等がたまっていないか、また近隣住民等から情報収集をするなど、安否確認を実施する。</a:t>
            </a:r>
          </a:p>
          <a:p>
            <a:pPr>
              <a:lnSpc>
                <a:spcPct val="150000"/>
              </a:lnSpc>
            </a:pPr>
            <a:r>
              <a:rPr lang="ja-JP" altLang="en-US" sz="2000" dirty="0" smtClean="0"/>
              <a:t>　緊急</a:t>
            </a:r>
            <a:r>
              <a:rPr lang="ja-JP" altLang="en-US" sz="2000" dirty="0"/>
              <a:t>を要する場合等は、早急にいきいき支援センター等関係機関に連絡する。</a:t>
            </a:r>
          </a:p>
        </p:txBody>
      </p:sp>
      <p:sp>
        <p:nvSpPr>
          <p:cNvPr id="9" name="テキスト ボックス 8"/>
          <p:cNvSpPr txBox="1"/>
          <p:nvPr/>
        </p:nvSpPr>
        <p:spPr>
          <a:xfrm>
            <a:off x="1194919" y="5015203"/>
            <a:ext cx="9346562" cy="830997"/>
          </a:xfrm>
          <a:prstGeom prst="rect">
            <a:avLst/>
          </a:prstGeom>
          <a:noFill/>
          <a:ln w="28575">
            <a:noFill/>
          </a:ln>
        </p:spPr>
        <p:txBody>
          <a:bodyPr wrap="square" rtlCol="0">
            <a:spAutoFit/>
          </a:bodyPr>
          <a:lstStyle/>
          <a:p>
            <a:r>
              <a:rPr lang="ja-JP" altLang="en-US" sz="2400" dirty="0">
                <a:solidFill>
                  <a:srgbClr val="0070C0"/>
                </a:solidFill>
              </a:rPr>
              <a:t>⑥同行訪問</a:t>
            </a:r>
          </a:p>
          <a:p>
            <a:r>
              <a:rPr lang="ja-JP" altLang="en-US" sz="2400" dirty="0" smtClean="0">
                <a:solidFill>
                  <a:srgbClr val="0070C0"/>
                </a:solidFill>
              </a:rPr>
              <a:t>　いきいき</a:t>
            </a:r>
            <a:r>
              <a:rPr lang="ja-JP" altLang="en-US" sz="2400" dirty="0">
                <a:solidFill>
                  <a:srgbClr val="0070C0"/>
                </a:solidFill>
              </a:rPr>
              <a:t>支援センターと同行訪問した場合も１件とします。</a:t>
            </a:r>
          </a:p>
        </p:txBody>
      </p:sp>
    </p:spTree>
    <p:extLst>
      <p:ext uri="{BB962C8B-B14F-4D97-AF65-F5344CB8AC3E}">
        <p14:creationId xmlns:p14="http://schemas.microsoft.com/office/powerpoint/2010/main" val="34029666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724549"/>
            <a:ext cx="9218835" cy="637841"/>
          </a:xfrm>
        </p:spPr>
        <p:txBody>
          <a:bodyPr>
            <a:noAutofit/>
          </a:bodyPr>
          <a:lstStyle/>
          <a:p>
            <a:r>
              <a:rPr lang="ja-JP" altLang="en-US" sz="3200" b="1" dirty="0" smtClean="0"/>
              <a:t>２．</a:t>
            </a:r>
            <a:r>
              <a:rPr lang="ja-JP" altLang="en-US" sz="3200" b="1" dirty="0"/>
              <a:t>相談者宅等の訪問</a:t>
            </a:r>
            <a:endParaRPr kumimoji="1" lang="ja-JP" altLang="en-US" sz="3200" dirty="0"/>
          </a:p>
        </p:txBody>
      </p:sp>
      <p:sp>
        <p:nvSpPr>
          <p:cNvPr id="7" name="テキスト ボックス 6"/>
          <p:cNvSpPr txBox="1"/>
          <p:nvPr/>
        </p:nvSpPr>
        <p:spPr>
          <a:xfrm>
            <a:off x="1143161" y="2585429"/>
            <a:ext cx="9467330" cy="3293209"/>
          </a:xfrm>
          <a:prstGeom prst="rect">
            <a:avLst/>
          </a:prstGeom>
          <a:noFill/>
          <a:ln w="28575">
            <a:noFill/>
          </a:ln>
        </p:spPr>
        <p:txBody>
          <a:bodyPr wrap="square" rtlCol="0">
            <a:spAutoFit/>
          </a:bodyPr>
          <a:lstStyle/>
          <a:p>
            <a:r>
              <a:rPr lang="ja-JP" altLang="en-US" sz="2400" dirty="0">
                <a:solidFill>
                  <a:srgbClr val="0070C0"/>
                </a:solidFill>
              </a:rPr>
              <a:t>⑦相談・訪問記録票の</a:t>
            </a:r>
            <a:r>
              <a:rPr lang="ja-JP" altLang="en-US" sz="2400" dirty="0" smtClean="0">
                <a:solidFill>
                  <a:srgbClr val="0070C0"/>
                </a:solidFill>
              </a:rPr>
              <a:t>作成</a:t>
            </a:r>
            <a:endParaRPr lang="en-US" altLang="ja-JP" sz="2400" dirty="0" smtClean="0">
              <a:solidFill>
                <a:srgbClr val="0070C0"/>
              </a:solidFill>
            </a:endParaRPr>
          </a:p>
          <a:p>
            <a:r>
              <a:rPr lang="ja-JP" altLang="en-US" sz="2400" dirty="0" smtClean="0">
                <a:solidFill>
                  <a:srgbClr val="0070C0"/>
                </a:solidFill>
              </a:rPr>
              <a:t>（実績</a:t>
            </a:r>
            <a:r>
              <a:rPr lang="ja-JP" altLang="en-US" sz="2400" dirty="0">
                <a:solidFill>
                  <a:srgbClr val="0070C0"/>
                </a:solidFill>
              </a:rPr>
              <a:t>払い業務作成書類</a:t>
            </a:r>
            <a:r>
              <a:rPr lang="ja-JP" altLang="en-US" sz="2400" dirty="0" smtClean="0">
                <a:solidFill>
                  <a:srgbClr val="0070C0"/>
                </a:solidFill>
              </a:rPr>
              <a:t>）</a:t>
            </a:r>
            <a:endParaRPr lang="en-US" altLang="ja-JP" sz="2400" dirty="0" smtClean="0">
              <a:solidFill>
                <a:srgbClr val="0070C0"/>
              </a:solidFill>
            </a:endParaRPr>
          </a:p>
          <a:p>
            <a:r>
              <a:rPr lang="ja-JP" altLang="en-US" sz="2400" dirty="0" smtClean="0">
                <a:solidFill>
                  <a:srgbClr val="0070C0"/>
                </a:solidFill>
              </a:rPr>
              <a:t>　相談</a:t>
            </a:r>
            <a:r>
              <a:rPr lang="ja-JP" altLang="en-US" sz="2400" dirty="0">
                <a:solidFill>
                  <a:srgbClr val="0070C0"/>
                </a:solidFill>
              </a:rPr>
              <a:t>・訪問記録票又は訪問記録票（不在時用）（請書別紙様式</a:t>
            </a:r>
            <a:r>
              <a:rPr lang="en-US" altLang="ja-JP" sz="2400" dirty="0">
                <a:solidFill>
                  <a:srgbClr val="0070C0"/>
                </a:solidFill>
              </a:rPr>
              <a:t>2-1</a:t>
            </a:r>
            <a:r>
              <a:rPr lang="ja-JP" altLang="en-US" sz="2400" dirty="0">
                <a:solidFill>
                  <a:srgbClr val="0070C0"/>
                </a:solidFill>
              </a:rPr>
              <a:t>又は請書別紙様式</a:t>
            </a:r>
            <a:r>
              <a:rPr lang="en-US" altLang="ja-JP" sz="2400" dirty="0">
                <a:solidFill>
                  <a:srgbClr val="0070C0"/>
                </a:solidFill>
              </a:rPr>
              <a:t>2-2</a:t>
            </a:r>
            <a:r>
              <a:rPr lang="ja-JP" altLang="en-US" sz="2400" dirty="0">
                <a:solidFill>
                  <a:srgbClr val="0070C0"/>
                </a:solidFill>
              </a:rPr>
              <a:t>）を作成した場合に、委託料の対象となります。</a:t>
            </a:r>
          </a:p>
          <a:p>
            <a:endParaRPr lang="en-US" altLang="ja-JP" sz="2400" dirty="0" smtClean="0">
              <a:solidFill>
                <a:srgbClr val="0070C0"/>
              </a:solidFill>
            </a:endParaRPr>
          </a:p>
          <a:p>
            <a:r>
              <a:rPr lang="en-US" altLang="ja-JP" sz="2400" dirty="0" smtClean="0">
                <a:solidFill>
                  <a:srgbClr val="0070C0"/>
                </a:solidFill>
              </a:rPr>
              <a:t>※</a:t>
            </a:r>
            <a:r>
              <a:rPr lang="ja-JP" altLang="en-US" sz="2400" dirty="0">
                <a:solidFill>
                  <a:srgbClr val="0070C0"/>
                </a:solidFill>
              </a:rPr>
              <a:t>提出期限</a:t>
            </a:r>
          </a:p>
          <a:p>
            <a:r>
              <a:rPr lang="ja-JP" altLang="en-US" sz="2400" dirty="0" smtClean="0">
                <a:solidFill>
                  <a:srgbClr val="0070C0"/>
                </a:solidFill>
              </a:rPr>
              <a:t>　実施</a:t>
            </a:r>
            <a:r>
              <a:rPr lang="ja-JP" altLang="en-US" sz="2400" dirty="0">
                <a:solidFill>
                  <a:srgbClr val="0070C0"/>
                </a:solidFill>
              </a:rPr>
              <a:t>日が属する月の</a:t>
            </a:r>
            <a:r>
              <a:rPr lang="ja-JP" altLang="en-US" sz="2400" b="1" dirty="0">
                <a:solidFill>
                  <a:srgbClr val="FF0000"/>
                </a:solidFill>
              </a:rPr>
              <a:t>翌月</a:t>
            </a:r>
            <a:r>
              <a:rPr lang="en-US" altLang="ja-JP" sz="2400" b="1" dirty="0">
                <a:solidFill>
                  <a:srgbClr val="FF0000"/>
                </a:solidFill>
              </a:rPr>
              <a:t>5</a:t>
            </a:r>
            <a:r>
              <a:rPr lang="ja-JP" altLang="en-US" sz="2400" b="1" dirty="0">
                <a:solidFill>
                  <a:srgbClr val="FF0000"/>
                </a:solidFill>
              </a:rPr>
              <a:t>日</a:t>
            </a:r>
          </a:p>
          <a:p>
            <a:r>
              <a:rPr lang="ja-JP" altLang="en-US" sz="2000" dirty="0">
                <a:solidFill>
                  <a:srgbClr val="0070C0"/>
                </a:solidFill>
              </a:rPr>
              <a:t>（</a:t>
            </a:r>
            <a:r>
              <a:rPr lang="en-US" altLang="ja-JP" sz="2000" dirty="0">
                <a:solidFill>
                  <a:srgbClr val="0070C0"/>
                </a:solidFill>
              </a:rPr>
              <a:t>1</a:t>
            </a:r>
            <a:r>
              <a:rPr lang="ja-JP" altLang="en-US" sz="2000" dirty="0">
                <a:solidFill>
                  <a:srgbClr val="0070C0"/>
                </a:solidFill>
              </a:rPr>
              <a:t>月又は</a:t>
            </a:r>
            <a:r>
              <a:rPr lang="en-US" altLang="ja-JP" sz="2000" dirty="0">
                <a:solidFill>
                  <a:srgbClr val="0070C0"/>
                </a:solidFill>
              </a:rPr>
              <a:t>5</a:t>
            </a:r>
            <a:r>
              <a:rPr lang="ja-JP" altLang="en-US" sz="2000" dirty="0">
                <a:solidFill>
                  <a:srgbClr val="0070C0"/>
                </a:solidFill>
              </a:rPr>
              <a:t>月の場合は、</a:t>
            </a:r>
            <a:r>
              <a:rPr lang="en-US" altLang="ja-JP" sz="2000" dirty="0">
                <a:solidFill>
                  <a:srgbClr val="0070C0"/>
                </a:solidFill>
              </a:rPr>
              <a:t>5</a:t>
            </a:r>
            <a:r>
              <a:rPr lang="ja-JP" altLang="en-US" sz="2000" dirty="0">
                <a:solidFill>
                  <a:srgbClr val="0070C0"/>
                </a:solidFill>
              </a:rPr>
              <a:t>日以降の最初のいきいき支援センターの開設日。それ以外の月で、</a:t>
            </a:r>
            <a:r>
              <a:rPr lang="en-US" altLang="ja-JP" sz="2000" dirty="0">
                <a:solidFill>
                  <a:srgbClr val="0070C0"/>
                </a:solidFill>
              </a:rPr>
              <a:t>5</a:t>
            </a:r>
            <a:r>
              <a:rPr lang="ja-JP" altLang="en-US" sz="2000" dirty="0">
                <a:solidFill>
                  <a:srgbClr val="0070C0"/>
                </a:solidFill>
              </a:rPr>
              <a:t>日がいきいき支援センターの開設日でない場合は直前開設日）</a:t>
            </a:r>
          </a:p>
        </p:txBody>
      </p:sp>
    </p:spTree>
    <p:extLst>
      <p:ext uri="{BB962C8B-B14F-4D97-AF65-F5344CB8AC3E}">
        <p14:creationId xmlns:p14="http://schemas.microsoft.com/office/powerpoint/2010/main" val="12901623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724549"/>
            <a:ext cx="9218835" cy="637841"/>
          </a:xfrm>
        </p:spPr>
        <p:txBody>
          <a:bodyPr>
            <a:noAutofit/>
          </a:bodyPr>
          <a:lstStyle/>
          <a:p>
            <a:r>
              <a:rPr lang="ja-JP" altLang="en-US" sz="3200" b="1" dirty="0"/>
              <a:t>３</a:t>
            </a:r>
            <a:r>
              <a:rPr lang="ja-JP" altLang="en-US" sz="3200" b="1" dirty="0" smtClean="0"/>
              <a:t>．地域行事等の実施協力</a:t>
            </a:r>
            <a:endParaRPr kumimoji="1" lang="ja-JP" altLang="en-US" sz="3200" dirty="0"/>
          </a:p>
        </p:txBody>
      </p:sp>
      <p:sp>
        <p:nvSpPr>
          <p:cNvPr id="7" name="テキスト ボックス 6"/>
          <p:cNvSpPr txBox="1"/>
          <p:nvPr/>
        </p:nvSpPr>
        <p:spPr>
          <a:xfrm>
            <a:off x="677334" y="2585429"/>
            <a:ext cx="9864146" cy="2308324"/>
          </a:xfrm>
          <a:prstGeom prst="rect">
            <a:avLst/>
          </a:prstGeom>
          <a:noFill/>
          <a:ln>
            <a:noFill/>
          </a:ln>
        </p:spPr>
        <p:txBody>
          <a:bodyPr wrap="square" rtlCol="0">
            <a:spAutoFit/>
          </a:bodyPr>
          <a:lstStyle/>
          <a:p>
            <a:pPr>
              <a:lnSpc>
                <a:spcPct val="150000"/>
              </a:lnSpc>
            </a:pPr>
            <a:r>
              <a:rPr lang="ja-JP" altLang="en-US" sz="2400" b="1" dirty="0" smtClean="0"/>
              <a:t>　原則</a:t>
            </a:r>
            <a:r>
              <a:rPr lang="ja-JP" altLang="en-US" sz="2400" b="1" dirty="0"/>
              <a:t>として</a:t>
            </a:r>
            <a:r>
              <a:rPr lang="ja-JP" altLang="en-US" sz="2400" b="1" u="sng" dirty="0">
                <a:solidFill>
                  <a:srgbClr val="FF0000"/>
                </a:solidFill>
              </a:rPr>
              <a:t>高齢者いきいき相談室が位置する小学校区</a:t>
            </a:r>
            <a:r>
              <a:rPr lang="ja-JP" altLang="en-US" sz="2400" b="1" dirty="0"/>
              <a:t>で実施する地域行事で、高齢者に関する相談や高齢者いきいき相談室及びいきいき支援センターの広報啓発を行うため、いきいき支援センターからの協力依頼により協力した場合。</a:t>
            </a:r>
          </a:p>
        </p:txBody>
      </p:sp>
    </p:spTree>
    <p:extLst>
      <p:ext uri="{BB962C8B-B14F-4D97-AF65-F5344CB8AC3E}">
        <p14:creationId xmlns:p14="http://schemas.microsoft.com/office/powerpoint/2010/main" val="2056392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第１　趣旨</a:t>
            </a:r>
            <a:endParaRPr kumimoji="1" lang="ja-JP" altLang="en-US" dirty="0"/>
          </a:p>
        </p:txBody>
      </p:sp>
      <p:sp>
        <p:nvSpPr>
          <p:cNvPr id="3" name="コンテンツ プレースホルダー 2"/>
          <p:cNvSpPr>
            <a:spLocks noGrp="1"/>
          </p:cNvSpPr>
          <p:nvPr>
            <p:ph idx="1"/>
          </p:nvPr>
        </p:nvSpPr>
        <p:spPr>
          <a:xfrm>
            <a:off x="677333" y="1501510"/>
            <a:ext cx="9218835" cy="1044628"/>
          </a:xfrm>
        </p:spPr>
        <p:txBody>
          <a:bodyPr>
            <a:noAutofit/>
          </a:bodyPr>
          <a:lstStyle/>
          <a:p>
            <a:r>
              <a:rPr lang="ja-JP" altLang="en-US" sz="3200" dirty="0"/>
              <a:t>いきいき支援センターへつなぐための窓口として、高齢者いきいき相談室を設置するもの。</a:t>
            </a:r>
            <a:endParaRPr kumimoji="1" lang="ja-JP" altLang="en-US" sz="3200" dirty="0"/>
          </a:p>
        </p:txBody>
      </p:sp>
      <p:sp>
        <p:nvSpPr>
          <p:cNvPr id="4" name="テキスト ボックス 3"/>
          <p:cNvSpPr txBox="1"/>
          <p:nvPr/>
        </p:nvSpPr>
        <p:spPr>
          <a:xfrm>
            <a:off x="677333" y="2774184"/>
            <a:ext cx="9454809" cy="3170099"/>
          </a:xfrm>
          <a:prstGeom prst="rect">
            <a:avLst/>
          </a:prstGeom>
          <a:noFill/>
          <a:ln>
            <a:solidFill>
              <a:schemeClr val="tx1"/>
            </a:solidFill>
          </a:ln>
        </p:spPr>
        <p:txBody>
          <a:bodyPr wrap="square" rtlCol="0">
            <a:spAutoFit/>
          </a:bodyPr>
          <a:lstStyle/>
          <a:p>
            <a:pPr marL="342900" indent="-342900">
              <a:buFont typeface="Arial" panose="020B0604020202020204" pitchFamily="34" charset="0"/>
              <a:buChar char="•"/>
            </a:pPr>
            <a:r>
              <a:rPr lang="ja-JP" altLang="en-US" sz="2000" dirty="0" smtClean="0"/>
              <a:t>高齢者</a:t>
            </a:r>
            <a:r>
              <a:rPr lang="ja-JP" altLang="en-US" sz="2000" dirty="0"/>
              <a:t>いきいき相談室といきいき支援センターが互いに協力しながら、高齢者が地域</a:t>
            </a:r>
            <a:r>
              <a:rPr lang="ja-JP" altLang="en-US" sz="2000" dirty="0" smtClean="0"/>
              <a:t>において</a:t>
            </a:r>
            <a:r>
              <a:rPr lang="ja-JP" altLang="en-US" sz="2000" dirty="0"/>
              <a:t>安心して暮らし続ける体制づくりを構築します</a:t>
            </a:r>
            <a:r>
              <a:rPr lang="ja-JP" altLang="en-US" sz="2000" dirty="0" smtClean="0"/>
              <a:t>。</a:t>
            </a:r>
            <a:endParaRPr lang="en-US" altLang="ja-JP" sz="2000" dirty="0" smtClean="0"/>
          </a:p>
          <a:p>
            <a:pPr marL="342900" indent="-342900">
              <a:buFont typeface="Arial" panose="020B0604020202020204" pitchFamily="34" charset="0"/>
              <a:buChar char="•"/>
            </a:pPr>
            <a:r>
              <a:rPr lang="ja-JP" altLang="en-US" sz="2000" dirty="0" smtClean="0"/>
              <a:t>高齢者</a:t>
            </a:r>
            <a:r>
              <a:rPr lang="ja-JP" altLang="en-US" sz="2000" dirty="0"/>
              <a:t>等からの相談を身近な場所で受け付け、その相談内容や心身の状況等を把握</a:t>
            </a:r>
            <a:r>
              <a:rPr lang="ja-JP" altLang="en-US" sz="2000" dirty="0" smtClean="0"/>
              <a:t>し、介護</a:t>
            </a:r>
            <a:r>
              <a:rPr lang="ja-JP" altLang="en-US" sz="2000" dirty="0"/>
              <a:t>予防・生活支援の観点からの支援につないでいきます</a:t>
            </a:r>
            <a:r>
              <a:rPr lang="ja-JP" altLang="en-US" sz="2000" dirty="0" smtClean="0"/>
              <a:t>。</a:t>
            </a:r>
            <a:endParaRPr lang="en-US" altLang="ja-JP" sz="2000" dirty="0" smtClean="0"/>
          </a:p>
          <a:p>
            <a:pPr marL="342900" indent="-342900">
              <a:buFont typeface="Arial" panose="020B0604020202020204" pitchFamily="34" charset="0"/>
              <a:buChar char="•"/>
            </a:pPr>
            <a:r>
              <a:rPr lang="ja-JP" altLang="en-US" sz="2000" dirty="0" smtClean="0"/>
              <a:t>積極的</a:t>
            </a:r>
            <a:r>
              <a:rPr lang="ja-JP" altLang="en-US" sz="2000" dirty="0"/>
              <a:t>な周知を行い、より身近で</a:t>
            </a:r>
            <a:r>
              <a:rPr lang="ja-JP" altLang="en-US" sz="2000" b="1" u="sng" dirty="0">
                <a:solidFill>
                  <a:srgbClr val="FF0000"/>
                </a:solidFill>
              </a:rPr>
              <a:t>気軽に立ち寄れる相談窓口</a:t>
            </a:r>
            <a:r>
              <a:rPr lang="ja-JP" altLang="en-US" sz="2000" dirty="0"/>
              <a:t>としていきます</a:t>
            </a:r>
            <a:r>
              <a:rPr lang="ja-JP" altLang="en-US" sz="2000" dirty="0" smtClean="0"/>
              <a:t>。</a:t>
            </a:r>
            <a:endParaRPr lang="en-US" altLang="ja-JP" sz="2000" dirty="0" smtClean="0"/>
          </a:p>
          <a:p>
            <a:pPr marL="342900" indent="-342900">
              <a:buFont typeface="Arial" panose="020B0604020202020204" pitchFamily="34" charset="0"/>
              <a:buChar char="•"/>
            </a:pPr>
            <a:r>
              <a:rPr lang="ja-JP" altLang="en-US" sz="2000" dirty="0" smtClean="0"/>
              <a:t>高齢者</a:t>
            </a:r>
            <a:r>
              <a:rPr lang="ja-JP" altLang="en-US" sz="2000" dirty="0"/>
              <a:t>等相談者にとって場所がはっきりわかるように</a:t>
            </a:r>
            <a:r>
              <a:rPr lang="ja-JP" altLang="en-US" sz="2000" b="1" u="sng" dirty="0">
                <a:solidFill>
                  <a:srgbClr val="FF0000"/>
                </a:solidFill>
              </a:rPr>
              <a:t>のぼり等を提示</a:t>
            </a:r>
            <a:r>
              <a:rPr lang="ja-JP" altLang="en-US" sz="2000" dirty="0"/>
              <a:t>してください</a:t>
            </a:r>
            <a:r>
              <a:rPr lang="ja-JP" altLang="en-US" sz="2000" dirty="0" smtClean="0"/>
              <a:t>。</a:t>
            </a:r>
            <a:endParaRPr lang="en-US" altLang="ja-JP" sz="2000" dirty="0" smtClean="0"/>
          </a:p>
          <a:p>
            <a:pPr marL="342900" indent="-342900">
              <a:buFont typeface="Arial" panose="020B0604020202020204" pitchFamily="34" charset="0"/>
              <a:buChar char="•"/>
            </a:pPr>
            <a:r>
              <a:rPr lang="ja-JP" altLang="en-US" sz="2000" dirty="0" smtClean="0"/>
              <a:t>認知症の人を</a:t>
            </a:r>
            <a:r>
              <a:rPr lang="ja-JP" altLang="en-US" sz="2000" dirty="0"/>
              <a:t>介護する家族支援事業をはじめいきいき支援センターの事業に</a:t>
            </a:r>
            <a:r>
              <a:rPr lang="ja-JP" altLang="en-US" sz="2000" dirty="0" smtClean="0"/>
              <a:t>ついて対象者</a:t>
            </a:r>
            <a:r>
              <a:rPr lang="ja-JP" altLang="en-US" sz="2000" dirty="0"/>
              <a:t>の方に案内してください</a:t>
            </a:r>
            <a:r>
              <a:rPr lang="ja-JP" altLang="en-US" sz="2000" dirty="0" smtClean="0"/>
              <a:t>。</a:t>
            </a:r>
            <a:endParaRPr lang="en-US" altLang="ja-JP" sz="2000" dirty="0" smtClean="0"/>
          </a:p>
          <a:p>
            <a:pPr marL="342900" indent="-342900">
              <a:buFont typeface="Arial" panose="020B0604020202020204" pitchFamily="34" charset="0"/>
              <a:buChar char="•"/>
            </a:pPr>
            <a:r>
              <a:rPr lang="ja-JP" altLang="en-US" sz="2000" dirty="0" smtClean="0"/>
              <a:t>高齢者</a:t>
            </a:r>
            <a:r>
              <a:rPr lang="ja-JP" altLang="en-US" sz="2000" dirty="0"/>
              <a:t>等に対し、積極的に高齢者いきいき相談室事業のＰＲに努めてください。</a:t>
            </a:r>
          </a:p>
        </p:txBody>
      </p:sp>
    </p:spTree>
    <p:extLst>
      <p:ext uri="{BB962C8B-B14F-4D97-AF65-F5344CB8AC3E}">
        <p14:creationId xmlns:p14="http://schemas.microsoft.com/office/powerpoint/2010/main" val="41649091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724549"/>
            <a:ext cx="9218835" cy="637841"/>
          </a:xfrm>
        </p:spPr>
        <p:txBody>
          <a:bodyPr>
            <a:noAutofit/>
          </a:bodyPr>
          <a:lstStyle/>
          <a:p>
            <a:r>
              <a:rPr lang="ja-JP" altLang="en-US" sz="3200" b="1" dirty="0"/>
              <a:t>３</a:t>
            </a:r>
            <a:r>
              <a:rPr lang="ja-JP" altLang="en-US" sz="3200" b="1" dirty="0" smtClean="0"/>
              <a:t>．地域行事等の実施協力</a:t>
            </a:r>
            <a:endParaRPr kumimoji="1" lang="ja-JP" altLang="en-US" sz="3200" dirty="0"/>
          </a:p>
        </p:txBody>
      </p:sp>
      <p:sp>
        <p:nvSpPr>
          <p:cNvPr id="5" name="テキスト ボックス 4"/>
          <p:cNvSpPr txBox="1"/>
          <p:nvPr/>
        </p:nvSpPr>
        <p:spPr>
          <a:xfrm>
            <a:off x="1108654" y="2362390"/>
            <a:ext cx="9070516" cy="2308324"/>
          </a:xfrm>
          <a:prstGeom prst="rect">
            <a:avLst/>
          </a:prstGeom>
          <a:noFill/>
          <a:ln w="28575">
            <a:noFill/>
          </a:ln>
        </p:spPr>
        <p:txBody>
          <a:bodyPr wrap="square" rtlCol="0">
            <a:spAutoFit/>
          </a:bodyPr>
          <a:lstStyle/>
          <a:p>
            <a:r>
              <a:rPr lang="ja-JP" altLang="en-US" sz="2400" dirty="0" smtClean="0">
                <a:solidFill>
                  <a:srgbClr val="0070C0"/>
                </a:solidFill>
              </a:rPr>
              <a:t>①</a:t>
            </a:r>
            <a:r>
              <a:rPr lang="ja-JP" altLang="en-US" sz="2400" dirty="0">
                <a:solidFill>
                  <a:srgbClr val="0070C0"/>
                </a:solidFill>
              </a:rPr>
              <a:t>協力依頼</a:t>
            </a:r>
          </a:p>
          <a:p>
            <a:r>
              <a:rPr lang="ja-JP" altLang="en-US" sz="2400" dirty="0">
                <a:solidFill>
                  <a:srgbClr val="0070C0"/>
                </a:solidFill>
              </a:rPr>
              <a:t>ア　いきいき支援センターからの協力依頼</a:t>
            </a:r>
          </a:p>
          <a:p>
            <a:r>
              <a:rPr lang="ja-JP" altLang="en-US" sz="2400" dirty="0">
                <a:solidFill>
                  <a:srgbClr val="0070C0"/>
                </a:solidFill>
              </a:rPr>
              <a:t>　</a:t>
            </a:r>
            <a:r>
              <a:rPr lang="ja-JP" altLang="en-US" sz="2400" dirty="0" smtClean="0">
                <a:solidFill>
                  <a:srgbClr val="0070C0"/>
                </a:solidFill>
              </a:rPr>
              <a:t>　</a:t>
            </a:r>
            <a:r>
              <a:rPr lang="ja-JP" altLang="en-US" sz="2400" dirty="0" smtClean="0">
                <a:solidFill>
                  <a:srgbClr val="FF0000"/>
                </a:solidFill>
              </a:rPr>
              <a:t>協力</a:t>
            </a:r>
            <a:r>
              <a:rPr lang="ja-JP" altLang="en-US" sz="2400" dirty="0">
                <a:solidFill>
                  <a:srgbClr val="FF0000"/>
                </a:solidFill>
              </a:rPr>
              <a:t>の可否等を回答</a:t>
            </a:r>
            <a:r>
              <a:rPr lang="ja-JP" altLang="en-US" sz="2400" dirty="0">
                <a:solidFill>
                  <a:srgbClr val="0070C0"/>
                </a:solidFill>
              </a:rPr>
              <a:t>してください。</a:t>
            </a:r>
          </a:p>
          <a:p>
            <a:r>
              <a:rPr lang="ja-JP" altLang="en-US" sz="2400" dirty="0">
                <a:solidFill>
                  <a:srgbClr val="0070C0"/>
                </a:solidFill>
              </a:rPr>
              <a:t>イ　地域行事等協力依頼書</a:t>
            </a:r>
          </a:p>
          <a:p>
            <a:r>
              <a:rPr lang="ja-JP" altLang="en-US" sz="2400" dirty="0">
                <a:solidFill>
                  <a:srgbClr val="0070C0"/>
                </a:solidFill>
              </a:rPr>
              <a:t>　</a:t>
            </a:r>
            <a:r>
              <a:rPr lang="ja-JP" altLang="en-US" sz="2400" dirty="0" smtClean="0">
                <a:solidFill>
                  <a:srgbClr val="0070C0"/>
                </a:solidFill>
              </a:rPr>
              <a:t>　調整</a:t>
            </a:r>
            <a:r>
              <a:rPr lang="ja-JP" altLang="en-US" sz="2400" dirty="0">
                <a:solidFill>
                  <a:srgbClr val="0070C0"/>
                </a:solidFill>
              </a:rPr>
              <a:t>の結果</a:t>
            </a:r>
            <a:r>
              <a:rPr lang="ja-JP" altLang="en-US" sz="2400" dirty="0" smtClean="0">
                <a:solidFill>
                  <a:srgbClr val="0070C0"/>
                </a:solidFill>
              </a:rPr>
              <a:t>、協力</a:t>
            </a:r>
            <a:r>
              <a:rPr lang="ja-JP" altLang="en-US" sz="2400" dirty="0">
                <a:solidFill>
                  <a:srgbClr val="0070C0"/>
                </a:solidFill>
              </a:rPr>
              <a:t>できる場合については、いきいき</a:t>
            </a:r>
            <a:r>
              <a:rPr lang="ja-JP" altLang="en-US" sz="2400" dirty="0" smtClean="0">
                <a:solidFill>
                  <a:srgbClr val="0070C0"/>
                </a:solidFill>
              </a:rPr>
              <a:t>支援セン</a:t>
            </a:r>
            <a:endParaRPr lang="en-US" altLang="ja-JP" sz="2400" dirty="0" smtClean="0">
              <a:solidFill>
                <a:srgbClr val="0070C0"/>
              </a:solidFill>
            </a:endParaRPr>
          </a:p>
          <a:p>
            <a:r>
              <a:rPr lang="ja-JP" altLang="en-US" sz="2400" dirty="0">
                <a:solidFill>
                  <a:srgbClr val="0070C0"/>
                </a:solidFill>
              </a:rPr>
              <a:t>　</a:t>
            </a:r>
            <a:r>
              <a:rPr lang="ja-JP" altLang="en-US" sz="2400" dirty="0" smtClean="0">
                <a:solidFill>
                  <a:srgbClr val="0070C0"/>
                </a:solidFill>
              </a:rPr>
              <a:t>　ター</a:t>
            </a:r>
            <a:r>
              <a:rPr lang="ja-JP" altLang="en-US" sz="2400" dirty="0">
                <a:solidFill>
                  <a:srgbClr val="0070C0"/>
                </a:solidFill>
              </a:rPr>
              <a:t>から</a:t>
            </a:r>
            <a:r>
              <a:rPr lang="ja-JP" altLang="en-US" sz="2400" dirty="0">
                <a:solidFill>
                  <a:srgbClr val="FF0000"/>
                </a:solidFill>
              </a:rPr>
              <a:t>地域行事協力依頼書（別添</a:t>
            </a:r>
            <a:r>
              <a:rPr lang="en-US" altLang="ja-JP" sz="2400" dirty="0">
                <a:solidFill>
                  <a:srgbClr val="FF0000"/>
                </a:solidFill>
              </a:rPr>
              <a:t>3</a:t>
            </a:r>
            <a:r>
              <a:rPr lang="ja-JP" altLang="en-US" sz="2400" dirty="0">
                <a:solidFill>
                  <a:srgbClr val="FF0000"/>
                </a:solidFill>
              </a:rPr>
              <a:t>）</a:t>
            </a:r>
            <a:r>
              <a:rPr lang="ja-JP" altLang="en-US" sz="2400" dirty="0">
                <a:solidFill>
                  <a:srgbClr val="0070C0"/>
                </a:solidFill>
              </a:rPr>
              <a:t>が送付されます。</a:t>
            </a:r>
          </a:p>
        </p:txBody>
      </p:sp>
      <p:sp>
        <p:nvSpPr>
          <p:cNvPr id="6" name="テキスト ボックス 5"/>
          <p:cNvSpPr txBox="1"/>
          <p:nvPr/>
        </p:nvSpPr>
        <p:spPr>
          <a:xfrm>
            <a:off x="1108654" y="4670714"/>
            <a:ext cx="9070516" cy="1938992"/>
          </a:xfrm>
          <a:prstGeom prst="rect">
            <a:avLst/>
          </a:prstGeom>
          <a:noFill/>
          <a:ln w="28575">
            <a:noFill/>
          </a:ln>
        </p:spPr>
        <p:txBody>
          <a:bodyPr wrap="square" rtlCol="0">
            <a:spAutoFit/>
          </a:bodyPr>
          <a:lstStyle/>
          <a:p>
            <a:r>
              <a:rPr lang="ja-JP" altLang="en-US" sz="2400" dirty="0">
                <a:solidFill>
                  <a:srgbClr val="0070C0"/>
                </a:solidFill>
              </a:rPr>
              <a:t>②地域行事等協力報告書の</a:t>
            </a:r>
            <a:r>
              <a:rPr lang="ja-JP" altLang="en-US" sz="2400" dirty="0" smtClean="0">
                <a:solidFill>
                  <a:srgbClr val="0070C0"/>
                </a:solidFill>
              </a:rPr>
              <a:t>作成</a:t>
            </a:r>
            <a:endParaRPr lang="en-US" altLang="ja-JP" sz="2400" dirty="0" smtClean="0">
              <a:solidFill>
                <a:srgbClr val="0070C0"/>
              </a:solidFill>
            </a:endParaRPr>
          </a:p>
          <a:p>
            <a:r>
              <a:rPr lang="ja-JP" altLang="en-US" sz="2400" dirty="0" smtClean="0">
                <a:solidFill>
                  <a:srgbClr val="0070C0"/>
                </a:solidFill>
              </a:rPr>
              <a:t>（実績</a:t>
            </a:r>
            <a:r>
              <a:rPr lang="ja-JP" altLang="en-US" sz="2400" dirty="0">
                <a:solidFill>
                  <a:srgbClr val="0070C0"/>
                </a:solidFill>
              </a:rPr>
              <a:t>払い業務作成書類）</a:t>
            </a:r>
          </a:p>
          <a:p>
            <a:r>
              <a:rPr lang="ja-JP" altLang="en-US" sz="2400" dirty="0" smtClean="0">
                <a:solidFill>
                  <a:srgbClr val="0070C0"/>
                </a:solidFill>
              </a:rPr>
              <a:t>　</a:t>
            </a:r>
            <a:r>
              <a:rPr lang="ja-JP" altLang="en-US" sz="2400" dirty="0" smtClean="0">
                <a:solidFill>
                  <a:srgbClr val="FF0000"/>
                </a:solidFill>
              </a:rPr>
              <a:t>地域</a:t>
            </a:r>
            <a:r>
              <a:rPr lang="ja-JP" altLang="en-US" sz="2400" dirty="0">
                <a:solidFill>
                  <a:srgbClr val="FF0000"/>
                </a:solidFill>
              </a:rPr>
              <a:t>行事等協力報告書（請書別紙様式</a:t>
            </a:r>
            <a:r>
              <a:rPr lang="en-US" altLang="ja-JP" sz="2400" dirty="0">
                <a:solidFill>
                  <a:srgbClr val="FF0000"/>
                </a:solidFill>
              </a:rPr>
              <a:t>3</a:t>
            </a:r>
            <a:r>
              <a:rPr lang="ja-JP" altLang="en-US" sz="2400" dirty="0">
                <a:solidFill>
                  <a:srgbClr val="FF0000"/>
                </a:solidFill>
              </a:rPr>
              <a:t>）</a:t>
            </a:r>
            <a:r>
              <a:rPr lang="ja-JP" altLang="en-US" sz="2400" dirty="0">
                <a:solidFill>
                  <a:srgbClr val="0070C0"/>
                </a:solidFill>
              </a:rPr>
              <a:t>を作成した場合に、委託料の対象となります</a:t>
            </a:r>
            <a:r>
              <a:rPr lang="ja-JP" altLang="en-US" sz="2400" dirty="0" smtClean="0">
                <a:solidFill>
                  <a:srgbClr val="0070C0"/>
                </a:solidFill>
              </a:rPr>
              <a:t>。報告</a:t>
            </a:r>
            <a:r>
              <a:rPr lang="ja-JP" altLang="en-US" sz="2400" dirty="0">
                <a:solidFill>
                  <a:srgbClr val="0070C0"/>
                </a:solidFill>
              </a:rPr>
              <a:t>事項（参加した感想等のコメント）を記載して、いきいき支援センターに提出してください。</a:t>
            </a:r>
          </a:p>
        </p:txBody>
      </p:sp>
    </p:spTree>
    <p:extLst>
      <p:ext uri="{BB962C8B-B14F-4D97-AF65-F5344CB8AC3E}">
        <p14:creationId xmlns:p14="http://schemas.microsoft.com/office/powerpoint/2010/main" val="30541103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724549"/>
            <a:ext cx="9218835" cy="637841"/>
          </a:xfrm>
        </p:spPr>
        <p:txBody>
          <a:bodyPr>
            <a:noAutofit/>
          </a:bodyPr>
          <a:lstStyle/>
          <a:p>
            <a:r>
              <a:rPr lang="ja-JP" altLang="en-US" sz="3200" b="1" dirty="0"/>
              <a:t>３</a:t>
            </a:r>
            <a:r>
              <a:rPr lang="ja-JP" altLang="en-US" sz="3200" b="1" dirty="0" smtClean="0"/>
              <a:t>．地域行事等の実施協力</a:t>
            </a:r>
            <a:endParaRPr kumimoji="1" lang="ja-JP" altLang="en-US" sz="3200" dirty="0"/>
          </a:p>
        </p:txBody>
      </p:sp>
      <p:sp>
        <p:nvSpPr>
          <p:cNvPr id="6" name="テキスト ボックス 5"/>
          <p:cNvSpPr txBox="1"/>
          <p:nvPr/>
        </p:nvSpPr>
        <p:spPr>
          <a:xfrm>
            <a:off x="1177665" y="2585429"/>
            <a:ext cx="9070516" cy="1938992"/>
          </a:xfrm>
          <a:prstGeom prst="rect">
            <a:avLst/>
          </a:prstGeom>
          <a:noFill/>
          <a:ln w="28575">
            <a:noFill/>
          </a:ln>
        </p:spPr>
        <p:txBody>
          <a:bodyPr wrap="square" rtlCol="0">
            <a:spAutoFit/>
          </a:bodyPr>
          <a:lstStyle/>
          <a:p>
            <a:r>
              <a:rPr lang="ja-JP" altLang="en-US" sz="2400" dirty="0">
                <a:solidFill>
                  <a:srgbClr val="0070C0"/>
                </a:solidFill>
              </a:rPr>
              <a:t>②地域行事等協力報告書の</a:t>
            </a:r>
            <a:r>
              <a:rPr lang="ja-JP" altLang="en-US" sz="2400" dirty="0" smtClean="0">
                <a:solidFill>
                  <a:srgbClr val="0070C0"/>
                </a:solidFill>
              </a:rPr>
              <a:t>作成</a:t>
            </a:r>
            <a:endParaRPr lang="en-US" altLang="ja-JP" sz="2400" dirty="0" smtClean="0">
              <a:solidFill>
                <a:srgbClr val="0070C0"/>
              </a:solidFill>
            </a:endParaRPr>
          </a:p>
          <a:p>
            <a:r>
              <a:rPr lang="ja-JP" altLang="en-US" sz="2400" dirty="0" smtClean="0">
                <a:solidFill>
                  <a:srgbClr val="0070C0"/>
                </a:solidFill>
              </a:rPr>
              <a:t>（実績</a:t>
            </a:r>
            <a:r>
              <a:rPr lang="ja-JP" altLang="en-US" sz="2400" dirty="0">
                <a:solidFill>
                  <a:srgbClr val="0070C0"/>
                </a:solidFill>
              </a:rPr>
              <a:t>払い業務作成書類）</a:t>
            </a:r>
          </a:p>
          <a:p>
            <a:r>
              <a:rPr lang="ja-JP" altLang="en-US" sz="2400" dirty="0">
                <a:solidFill>
                  <a:srgbClr val="0070C0"/>
                </a:solidFill>
              </a:rPr>
              <a:t>　地域行事等協力報告書（請書別紙様式</a:t>
            </a:r>
            <a:r>
              <a:rPr lang="en-US" altLang="ja-JP" sz="2400" dirty="0">
                <a:solidFill>
                  <a:srgbClr val="0070C0"/>
                </a:solidFill>
              </a:rPr>
              <a:t>3</a:t>
            </a:r>
            <a:r>
              <a:rPr lang="ja-JP" altLang="en-US" sz="2400" dirty="0">
                <a:solidFill>
                  <a:srgbClr val="0070C0"/>
                </a:solidFill>
              </a:rPr>
              <a:t>）を作成した場合に、委託料の対象となります</a:t>
            </a:r>
            <a:r>
              <a:rPr lang="ja-JP" altLang="en-US" sz="2400" dirty="0" smtClean="0">
                <a:solidFill>
                  <a:srgbClr val="0070C0"/>
                </a:solidFill>
              </a:rPr>
              <a:t>。報告</a:t>
            </a:r>
            <a:r>
              <a:rPr lang="ja-JP" altLang="en-US" sz="2400" dirty="0">
                <a:solidFill>
                  <a:srgbClr val="0070C0"/>
                </a:solidFill>
              </a:rPr>
              <a:t>事項（参加した感想等のコメント）を記載して、いきいき支援センターに提出してください。</a:t>
            </a:r>
          </a:p>
        </p:txBody>
      </p:sp>
      <p:sp>
        <p:nvSpPr>
          <p:cNvPr id="7" name="テキスト ボックス 6"/>
          <p:cNvSpPr txBox="1"/>
          <p:nvPr/>
        </p:nvSpPr>
        <p:spPr>
          <a:xfrm>
            <a:off x="1177665" y="4747460"/>
            <a:ext cx="9467330" cy="1446550"/>
          </a:xfrm>
          <a:prstGeom prst="rect">
            <a:avLst/>
          </a:prstGeom>
          <a:noFill/>
          <a:ln w="28575">
            <a:noFill/>
          </a:ln>
        </p:spPr>
        <p:txBody>
          <a:bodyPr wrap="square" rtlCol="0">
            <a:spAutoFit/>
          </a:bodyPr>
          <a:lstStyle/>
          <a:p>
            <a:r>
              <a:rPr lang="en-US" altLang="ja-JP" sz="2400" dirty="0" smtClean="0">
                <a:solidFill>
                  <a:srgbClr val="0070C0"/>
                </a:solidFill>
              </a:rPr>
              <a:t>※</a:t>
            </a:r>
            <a:r>
              <a:rPr lang="ja-JP" altLang="en-US" sz="2400" dirty="0">
                <a:solidFill>
                  <a:srgbClr val="0070C0"/>
                </a:solidFill>
              </a:rPr>
              <a:t>提出期限</a:t>
            </a:r>
          </a:p>
          <a:p>
            <a:r>
              <a:rPr lang="ja-JP" altLang="en-US" sz="2400" dirty="0" smtClean="0">
                <a:solidFill>
                  <a:srgbClr val="0070C0"/>
                </a:solidFill>
              </a:rPr>
              <a:t>　実施</a:t>
            </a:r>
            <a:r>
              <a:rPr lang="ja-JP" altLang="en-US" sz="2400" dirty="0">
                <a:solidFill>
                  <a:srgbClr val="0070C0"/>
                </a:solidFill>
              </a:rPr>
              <a:t>日が属する月の</a:t>
            </a:r>
            <a:r>
              <a:rPr lang="ja-JP" altLang="en-US" sz="2400" b="1" dirty="0">
                <a:solidFill>
                  <a:srgbClr val="FF0000"/>
                </a:solidFill>
              </a:rPr>
              <a:t>翌月</a:t>
            </a:r>
            <a:r>
              <a:rPr lang="en-US" altLang="ja-JP" sz="2400" b="1" dirty="0">
                <a:solidFill>
                  <a:srgbClr val="FF0000"/>
                </a:solidFill>
              </a:rPr>
              <a:t>5</a:t>
            </a:r>
            <a:r>
              <a:rPr lang="ja-JP" altLang="en-US" sz="2400" b="1" dirty="0">
                <a:solidFill>
                  <a:srgbClr val="FF0000"/>
                </a:solidFill>
              </a:rPr>
              <a:t>日</a:t>
            </a:r>
          </a:p>
          <a:p>
            <a:r>
              <a:rPr lang="ja-JP" altLang="en-US" sz="2000" dirty="0">
                <a:solidFill>
                  <a:srgbClr val="0070C0"/>
                </a:solidFill>
              </a:rPr>
              <a:t>（</a:t>
            </a:r>
            <a:r>
              <a:rPr lang="en-US" altLang="ja-JP" sz="2000" dirty="0">
                <a:solidFill>
                  <a:srgbClr val="0070C0"/>
                </a:solidFill>
              </a:rPr>
              <a:t>1</a:t>
            </a:r>
            <a:r>
              <a:rPr lang="ja-JP" altLang="en-US" sz="2000" dirty="0">
                <a:solidFill>
                  <a:srgbClr val="0070C0"/>
                </a:solidFill>
              </a:rPr>
              <a:t>月又は</a:t>
            </a:r>
            <a:r>
              <a:rPr lang="en-US" altLang="ja-JP" sz="2000" dirty="0">
                <a:solidFill>
                  <a:srgbClr val="0070C0"/>
                </a:solidFill>
              </a:rPr>
              <a:t>5</a:t>
            </a:r>
            <a:r>
              <a:rPr lang="ja-JP" altLang="en-US" sz="2000" dirty="0">
                <a:solidFill>
                  <a:srgbClr val="0070C0"/>
                </a:solidFill>
              </a:rPr>
              <a:t>月の場合は、</a:t>
            </a:r>
            <a:r>
              <a:rPr lang="en-US" altLang="ja-JP" sz="2000" dirty="0">
                <a:solidFill>
                  <a:srgbClr val="0070C0"/>
                </a:solidFill>
              </a:rPr>
              <a:t>5</a:t>
            </a:r>
            <a:r>
              <a:rPr lang="ja-JP" altLang="en-US" sz="2000" dirty="0">
                <a:solidFill>
                  <a:srgbClr val="0070C0"/>
                </a:solidFill>
              </a:rPr>
              <a:t>日以降の最初のいきいき支援センターの開設日。それ以外の月で、</a:t>
            </a:r>
            <a:r>
              <a:rPr lang="en-US" altLang="ja-JP" sz="2000" dirty="0">
                <a:solidFill>
                  <a:srgbClr val="0070C0"/>
                </a:solidFill>
              </a:rPr>
              <a:t>5</a:t>
            </a:r>
            <a:r>
              <a:rPr lang="ja-JP" altLang="en-US" sz="2000" dirty="0">
                <a:solidFill>
                  <a:srgbClr val="0070C0"/>
                </a:solidFill>
              </a:rPr>
              <a:t>日がいきいき支援センターの開設日でない場合は直前開設日）</a:t>
            </a:r>
          </a:p>
        </p:txBody>
      </p:sp>
    </p:spTree>
    <p:extLst>
      <p:ext uri="{BB962C8B-B14F-4D97-AF65-F5344CB8AC3E}">
        <p14:creationId xmlns:p14="http://schemas.microsoft.com/office/powerpoint/2010/main" val="24222331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540134"/>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469096"/>
            <a:ext cx="9218835" cy="637841"/>
          </a:xfrm>
        </p:spPr>
        <p:txBody>
          <a:bodyPr>
            <a:noAutofit/>
          </a:bodyPr>
          <a:lstStyle/>
          <a:p>
            <a:r>
              <a:rPr kumimoji="1" lang="ja-JP" altLang="en-US" sz="3200" dirty="0" smtClean="0"/>
              <a:t>請求</a:t>
            </a:r>
            <a:r>
              <a:rPr lang="ja-JP" altLang="en-US" sz="3200" dirty="0" smtClean="0"/>
              <a:t>方法</a:t>
            </a:r>
            <a:endParaRPr kumimoji="1" lang="ja-JP" altLang="en-US" sz="3200" dirty="0"/>
          </a:p>
        </p:txBody>
      </p:sp>
      <p:sp>
        <p:nvSpPr>
          <p:cNvPr id="8" name="テキスト ボックス 7"/>
          <p:cNvSpPr txBox="1"/>
          <p:nvPr/>
        </p:nvSpPr>
        <p:spPr>
          <a:xfrm>
            <a:off x="953377" y="2098659"/>
            <a:ext cx="9070516" cy="3046988"/>
          </a:xfrm>
          <a:prstGeom prst="rect">
            <a:avLst/>
          </a:prstGeom>
          <a:noFill/>
          <a:ln w="28575">
            <a:noFill/>
          </a:ln>
        </p:spPr>
        <p:txBody>
          <a:bodyPr wrap="square" rtlCol="0">
            <a:spAutoFit/>
          </a:bodyPr>
          <a:lstStyle/>
          <a:p>
            <a:r>
              <a:rPr lang="ja-JP" altLang="en-US" sz="2400" dirty="0">
                <a:solidFill>
                  <a:srgbClr val="0070C0"/>
                </a:solidFill>
              </a:rPr>
              <a:t>（１）実績払い業務作成書類</a:t>
            </a:r>
            <a:r>
              <a:rPr lang="ja-JP" altLang="en-US" sz="2400" dirty="0" smtClean="0">
                <a:solidFill>
                  <a:srgbClr val="0070C0"/>
                </a:solidFill>
              </a:rPr>
              <a:t>提出</a:t>
            </a:r>
            <a:endParaRPr lang="ja-JP" altLang="en-US" sz="2400" dirty="0">
              <a:solidFill>
                <a:srgbClr val="0070C0"/>
              </a:solidFill>
            </a:endParaRPr>
          </a:p>
          <a:p>
            <a:pPr marL="800100" lvl="1" indent="-342900">
              <a:buFont typeface="Arial" panose="020B0604020202020204" pitchFamily="34" charset="0"/>
              <a:buChar char="•"/>
            </a:pPr>
            <a:r>
              <a:rPr lang="ja-JP" altLang="en-US" sz="2400" dirty="0" smtClean="0">
                <a:solidFill>
                  <a:srgbClr val="0070C0"/>
                </a:solidFill>
              </a:rPr>
              <a:t>実績</a:t>
            </a:r>
            <a:r>
              <a:rPr lang="ja-JP" altLang="en-US" sz="2400" dirty="0">
                <a:solidFill>
                  <a:srgbClr val="0070C0"/>
                </a:solidFill>
              </a:rPr>
              <a:t>払いの業務ごとに作成した書類の写しをいきいき支援センターへ送付します（原本は高齢者いきいき相談室で保管）</a:t>
            </a:r>
            <a:r>
              <a:rPr lang="ja-JP" altLang="en-US" sz="2400" dirty="0" smtClean="0">
                <a:solidFill>
                  <a:srgbClr val="0070C0"/>
                </a:solidFill>
              </a:rPr>
              <a:t>。</a:t>
            </a:r>
            <a:endParaRPr lang="en-US" altLang="ja-JP" sz="2400" dirty="0" smtClean="0">
              <a:solidFill>
                <a:srgbClr val="0070C0"/>
              </a:solidFill>
            </a:endParaRPr>
          </a:p>
          <a:p>
            <a:pPr marL="800100" lvl="1" indent="-342900">
              <a:buFont typeface="Arial" panose="020B0604020202020204" pitchFamily="34" charset="0"/>
              <a:buChar char="•"/>
            </a:pPr>
            <a:r>
              <a:rPr lang="ja-JP" altLang="en-US" sz="2400" dirty="0" smtClean="0">
                <a:solidFill>
                  <a:srgbClr val="0070C0"/>
                </a:solidFill>
              </a:rPr>
              <a:t>書類</a:t>
            </a:r>
            <a:r>
              <a:rPr lang="ja-JP" altLang="en-US" sz="2400" dirty="0">
                <a:solidFill>
                  <a:srgbClr val="0070C0"/>
                </a:solidFill>
              </a:rPr>
              <a:t>の提出期限は、実績払い業務実施日の属する月の翌月</a:t>
            </a:r>
            <a:r>
              <a:rPr lang="en-US" altLang="ja-JP" sz="2400" dirty="0">
                <a:solidFill>
                  <a:srgbClr val="0070C0"/>
                </a:solidFill>
              </a:rPr>
              <a:t>5</a:t>
            </a:r>
            <a:r>
              <a:rPr lang="ja-JP" altLang="en-US" sz="2400" dirty="0" smtClean="0">
                <a:solidFill>
                  <a:srgbClr val="0070C0"/>
                </a:solidFill>
              </a:rPr>
              <a:t>日。</a:t>
            </a:r>
            <a:endParaRPr lang="en-US" altLang="ja-JP" sz="2400" dirty="0" smtClean="0">
              <a:solidFill>
                <a:srgbClr val="0070C0"/>
              </a:solidFill>
            </a:endParaRPr>
          </a:p>
          <a:p>
            <a:pPr marL="800100" lvl="1" indent="-342900">
              <a:buFont typeface="Arial" panose="020B0604020202020204" pitchFamily="34" charset="0"/>
              <a:buChar char="•"/>
            </a:pPr>
            <a:r>
              <a:rPr lang="ja-JP" altLang="en-US" sz="2400" b="1" u="sng" dirty="0" smtClean="0">
                <a:solidFill>
                  <a:srgbClr val="FF0000"/>
                </a:solidFill>
              </a:rPr>
              <a:t>提出</a:t>
            </a:r>
            <a:r>
              <a:rPr lang="ja-JP" altLang="en-US" sz="2400" b="1" u="sng" dirty="0">
                <a:solidFill>
                  <a:srgbClr val="FF0000"/>
                </a:solidFill>
              </a:rPr>
              <a:t>期限までに提出されない場合は、実績払いの対象となりません。</a:t>
            </a:r>
            <a:r>
              <a:rPr lang="ja-JP" altLang="en-US" sz="2400" dirty="0">
                <a:solidFill>
                  <a:srgbClr val="0070C0"/>
                </a:solidFill>
              </a:rPr>
              <a:t>（さかのぼっての支払いも行いません。）</a:t>
            </a:r>
          </a:p>
        </p:txBody>
      </p:sp>
      <p:sp>
        <p:nvSpPr>
          <p:cNvPr id="4" name="下矢印 3"/>
          <p:cNvSpPr/>
          <p:nvPr/>
        </p:nvSpPr>
        <p:spPr>
          <a:xfrm>
            <a:off x="4887501" y="5209963"/>
            <a:ext cx="1202267" cy="5926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953375" y="6023132"/>
            <a:ext cx="10053291" cy="523220"/>
          </a:xfrm>
          <a:prstGeom prst="rect">
            <a:avLst/>
          </a:prstGeom>
          <a:noFill/>
          <a:ln w="28575">
            <a:noFill/>
          </a:ln>
        </p:spPr>
        <p:txBody>
          <a:bodyPr wrap="square" rtlCol="0">
            <a:spAutoFit/>
          </a:bodyPr>
          <a:lstStyle/>
          <a:p>
            <a:pPr algn="ctr"/>
            <a:r>
              <a:rPr lang="en-US" altLang="ja-JP" sz="2800" dirty="0" smtClean="0">
                <a:solidFill>
                  <a:srgbClr val="0070C0"/>
                </a:solidFill>
              </a:rPr>
              <a:t>3</a:t>
            </a:r>
            <a:r>
              <a:rPr lang="ja-JP" altLang="en-US" sz="2800" dirty="0" smtClean="0">
                <a:solidFill>
                  <a:srgbClr val="0070C0"/>
                </a:solidFill>
              </a:rPr>
              <a:t>ヶ月に</a:t>
            </a:r>
            <a:r>
              <a:rPr lang="en-US" altLang="ja-JP" sz="2800" dirty="0" smtClean="0">
                <a:solidFill>
                  <a:srgbClr val="0070C0"/>
                </a:solidFill>
              </a:rPr>
              <a:t>1</a:t>
            </a:r>
            <a:r>
              <a:rPr lang="ja-JP" altLang="en-US" sz="2800" dirty="0" smtClean="0">
                <a:solidFill>
                  <a:srgbClr val="0070C0"/>
                </a:solidFill>
              </a:rPr>
              <a:t>度、請求書を提出し委託料の請求。</a:t>
            </a:r>
            <a:endParaRPr lang="ja-JP" altLang="en-US" sz="2800" dirty="0">
              <a:solidFill>
                <a:srgbClr val="0070C0"/>
              </a:solidFill>
            </a:endParaRPr>
          </a:p>
        </p:txBody>
      </p:sp>
    </p:spTree>
    <p:extLst>
      <p:ext uri="{BB962C8B-B14F-4D97-AF65-F5344CB8AC3E}">
        <p14:creationId xmlns:p14="http://schemas.microsoft.com/office/powerpoint/2010/main" val="3606797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724549"/>
            <a:ext cx="9218835" cy="637841"/>
          </a:xfrm>
        </p:spPr>
        <p:txBody>
          <a:bodyPr>
            <a:noAutofit/>
          </a:bodyPr>
          <a:lstStyle/>
          <a:p>
            <a:r>
              <a:rPr kumimoji="1" lang="ja-JP" altLang="en-US" sz="3200" dirty="0" smtClean="0"/>
              <a:t>請求</a:t>
            </a:r>
            <a:r>
              <a:rPr lang="ja-JP" altLang="en-US" sz="3200" dirty="0"/>
              <a:t>方法</a:t>
            </a:r>
            <a:endParaRPr kumimoji="1" lang="ja-JP" altLang="en-US" sz="3200" dirty="0"/>
          </a:p>
        </p:txBody>
      </p:sp>
      <p:sp>
        <p:nvSpPr>
          <p:cNvPr id="8" name="テキスト ボックス 7"/>
          <p:cNvSpPr txBox="1"/>
          <p:nvPr/>
        </p:nvSpPr>
        <p:spPr>
          <a:xfrm>
            <a:off x="812799" y="2362390"/>
            <a:ext cx="7028265" cy="1569660"/>
          </a:xfrm>
          <a:prstGeom prst="rect">
            <a:avLst/>
          </a:prstGeom>
          <a:noFill/>
          <a:ln w="28575">
            <a:noFill/>
          </a:ln>
        </p:spPr>
        <p:txBody>
          <a:bodyPr wrap="square" rtlCol="0">
            <a:spAutoFit/>
          </a:bodyPr>
          <a:lstStyle/>
          <a:p>
            <a:r>
              <a:rPr lang="ja-JP" altLang="en-US" sz="2400" dirty="0">
                <a:solidFill>
                  <a:srgbClr val="0070C0"/>
                </a:solidFill>
              </a:rPr>
              <a:t>（２）請求書の提出</a:t>
            </a:r>
          </a:p>
          <a:p>
            <a:r>
              <a:rPr lang="ja-JP" altLang="en-US" sz="2400" dirty="0" smtClean="0">
                <a:solidFill>
                  <a:srgbClr val="0070C0"/>
                </a:solidFill>
              </a:rPr>
              <a:t>（</a:t>
            </a:r>
            <a:r>
              <a:rPr lang="ja-JP" altLang="en-US" sz="2400" dirty="0">
                <a:solidFill>
                  <a:srgbClr val="0070C0"/>
                </a:solidFill>
              </a:rPr>
              <a:t>１）により提出した書類の件数分</a:t>
            </a:r>
            <a:r>
              <a:rPr lang="ja-JP" altLang="en-US" sz="2400" dirty="0" smtClean="0">
                <a:solidFill>
                  <a:srgbClr val="0070C0"/>
                </a:solidFill>
              </a:rPr>
              <a:t>の請求書</a:t>
            </a:r>
            <a:endParaRPr lang="en-US" altLang="ja-JP" sz="2400" dirty="0" smtClean="0">
              <a:solidFill>
                <a:srgbClr val="0070C0"/>
              </a:solidFill>
            </a:endParaRPr>
          </a:p>
          <a:p>
            <a:r>
              <a:rPr lang="ja-JP" altLang="en-US" sz="2400" dirty="0" smtClean="0">
                <a:solidFill>
                  <a:srgbClr val="0070C0"/>
                </a:solidFill>
              </a:rPr>
              <a:t>（</a:t>
            </a:r>
            <a:r>
              <a:rPr lang="ja-JP" altLang="en-US" sz="2400" dirty="0">
                <a:solidFill>
                  <a:srgbClr val="FF0000"/>
                </a:solidFill>
              </a:rPr>
              <a:t>請書別紙様式</a:t>
            </a:r>
            <a:r>
              <a:rPr lang="en-US" altLang="ja-JP" sz="2400" dirty="0">
                <a:solidFill>
                  <a:srgbClr val="FF0000"/>
                </a:solidFill>
              </a:rPr>
              <a:t>4</a:t>
            </a:r>
            <a:r>
              <a:rPr lang="ja-JP" altLang="en-US" sz="2400" dirty="0">
                <a:solidFill>
                  <a:srgbClr val="0070C0"/>
                </a:solidFill>
              </a:rPr>
              <a:t>）を</a:t>
            </a:r>
            <a:r>
              <a:rPr lang="en-US" altLang="ja-JP" sz="2400" dirty="0">
                <a:solidFill>
                  <a:srgbClr val="0070C0"/>
                </a:solidFill>
              </a:rPr>
              <a:t>3</a:t>
            </a:r>
            <a:r>
              <a:rPr lang="ja-JP" altLang="en-US" sz="2400" dirty="0">
                <a:solidFill>
                  <a:srgbClr val="0070C0"/>
                </a:solidFill>
              </a:rPr>
              <a:t>か月分</a:t>
            </a:r>
            <a:r>
              <a:rPr lang="ja-JP" altLang="en-US" sz="2400" dirty="0" smtClean="0">
                <a:solidFill>
                  <a:srgbClr val="0070C0"/>
                </a:solidFill>
              </a:rPr>
              <a:t>まとめて提出して</a:t>
            </a:r>
            <a:endParaRPr lang="en-US" altLang="ja-JP" sz="2400" dirty="0" smtClean="0">
              <a:solidFill>
                <a:srgbClr val="0070C0"/>
              </a:solidFill>
            </a:endParaRPr>
          </a:p>
          <a:p>
            <a:r>
              <a:rPr lang="ja-JP" altLang="en-US" sz="2400" dirty="0" smtClean="0">
                <a:solidFill>
                  <a:srgbClr val="0070C0"/>
                </a:solidFill>
              </a:rPr>
              <a:t>ください</a:t>
            </a:r>
            <a:r>
              <a:rPr lang="ja-JP" altLang="en-US" sz="2400" dirty="0">
                <a:solidFill>
                  <a:srgbClr val="0070C0"/>
                </a:solidFill>
              </a:rPr>
              <a:t>。</a:t>
            </a:r>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1593698967"/>
              </p:ext>
            </p:extLst>
          </p:nvPr>
        </p:nvGraphicFramePr>
        <p:xfrm>
          <a:off x="7743654" y="288448"/>
          <a:ext cx="4448345" cy="6294445"/>
        </p:xfrm>
        <a:graphic>
          <a:graphicData uri="http://schemas.openxmlformats.org/presentationml/2006/ole">
            <mc:AlternateContent xmlns:mc="http://schemas.openxmlformats.org/markup-compatibility/2006">
              <mc:Choice xmlns:v="urn:schemas-microsoft-com:vml" Requires="v">
                <p:oleObj spid="_x0000_s1066" name="Acrobat Document" r:id="rId4" imgW="5667037" imgH="8019948" progId="AcroExch.Document.DC">
                  <p:embed/>
                </p:oleObj>
              </mc:Choice>
              <mc:Fallback>
                <p:oleObj name="Acrobat Document" r:id="rId4" imgW="5667037" imgH="8019948" progId="AcroExch.Document.DC">
                  <p:embed/>
                  <p:pic>
                    <p:nvPicPr>
                      <p:cNvPr id="0" name=""/>
                      <p:cNvPicPr/>
                      <p:nvPr/>
                    </p:nvPicPr>
                    <p:blipFill>
                      <a:blip r:embed="rId5"/>
                      <a:stretch>
                        <a:fillRect/>
                      </a:stretch>
                    </p:blipFill>
                    <p:spPr>
                      <a:xfrm>
                        <a:off x="7743654" y="288448"/>
                        <a:ext cx="4448345" cy="6294445"/>
                      </a:xfrm>
                      <a:prstGeom prst="rect">
                        <a:avLst/>
                      </a:prstGeom>
                    </p:spPr>
                  </p:pic>
                </p:oleObj>
              </mc:Fallback>
            </mc:AlternateContent>
          </a:graphicData>
        </a:graphic>
      </p:graphicFrame>
      <p:sp>
        <p:nvSpPr>
          <p:cNvPr id="6" name="テキスト ボックス 5"/>
          <p:cNvSpPr txBox="1"/>
          <p:nvPr/>
        </p:nvSpPr>
        <p:spPr>
          <a:xfrm>
            <a:off x="677333" y="4089845"/>
            <a:ext cx="3386203" cy="461665"/>
          </a:xfrm>
          <a:prstGeom prst="rect">
            <a:avLst/>
          </a:prstGeom>
          <a:noFill/>
          <a:ln w="28575">
            <a:noFill/>
          </a:ln>
        </p:spPr>
        <p:txBody>
          <a:bodyPr wrap="square" rtlCol="0">
            <a:spAutoFit/>
          </a:bodyPr>
          <a:lstStyle/>
          <a:p>
            <a:r>
              <a:rPr lang="en-US" altLang="ja-JP" sz="2400" dirty="0" smtClean="0">
                <a:solidFill>
                  <a:srgbClr val="0070C0"/>
                </a:solidFill>
              </a:rPr>
              <a:t>【</a:t>
            </a:r>
            <a:r>
              <a:rPr lang="ja-JP" altLang="en-US" sz="2400" dirty="0" smtClean="0">
                <a:solidFill>
                  <a:srgbClr val="0070C0"/>
                </a:solidFill>
              </a:rPr>
              <a:t>請求書　提出期限</a:t>
            </a:r>
            <a:r>
              <a:rPr lang="en-US" altLang="ja-JP" sz="2400" dirty="0" smtClean="0">
                <a:solidFill>
                  <a:srgbClr val="0070C0"/>
                </a:solidFill>
              </a:rPr>
              <a:t>】</a:t>
            </a:r>
            <a:endParaRPr lang="ja-JP" altLang="en-US" sz="2400" dirty="0">
              <a:solidFill>
                <a:srgbClr val="0070C0"/>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066254893"/>
              </p:ext>
            </p:extLst>
          </p:nvPr>
        </p:nvGraphicFramePr>
        <p:xfrm>
          <a:off x="940728" y="4564927"/>
          <a:ext cx="6802926" cy="1955800"/>
        </p:xfrm>
        <a:graphic>
          <a:graphicData uri="http://schemas.openxmlformats.org/drawingml/2006/table">
            <a:tbl>
              <a:tblPr firstRow="1" bandRow="1">
                <a:tableStyleId>{5C22544A-7EE6-4342-B048-85BDC9FD1C3A}</a:tableStyleId>
              </a:tblPr>
              <a:tblGrid>
                <a:gridCol w="2487248">
                  <a:extLst>
                    <a:ext uri="{9D8B030D-6E8A-4147-A177-3AD203B41FA5}">
                      <a16:colId xmlns:a16="http://schemas.microsoft.com/office/drawing/2014/main" val="20000"/>
                    </a:ext>
                  </a:extLst>
                </a:gridCol>
                <a:gridCol w="4315678">
                  <a:extLst>
                    <a:ext uri="{9D8B030D-6E8A-4147-A177-3AD203B41FA5}">
                      <a16:colId xmlns:a16="http://schemas.microsoft.com/office/drawing/2014/main" val="20001"/>
                    </a:ext>
                  </a:extLst>
                </a:gridCol>
              </a:tblGrid>
              <a:tr h="370840">
                <a:tc>
                  <a:txBody>
                    <a:bodyPr/>
                    <a:lstStyle/>
                    <a:p>
                      <a:pPr algn="ctr"/>
                      <a:r>
                        <a:rPr kumimoji="1" lang="ja-JP" altLang="en-US" dirty="0" smtClean="0"/>
                        <a:t>該当月</a:t>
                      </a:r>
                      <a:endParaRPr kumimoji="1" lang="ja-JP" altLang="en-US" dirty="0"/>
                    </a:p>
                  </a:txBody>
                  <a:tcPr/>
                </a:tc>
                <a:tc>
                  <a:txBody>
                    <a:bodyPr/>
                    <a:lstStyle/>
                    <a:p>
                      <a:pPr algn="ctr"/>
                      <a:r>
                        <a:rPr kumimoji="1" lang="ja-JP" altLang="en-US" dirty="0" smtClean="0"/>
                        <a:t>期限</a:t>
                      </a:r>
                      <a:endParaRPr kumimoji="1" lang="ja-JP" altLang="en-US" dirty="0"/>
                    </a:p>
                  </a:txBody>
                  <a:tcPr/>
                </a:tc>
                <a:extLst>
                  <a:ext uri="{0D108BD9-81ED-4DB2-BD59-A6C34878D82A}">
                    <a16:rowId xmlns:a16="http://schemas.microsoft.com/office/drawing/2014/main" val="10000"/>
                  </a:ext>
                </a:extLst>
              </a:tr>
              <a:tr h="370840">
                <a:tc>
                  <a:txBody>
                    <a:bodyPr/>
                    <a:lstStyle/>
                    <a:p>
                      <a:r>
                        <a:rPr lang="en-US" altLang="ja-JP" sz="2000" dirty="0" smtClean="0">
                          <a:solidFill>
                            <a:srgbClr val="0070C0"/>
                          </a:solidFill>
                        </a:rPr>
                        <a:t>4</a:t>
                      </a:r>
                      <a:r>
                        <a:rPr lang="ja-JP" altLang="en-US" sz="2000" dirty="0" smtClean="0">
                          <a:solidFill>
                            <a:srgbClr val="0070C0"/>
                          </a:solidFill>
                        </a:rPr>
                        <a:t>月から</a:t>
                      </a:r>
                      <a:r>
                        <a:rPr lang="en-US" altLang="ja-JP" sz="2000" dirty="0" smtClean="0">
                          <a:solidFill>
                            <a:srgbClr val="0070C0"/>
                          </a:solidFill>
                        </a:rPr>
                        <a:t>6</a:t>
                      </a:r>
                      <a:r>
                        <a:rPr lang="ja-JP" altLang="en-US" sz="2000" dirty="0" smtClean="0">
                          <a:solidFill>
                            <a:srgbClr val="0070C0"/>
                          </a:solidFill>
                        </a:rPr>
                        <a:t>月分</a:t>
                      </a:r>
                      <a:endParaRPr kumimoji="1" lang="ja-JP" altLang="en-US" sz="2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2000" dirty="0" smtClean="0">
                          <a:solidFill>
                            <a:srgbClr val="0070C0"/>
                          </a:solidFill>
                        </a:rPr>
                        <a:t>7</a:t>
                      </a:r>
                      <a:r>
                        <a:rPr lang="ja-JP" altLang="en-US" sz="2000" dirty="0" smtClean="0">
                          <a:solidFill>
                            <a:srgbClr val="0070C0"/>
                          </a:solidFill>
                        </a:rPr>
                        <a:t>月</a:t>
                      </a:r>
                      <a:r>
                        <a:rPr lang="en-US" altLang="ja-JP" sz="2000" dirty="0" smtClean="0">
                          <a:solidFill>
                            <a:srgbClr val="0070C0"/>
                          </a:solidFill>
                        </a:rPr>
                        <a:t>5</a:t>
                      </a:r>
                      <a:r>
                        <a:rPr lang="ja-JP" altLang="en-US" sz="2000" dirty="0" smtClean="0">
                          <a:solidFill>
                            <a:srgbClr val="0070C0"/>
                          </a:solidFill>
                        </a:rPr>
                        <a:t>日</a:t>
                      </a:r>
                      <a:endParaRPr lang="en-US" altLang="ja-JP" sz="2000" dirty="0" smtClean="0">
                        <a:solidFill>
                          <a:srgbClr val="0070C0"/>
                        </a:solidFill>
                      </a:endParaRPr>
                    </a:p>
                  </a:txBody>
                  <a:tcPr/>
                </a:tc>
                <a:extLst>
                  <a:ext uri="{0D108BD9-81ED-4DB2-BD59-A6C34878D82A}">
                    <a16:rowId xmlns:a16="http://schemas.microsoft.com/office/drawing/2014/main" val="10001"/>
                  </a:ext>
                </a:extLst>
              </a:tr>
              <a:tr h="370840">
                <a:tc>
                  <a:txBody>
                    <a:bodyPr/>
                    <a:lstStyle/>
                    <a:p>
                      <a:r>
                        <a:rPr lang="en-US" altLang="ja-JP" sz="2000" dirty="0" smtClean="0">
                          <a:solidFill>
                            <a:srgbClr val="0070C0"/>
                          </a:solidFill>
                        </a:rPr>
                        <a:t>7</a:t>
                      </a:r>
                      <a:r>
                        <a:rPr lang="ja-JP" altLang="en-US" sz="2000" dirty="0" smtClean="0">
                          <a:solidFill>
                            <a:srgbClr val="0070C0"/>
                          </a:solidFill>
                        </a:rPr>
                        <a:t>月から</a:t>
                      </a:r>
                      <a:r>
                        <a:rPr lang="en-US" altLang="ja-JP" sz="2000" dirty="0" smtClean="0">
                          <a:solidFill>
                            <a:srgbClr val="0070C0"/>
                          </a:solidFill>
                        </a:rPr>
                        <a:t>9</a:t>
                      </a:r>
                      <a:r>
                        <a:rPr lang="ja-JP" altLang="en-US" sz="2000" dirty="0" smtClean="0">
                          <a:solidFill>
                            <a:srgbClr val="0070C0"/>
                          </a:solidFill>
                        </a:rPr>
                        <a:t>月分</a:t>
                      </a:r>
                      <a:endParaRPr kumimoji="1" lang="ja-JP" altLang="en-US" sz="2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2000" dirty="0" smtClean="0">
                          <a:solidFill>
                            <a:srgbClr val="0070C0"/>
                          </a:solidFill>
                        </a:rPr>
                        <a:t>10</a:t>
                      </a:r>
                      <a:r>
                        <a:rPr lang="ja-JP" altLang="en-US" sz="2000" dirty="0" smtClean="0">
                          <a:solidFill>
                            <a:srgbClr val="0070C0"/>
                          </a:solidFill>
                        </a:rPr>
                        <a:t>月</a:t>
                      </a:r>
                      <a:r>
                        <a:rPr lang="en-US" altLang="ja-JP" sz="2000" dirty="0" smtClean="0">
                          <a:solidFill>
                            <a:srgbClr val="0070C0"/>
                          </a:solidFill>
                        </a:rPr>
                        <a:t>5</a:t>
                      </a:r>
                      <a:r>
                        <a:rPr lang="ja-JP" altLang="en-US" sz="2000" dirty="0" smtClean="0">
                          <a:solidFill>
                            <a:srgbClr val="0070C0"/>
                          </a:solidFill>
                        </a:rPr>
                        <a:t>日</a:t>
                      </a:r>
                      <a:endParaRPr lang="en-US" altLang="ja-JP" sz="2000" dirty="0" smtClean="0">
                        <a:solidFill>
                          <a:srgbClr val="0070C0"/>
                        </a:solidFill>
                      </a:endParaRPr>
                    </a:p>
                  </a:txBody>
                  <a:tcPr/>
                </a:tc>
                <a:extLst>
                  <a:ext uri="{0D108BD9-81ED-4DB2-BD59-A6C34878D82A}">
                    <a16:rowId xmlns:a16="http://schemas.microsoft.com/office/drawing/2014/main" val="10002"/>
                  </a:ext>
                </a:extLst>
              </a:tr>
              <a:tr h="370840">
                <a:tc>
                  <a:txBody>
                    <a:bodyPr/>
                    <a:lstStyle/>
                    <a:p>
                      <a:r>
                        <a:rPr lang="en-US" altLang="ja-JP" sz="2000" dirty="0" smtClean="0">
                          <a:solidFill>
                            <a:srgbClr val="0070C0"/>
                          </a:solidFill>
                        </a:rPr>
                        <a:t>10</a:t>
                      </a:r>
                      <a:r>
                        <a:rPr lang="ja-JP" altLang="en-US" sz="2000" dirty="0" smtClean="0">
                          <a:solidFill>
                            <a:srgbClr val="0070C0"/>
                          </a:solidFill>
                        </a:rPr>
                        <a:t>月から</a:t>
                      </a:r>
                      <a:r>
                        <a:rPr lang="en-US" altLang="ja-JP" sz="2000" dirty="0" smtClean="0">
                          <a:solidFill>
                            <a:srgbClr val="0070C0"/>
                          </a:solidFill>
                        </a:rPr>
                        <a:t>12</a:t>
                      </a:r>
                      <a:r>
                        <a:rPr lang="ja-JP" altLang="en-US" sz="2000" dirty="0" smtClean="0">
                          <a:solidFill>
                            <a:srgbClr val="0070C0"/>
                          </a:solidFill>
                        </a:rPr>
                        <a:t>月分</a:t>
                      </a:r>
                      <a:endParaRPr kumimoji="1" lang="ja-JP" altLang="en-US" sz="2000" dirty="0"/>
                    </a:p>
                  </a:txBody>
                  <a:tcPr/>
                </a:tc>
                <a:tc>
                  <a:txBody>
                    <a:bodyPr/>
                    <a:lstStyle/>
                    <a:p>
                      <a:r>
                        <a:rPr lang="en-US" altLang="ja-JP" sz="2000" dirty="0" smtClean="0">
                          <a:solidFill>
                            <a:srgbClr val="0070C0"/>
                          </a:solidFill>
                        </a:rPr>
                        <a:t>1</a:t>
                      </a:r>
                      <a:r>
                        <a:rPr lang="ja-JP" altLang="en-US" sz="2000" dirty="0" smtClean="0">
                          <a:solidFill>
                            <a:srgbClr val="0070C0"/>
                          </a:solidFill>
                        </a:rPr>
                        <a:t>月</a:t>
                      </a:r>
                      <a:r>
                        <a:rPr lang="en-US" altLang="ja-JP" sz="2000" dirty="0" smtClean="0">
                          <a:solidFill>
                            <a:srgbClr val="0070C0"/>
                          </a:solidFill>
                        </a:rPr>
                        <a:t>5</a:t>
                      </a:r>
                      <a:r>
                        <a:rPr lang="ja-JP" altLang="en-US" sz="2000" dirty="0" smtClean="0">
                          <a:solidFill>
                            <a:srgbClr val="0070C0"/>
                          </a:solidFill>
                        </a:rPr>
                        <a:t>日以降の最初のセンター開設日</a:t>
                      </a:r>
                      <a:endParaRPr lang="en-US" altLang="ja-JP" sz="2000" dirty="0" smtClean="0">
                        <a:solidFill>
                          <a:srgbClr val="0070C0"/>
                        </a:solidFill>
                      </a:endParaRPr>
                    </a:p>
                  </a:txBody>
                  <a:tcPr/>
                </a:tc>
                <a:extLst>
                  <a:ext uri="{0D108BD9-81ED-4DB2-BD59-A6C34878D82A}">
                    <a16:rowId xmlns:a16="http://schemas.microsoft.com/office/drawing/2014/main" val="10003"/>
                  </a:ext>
                </a:extLst>
              </a:tr>
              <a:tr h="370840">
                <a:tc>
                  <a:txBody>
                    <a:bodyPr/>
                    <a:lstStyle/>
                    <a:p>
                      <a:r>
                        <a:rPr lang="en-US" altLang="ja-JP" sz="2000" dirty="0" smtClean="0">
                          <a:solidFill>
                            <a:srgbClr val="0070C0"/>
                          </a:solidFill>
                        </a:rPr>
                        <a:t>1</a:t>
                      </a:r>
                      <a:r>
                        <a:rPr lang="ja-JP" altLang="en-US" sz="2000" dirty="0" smtClean="0">
                          <a:solidFill>
                            <a:srgbClr val="0070C0"/>
                          </a:solidFill>
                        </a:rPr>
                        <a:t>月から</a:t>
                      </a:r>
                      <a:r>
                        <a:rPr lang="en-US" altLang="ja-JP" sz="2000" dirty="0" smtClean="0">
                          <a:solidFill>
                            <a:srgbClr val="0070C0"/>
                          </a:solidFill>
                        </a:rPr>
                        <a:t>3</a:t>
                      </a:r>
                      <a:r>
                        <a:rPr lang="ja-JP" altLang="en-US" sz="2000" dirty="0" smtClean="0">
                          <a:solidFill>
                            <a:srgbClr val="0070C0"/>
                          </a:solidFill>
                        </a:rPr>
                        <a:t>月分</a:t>
                      </a:r>
                      <a:endParaRPr kumimoji="1" lang="ja-JP" altLang="en-US" sz="2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2000" dirty="0" smtClean="0">
                          <a:solidFill>
                            <a:srgbClr val="0070C0"/>
                          </a:solidFill>
                        </a:rPr>
                        <a:t>4</a:t>
                      </a:r>
                      <a:r>
                        <a:rPr lang="ja-JP" altLang="en-US" sz="2000" dirty="0" smtClean="0">
                          <a:solidFill>
                            <a:srgbClr val="0070C0"/>
                          </a:solidFill>
                        </a:rPr>
                        <a:t>月</a:t>
                      </a:r>
                      <a:r>
                        <a:rPr lang="en-US" altLang="ja-JP" sz="2000" dirty="0" smtClean="0">
                          <a:solidFill>
                            <a:srgbClr val="0070C0"/>
                          </a:solidFill>
                        </a:rPr>
                        <a:t>5</a:t>
                      </a:r>
                      <a:r>
                        <a:rPr lang="ja-JP" altLang="en-US" sz="2000" dirty="0" smtClean="0">
                          <a:solidFill>
                            <a:srgbClr val="0070C0"/>
                          </a:solidFill>
                        </a:rPr>
                        <a:t>日</a:t>
                      </a:r>
                      <a:endParaRPr lang="en-US" altLang="ja-JP" sz="2000" dirty="0" smtClean="0">
                        <a:solidFill>
                          <a:srgbClr val="0070C0"/>
                        </a:solidFill>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000399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724549"/>
            <a:ext cx="10877358" cy="637841"/>
          </a:xfrm>
        </p:spPr>
        <p:txBody>
          <a:bodyPr>
            <a:noAutofit/>
          </a:bodyPr>
          <a:lstStyle/>
          <a:p>
            <a:r>
              <a:rPr lang="ja-JP" altLang="en-US" sz="3200" dirty="0"/>
              <a:t>契約先のいきいき支援センターの担当圏域以外の対象者</a:t>
            </a:r>
            <a:endParaRPr kumimoji="1" lang="ja-JP" altLang="en-US" sz="3200" dirty="0"/>
          </a:p>
        </p:txBody>
      </p:sp>
      <p:sp>
        <p:nvSpPr>
          <p:cNvPr id="8" name="テキスト ボックス 7"/>
          <p:cNvSpPr txBox="1"/>
          <p:nvPr/>
        </p:nvSpPr>
        <p:spPr>
          <a:xfrm>
            <a:off x="677333" y="2362390"/>
            <a:ext cx="9813329" cy="830997"/>
          </a:xfrm>
          <a:prstGeom prst="rect">
            <a:avLst/>
          </a:prstGeom>
          <a:noFill/>
          <a:ln w="28575">
            <a:noFill/>
          </a:ln>
        </p:spPr>
        <p:txBody>
          <a:bodyPr wrap="square" rtlCol="0">
            <a:spAutoFit/>
          </a:bodyPr>
          <a:lstStyle/>
          <a:p>
            <a:r>
              <a:rPr lang="ja-JP" altLang="en-US" sz="2400" dirty="0">
                <a:solidFill>
                  <a:srgbClr val="0070C0"/>
                </a:solidFill>
              </a:rPr>
              <a:t>（例）千種区東部いきいき支援センターと</a:t>
            </a:r>
            <a:r>
              <a:rPr lang="ja-JP" altLang="en-US" sz="2400" b="1" u="sng" dirty="0">
                <a:solidFill>
                  <a:srgbClr val="FF0000"/>
                </a:solidFill>
              </a:rPr>
              <a:t>契約</a:t>
            </a:r>
            <a:r>
              <a:rPr lang="ja-JP" altLang="en-US" sz="2400" dirty="0">
                <a:solidFill>
                  <a:srgbClr val="0070C0"/>
                </a:solidFill>
              </a:rPr>
              <a:t>して</a:t>
            </a:r>
            <a:r>
              <a:rPr lang="ja-JP" altLang="en-US" sz="2400" dirty="0" smtClean="0">
                <a:solidFill>
                  <a:srgbClr val="0070C0"/>
                </a:solidFill>
              </a:rPr>
              <a:t>いる相談室</a:t>
            </a:r>
            <a:r>
              <a:rPr lang="ja-JP" altLang="en-US" sz="2400" dirty="0">
                <a:solidFill>
                  <a:srgbClr val="0070C0"/>
                </a:solidFill>
              </a:rPr>
              <a:t>が</a:t>
            </a:r>
            <a:r>
              <a:rPr lang="ja-JP" altLang="en-US" sz="2400" dirty="0" smtClean="0">
                <a:solidFill>
                  <a:srgbClr val="0070C0"/>
                </a:solidFill>
              </a:rPr>
              <a:t>、</a:t>
            </a:r>
            <a:endParaRPr lang="en-US" altLang="ja-JP" sz="2400" dirty="0" smtClean="0">
              <a:solidFill>
                <a:srgbClr val="0070C0"/>
              </a:solidFill>
            </a:endParaRPr>
          </a:p>
          <a:p>
            <a:r>
              <a:rPr lang="ja-JP" altLang="en-US" sz="2400" dirty="0">
                <a:solidFill>
                  <a:srgbClr val="0070C0"/>
                </a:solidFill>
              </a:rPr>
              <a:t>　</a:t>
            </a:r>
            <a:r>
              <a:rPr lang="ja-JP" altLang="en-US" sz="2400" dirty="0" smtClean="0">
                <a:solidFill>
                  <a:srgbClr val="0070C0"/>
                </a:solidFill>
              </a:rPr>
              <a:t>　　天白区</a:t>
            </a:r>
            <a:r>
              <a:rPr lang="ja-JP" altLang="en-US" sz="2400" dirty="0">
                <a:solidFill>
                  <a:srgbClr val="0070C0"/>
                </a:solidFill>
              </a:rPr>
              <a:t>西部いきいき支援</a:t>
            </a:r>
            <a:r>
              <a:rPr lang="ja-JP" altLang="en-US" sz="2400" dirty="0" smtClean="0">
                <a:solidFill>
                  <a:srgbClr val="0070C0"/>
                </a:solidFill>
              </a:rPr>
              <a:t>センター圏域の方の</a:t>
            </a:r>
            <a:r>
              <a:rPr lang="ja-JP" altLang="en-US" sz="2400" b="1" u="sng" dirty="0">
                <a:solidFill>
                  <a:srgbClr val="FF0000"/>
                </a:solidFill>
              </a:rPr>
              <a:t>相談を受けた</a:t>
            </a:r>
            <a:r>
              <a:rPr lang="ja-JP" altLang="en-US" sz="2400" dirty="0">
                <a:solidFill>
                  <a:srgbClr val="0070C0"/>
                </a:solidFill>
              </a:rPr>
              <a:t>場合</a:t>
            </a: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4216803167"/>
              </p:ext>
            </p:extLst>
          </p:nvPr>
        </p:nvGraphicFramePr>
        <p:xfrm>
          <a:off x="1944399" y="4209054"/>
          <a:ext cx="2050265" cy="2522654"/>
        </p:xfrm>
        <a:graphic>
          <a:graphicData uri="http://schemas.openxmlformats.org/presentationml/2006/ole">
            <mc:AlternateContent xmlns:mc="http://schemas.openxmlformats.org/markup-compatibility/2006">
              <mc:Choice xmlns:v="urn:schemas-microsoft-com:vml" Requires="v">
                <p:oleObj spid="_x0000_s4166" name="Acrobat Document" r:id="rId4" imgW="5667037" imgH="8019948" progId="AcroExch.Document.DC">
                  <p:embed/>
                </p:oleObj>
              </mc:Choice>
              <mc:Fallback>
                <p:oleObj name="Acrobat Document" r:id="rId4" imgW="5667037" imgH="8019948" progId="AcroExch.Document.DC">
                  <p:embed/>
                  <p:pic>
                    <p:nvPicPr>
                      <p:cNvPr id="0" name=""/>
                      <p:cNvPicPr/>
                      <p:nvPr/>
                    </p:nvPicPr>
                    <p:blipFill>
                      <a:blip r:embed="rId5"/>
                      <a:stretch>
                        <a:fillRect/>
                      </a:stretch>
                    </p:blipFill>
                    <p:spPr>
                      <a:xfrm>
                        <a:off x="1944399" y="4209054"/>
                        <a:ext cx="2050265" cy="2522654"/>
                      </a:xfrm>
                      <a:prstGeom prst="rect">
                        <a:avLst/>
                      </a:prstGeom>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1399471443"/>
              </p:ext>
            </p:extLst>
          </p:nvPr>
        </p:nvGraphicFramePr>
        <p:xfrm>
          <a:off x="6717010" y="4209716"/>
          <a:ext cx="1782316" cy="2521992"/>
        </p:xfrm>
        <a:graphic>
          <a:graphicData uri="http://schemas.openxmlformats.org/presentationml/2006/ole">
            <mc:AlternateContent xmlns:mc="http://schemas.openxmlformats.org/markup-compatibility/2006">
              <mc:Choice xmlns:v="urn:schemas-microsoft-com:vml" Requires="v">
                <p:oleObj spid="_x0000_s4167" name="Acrobat Document" r:id="rId6" imgW="5667037" imgH="8019948" progId="AcroExch.Document.DC">
                  <p:embed/>
                </p:oleObj>
              </mc:Choice>
              <mc:Fallback>
                <p:oleObj name="Acrobat Document" r:id="rId6" imgW="5667037" imgH="8019948" progId="AcroExch.Document.DC">
                  <p:embed/>
                  <p:pic>
                    <p:nvPicPr>
                      <p:cNvPr id="0" name=""/>
                      <p:cNvPicPr/>
                      <p:nvPr/>
                    </p:nvPicPr>
                    <p:blipFill>
                      <a:blip r:embed="rId7"/>
                      <a:stretch>
                        <a:fillRect/>
                      </a:stretch>
                    </p:blipFill>
                    <p:spPr>
                      <a:xfrm>
                        <a:off x="6717010" y="4209716"/>
                        <a:ext cx="1782316" cy="2521992"/>
                      </a:xfrm>
                      <a:prstGeom prst="rect">
                        <a:avLst/>
                      </a:prstGeom>
                    </p:spPr>
                  </p:pic>
                </p:oleObj>
              </mc:Fallback>
            </mc:AlternateContent>
          </a:graphicData>
        </a:graphic>
      </p:graphicFrame>
      <p:sp>
        <p:nvSpPr>
          <p:cNvPr id="4" name="正方形/長方形 3"/>
          <p:cNvSpPr/>
          <p:nvPr/>
        </p:nvSpPr>
        <p:spPr>
          <a:xfrm>
            <a:off x="1140780" y="3286386"/>
            <a:ext cx="3657504" cy="923330"/>
          </a:xfrm>
          <a:prstGeom prst="rect">
            <a:avLst/>
          </a:prstGeom>
        </p:spPr>
        <p:txBody>
          <a:bodyPr wrap="square">
            <a:spAutoFit/>
          </a:bodyPr>
          <a:lstStyle/>
          <a:p>
            <a:r>
              <a:rPr lang="ja-JP" altLang="en-US" dirty="0"/>
              <a:t>「別紙様式２－１　高齢者いきいき相談室　相談・訪問記録票</a:t>
            </a:r>
            <a:r>
              <a:rPr lang="ja-JP" altLang="en-US" dirty="0" smtClean="0"/>
              <a:t>」を</a:t>
            </a:r>
            <a:r>
              <a:rPr lang="ja-JP" altLang="en-US" b="1" u="sng" dirty="0" smtClean="0">
                <a:solidFill>
                  <a:srgbClr val="FF0000"/>
                </a:solidFill>
              </a:rPr>
              <a:t>天白区西部</a:t>
            </a:r>
            <a:r>
              <a:rPr lang="ja-JP" altLang="en-US" dirty="0" smtClean="0"/>
              <a:t>へ</a:t>
            </a:r>
            <a:endParaRPr lang="ja-JP" altLang="en-US" dirty="0"/>
          </a:p>
        </p:txBody>
      </p:sp>
      <p:sp>
        <p:nvSpPr>
          <p:cNvPr id="9" name="正方形/長方形 8"/>
          <p:cNvSpPr/>
          <p:nvPr/>
        </p:nvSpPr>
        <p:spPr>
          <a:xfrm>
            <a:off x="5686575" y="3563385"/>
            <a:ext cx="3843187" cy="369332"/>
          </a:xfrm>
          <a:prstGeom prst="rect">
            <a:avLst/>
          </a:prstGeom>
        </p:spPr>
        <p:txBody>
          <a:bodyPr wrap="square">
            <a:spAutoFit/>
          </a:bodyPr>
          <a:lstStyle/>
          <a:p>
            <a:r>
              <a:rPr lang="ja-JP" altLang="en-US" dirty="0" smtClean="0"/>
              <a:t>「</a:t>
            </a:r>
            <a:r>
              <a:rPr lang="zh-TW" altLang="en-US" dirty="0"/>
              <a:t>請書別紙様式</a:t>
            </a:r>
            <a:r>
              <a:rPr lang="en-US" altLang="zh-TW" dirty="0"/>
              <a:t>4</a:t>
            </a:r>
            <a:r>
              <a:rPr lang="ja-JP" altLang="en-US" dirty="0" smtClean="0"/>
              <a:t>」を</a:t>
            </a:r>
            <a:r>
              <a:rPr lang="ja-JP" altLang="en-US" b="1" u="sng" dirty="0" smtClean="0">
                <a:solidFill>
                  <a:srgbClr val="FF0000"/>
                </a:solidFill>
              </a:rPr>
              <a:t>千種区西部</a:t>
            </a:r>
            <a:r>
              <a:rPr lang="ja-JP" altLang="en-US" dirty="0" smtClean="0"/>
              <a:t>へ</a:t>
            </a:r>
            <a:endParaRPr lang="ja-JP" altLang="en-US" dirty="0"/>
          </a:p>
        </p:txBody>
      </p:sp>
    </p:spTree>
    <p:extLst>
      <p:ext uri="{BB962C8B-B14F-4D97-AF65-F5344CB8AC3E}">
        <p14:creationId xmlns:p14="http://schemas.microsoft.com/office/powerpoint/2010/main" val="28555790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第８　</a:t>
            </a:r>
            <a:r>
              <a:rPr lang="ja-JP" altLang="en-US" dirty="0"/>
              <a:t>月報の提出</a:t>
            </a:r>
            <a:endParaRPr kumimoji="1" lang="ja-JP" altLang="en-US" dirty="0"/>
          </a:p>
        </p:txBody>
      </p:sp>
      <p:sp>
        <p:nvSpPr>
          <p:cNvPr id="8" name="テキスト ボックス 7"/>
          <p:cNvSpPr txBox="1"/>
          <p:nvPr/>
        </p:nvSpPr>
        <p:spPr>
          <a:xfrm>
            <a:off x="815356" y="1729346"/>
            <a:ext cx="6522705" cy="1200329"/>
          </a:xfrm>
          <a:prstGeom prst="rect">
            <a:avLst/>
          </a:prstGeom>
          <a:noFill/>
          <a:ln w="28575">
            <a:noFill/>
          </a:ln>
        </p:spPr>
        <p:txBody>
          <a:bodyPr wrap="square" rtlCol="0">
            <a:spAutoFit/>
          </a:bodyPr>
          <a:lstStyle/>
          <a:p>
            <a:r>
              <a:rPr lang="ja-JP" altLang="en-US" sz="2400" dirty="0">
                <a:solidFill>
                  <a:srgbClr val="0070C0"/>
                </a:solidFill>
              </a:rPr>
              <a:t>　</a:t>
            </a:r>
            <a:r>
              <a:rPr lang="ja-JP" altLang="en-US" sz="2400" u="sng" dirty="0">
                <a:solidFill>
                  <a:srgbClr val="FF0000"/>
                </a:solidFill>
              </a:rPr>
              <a:t>毎月</a:t>
            </a:r>
            <a:r>
              <a:rPr lang="en-US" altLang="ja-JP" sz="2400" u="sng" dirty="0">
                <a:solidFill>
                  <a:srgbClr val="FF0000"/>
                </a:solidFill>
              </a:rPr>
              <a:t>5</a:t>
            </a:r>
            <a:r>
              <a:rPr lang="ja-JP" altLang="en-US" sz="2400" u="sng" dirty="0" smtClean="0">
                <a:solidFill>
                  <a:srgbClr val="FF0000"/>
                </a:solidFill>
              </a:rPr>
              <a:t>日</a:t>
            </a:r>
            <a:r>
              <a:rPr lang="ja-JP" altLang="en-US" sz="2400" dirty="0" smtClean="0">
                <a:solidFill>
                  <a:srgbClr val="0070C0"/>
                </a:solidFill>
              </a:rPr>
              <a:t>まで</a:t>
            </a:r>
            <a:r>
              <a:rPr lang="ja-JP" altLang="en-US" sz="2400" dirty="0">
                <a:solidFill>
                  <a:srgbClr val="0070C0"/>
                </a:solidFill>
              </a:rPr>
              <a:t>に、</a:t>
            </a:r>
            <a:r>
              <a:rPr lang="ja-JP" altLang="en-US" sz="2400" b="1" dirty="0">
                <a:solidFill>
                  <a:srgbClr val="FF0000"/>
                </a:solidFill>
              </a:rPr>
              <a:t>前月の相談件数等</a:t>
            </a:r>
            <a:r>
              <a:rPr lang="ja-JP" altLang="en-US" sz="2400" dirty="0">
                <a:solidFill>
                  <a:srgbClr val="0070C0"/>
                </a:solidFill>
              </a:rPr>
              <a:t>について、月報をいきいき支援センターへ提出してください。</a:t>
            </a:r>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188312717"/>
              </p:ext>
            </p:extLst>
          </p:nvPr>
        </p:nvGraphicFramePr>
        <p:xfrm>
          <a:off x="7338061" y="-1"/>
          <a:ext cx="4853940" cy="6868367"/>
        </p:xfrm>
        <a:graphic>
          <a:graphicData uri="http://schemas.openxmlformats.org/presentationml/2006/ole">
            <mc:AlternateContent xmlns:mc="http://schemas.openxmlformats.org/markup-compatibility/2006">
              <mc:Choice xmlns:v="urn:schemas-microsoft-com:vml" Requires="v">
                <p:oleObj spid="_x0000_s5155" name="Acrobat Document" r:id="rId4" imgW="5667480" imgH="8020080" progId="AcroExch.Document.DC">
                  <p:embed/>
                </p:oleObj>
              </mc:Choice>
              <mc:Fallback>
                <p:oleObj name="Acrobat Document" r:id="rId4" imgW="5667480" imgH="8020080" progId="AcroExch.Document.DC">
                  <p:embed/>
                  <p:pic>
                    <p:nvPicPr>
                      <p:cNvPr id="0" name=""/>
                      <p:cNvPicPr/>
                      <p:nvPr/>
                    </p:nvPicPr>
                    <p:blipFill>
                      <a:blip r:embed="rId5"/>
                      <a:stretch>
                        <a:fillRect/>
                      </a:stretch>
                    </p:blipFill>
                    <p:spPr>
                      <a:xfrm>
                        <a:off x="7338061" y="-1"/>
                        <a:ext cx="4853940" cy="6868367"/>
                      </a:xfrm>
                      <a:prstGeom prst="rect">
                        <a:avLst/>
                      </a:prstGeom>
                    </p:spPr>
                  </p:pic>
                </p:oleObj>
              </mc:Fallback>
            </mc:AlternateContent>
          </a:graphicData>
        </a:graphic>
      </p:graphicFrame>
    </p:spTree>
    <p:extLst>
      <p:ext uri="{BB962C8B-B14F-4D97-AF65-F5344CB8AC3E}">
        <p14:creationId xmlns:p14="http://schemas.microsoft.com/office/powerpoint/2010/main" val="16504616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6534" y="878800"/>
            <a:ext cx="8596668" cy="673510"/>
          </a:xfrm>
        </p:spPr>
        <p:txBody>
          <a:bodyPr/>
          <a:lstStyle/>
          <a:p>
            <a:r>
              <a:rPr lang="ja-JP" altLang="en-US" b="1" dirty="0" smtClean="0"/>
              <a:t>相談</a:t>
            </a:r>
            <a:r>
              <a:rPr lang="ja-JP" altLang="en-US" b="1" dirty="0"/>
              <a:t>について</a:t>
            </a:r>
            <a:endParaRPr kumimoji="1" lang="ja-JP" altLang="en-US" b="1" dirty="0"/>
          </a:p>
        </p:txBody>
      </p:sp>
      <p:sp>
        <p:nvSpPr>
          <p:cNvPr id="5" name="テキスト ボックス 4"/>
          <p:cNvSpPr txBox="1"/>
          <p:nvPr/>
        </p:nvSpPr>
        <p:spPr>
          <a:xfrm>
            <a:off x="457201" y="1710266"/>
            <a:ext cx="9618132" cy="4401205"/>
          </a:xfrm>
          <a:prstGeom prst="rect">
            <a:avLst/>
          </a:prstGeom>
          <a:noFill/>
          <a:ln w="28575">
            <a:noFill/>
          </a:ln>
        </p:spPr>
        <p:txBody>
          <a:bodyPr wrap="square" rtlCol="0">
            <a:spAutoFit/>
          </a:bodyPr>
          <a:lstStyle/>
          <a:p>
            <a:pPr marL="342900" indent="-342900">
              <a:buFont typeface="Arial" panose="020B0604020202020204" pitchFamily="34" charset="0"/>
              <a:buChar char="•"/>
            </a:pPr>
            <a:r>
              <a:rPr lang="ja-JP" altLang="en-US" sz="2800" dirty="0" smtClean="0"/>
              <a:t>寄せられる</a:t>
            </a:r>
            <a:r>
              <a:rPr lang="ja-JP" altLang="en-US" sz="2800" dirty="0"/>
              <a:t>相談は、高齢者いきいき相談室で全て解決できる相談だけではありません。このため、必要に応じていきいき支援センターを始めとする関係機関に</a:t>
            </a:r>
            <a:r>
              <a:rPr lang="ja-JP" altLang="en-US" sz="2800" b="1" dirty="0">
                <a:solidFill>
                  <a:srgbClr val="FF0000"/>
                </a:solidFill>
              </a:rPr>
              <a:t>適切につないで</a:t>
            </a:r>
            <a:r>
              <a:rPr lang="ja-JP" altLang="en-US" sz="2800" dirty="0"/>
              <a:t>ください</a:t>
            </a:r>
            <a:r>
              <a:rPr lang="ja-JP" altLang="en-US" sz="2800" dirty="0" smtClean="0"/>
              <a:t>。</a:t>
            </a:r>
            <a:endParaRPr lang="en-US" altLang="ja-JP" sz="2800" dirty="0" smtClean="0"/>
          </a:p>
          <a:p>
            <a:pPr marL="342900" indent="-342900">
              <a:buFont typeface="Arial" panose="020B0604020202020204" pitchFamily="34" charset="0"/>
              <a:buChar char="•"/>
            </a:pPr>
            <a:r>
              <a:rPr lang="ja-JP" altLang="en-US" sz="2800" dirty="0" smtClean="0"/>
              <a:t>例えば</a:t>
            </a:r>
            <a:r>
              <a:rPr lang="ja-JP" altLang="en-US" sz="2800" dirty="0"/>
              <a:t>、行政への不満やカラスの駆除など、高齢者の自立生活には関係の</a:t>
            </a:r>
            <a:r>
              <a:rPr lang="ja-JP" altLang="en-US" sz="2800" dirty="0" smtClean="0"/>
              <a:t>ない相談でも</a:t>
            </a:r>
            <a:r>
              <a:rPr lang="ja-JP" altLang="en-US" sz="2800" dirty="0"/>
              <a:t>、</a:t>
            </a:r>
            <a:r>
              <a:rPr lang="ja-JP" altLang="en-US" sz="2800" dirty="0" smtClean="0"/>
              <a:t>信頼</a:t>
            </a:r>
            <a:r>
              <a:rPr lang="ja-JP" altLang="en-US" sz="2800" dirty="0"/>
              <a:t>関係を構築する上では、</a:t>
            </a:r>
            <a:r>
              <a:rPr lang="ja-JP" altLang="en-US" sz="2800" b="1" dirty="0">
                <a:solidFill>
                  <a:srgbClr val="FF0000"/>
                </a:solidFill>
              </a:rPr>
              <a:t>しっかり聴くことが必要</a:t>
            </a:r>
            <a:r>
              <a:rPr lang="ja-JP" altLang="en-US" sz="2800" dirty="0"/>
              <a:t>です。その思いを受け止めた上で関係する行政や機関につないでください</a:t>
            </a:r>
            <a:r>
              <a:rPr lang="ja-JP" altLang="en-US" sz="2800" dirty="0" smtClean="0"/>
              <a:t>。</a:t>
            </a:r>
            <a:endParaRPr lang="en-US" altLang="ja-JP" sz="2800" dirty="0" smtClean="0"/>
          </a:p>
          <a:p>
            <a:pPr marL="342900" indent="-342900">
              <a:buFont typeface="Arial" panose="020B0604020202020204" pitchFamily="34" charset="0"/>
              <a:buChar char="•"/>
            </a:pPr>
            <a:r>
              <a:rPr lang="ja-JP" altLang="en-US" sz="2800" dirty="0" smtClean="0"/>
              <a:t>介護</a:t>
            </a:r>
            <a:r>
              <a:rPr lang="ja-JP" altLang="en-US" sz="2800" dirty="0"/>
              <a:t>保険だけではなく、高齢者からの相談に広く対応できるよう、</a:t>
            </a:r>
            <a:r>
              <a:rPr lang="ja-JP" altLang="en-US" sz="2800" b="1" dirty="0">
                <a:solidFill>
                  <a:srgbClr val="FF0000"/>
                </a:solidFill>
              </a:rPr>
              <a:t>日ごろから研鑽</a:t>
            </a:r>
            <a:r>
              <a:rPr lang="ja-JP" altLang="en-US" sz="2800" dirty="0"/>
              <a:t>に努めてください</a:t>
            </a:r>
            <a:r>
              <a:rPr lang="ja-JP" altLang="en-US" sz="2800" dirty="0" smtClean="0"/>
              <a:t>。</a:t>
            </a:r>
            <a:endParaRPr lang="en-US" altLang="ja-JP" sz="2800" dirty="0" smtClean="0"/>
          </a:p>
        </p:txBody>
      </p:sp>
    </p:spTree>
    <p:extLst>
      <p:ext uri="{BB962C8B-B14F-4D97-AF65-F5344CB8AC3E}">
        <p14:creationId xmlns:p14="http://schemas.microsoft.com/office/powerpoint/2010/main" val="3049310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第２　実施場所</a:t>
            </a:r>
            <a:endParaRPr kumimoji="1" lang="ja-JP" altLang="en-US" dirty="0"/>
          </a:p>
        </p:txBody>
      </p:sp>
      <p:sp>
        <p:nvSpPr>
          <p:cNvPr id="3" name="コンテンツ プレースホルダー 2"/>
          <p:cNvSpPr>
            <a:spLocks noGrp="1"/>
          </p:cNvSpPr>
          <p:nvPr>
            <p:ph idx="1"/>
          </p:nvPr>
        </p:nvSpPr>
        <p:spPr>
          <a:xfrm>
            <a:off x="677333" y="1838265"/>
            <a:ext cx="9218835" cy="2057996"/>
          </a:xfrm>
        </p:spPr>
        <p:txBody>
          <a:bodyPr>
            <a:noAutofit/>
          </a:bodyPr>
          <a:lstStyle/>
          <a:p>
            <a:r>
              <a:rPr lang="ja-JP" altLang="ja-JP" sz="3200" u="wavy" dirty="0"/>
              <a:t>主任介護支援専門員が所属している</a:t>
            </a:r>
            <a:r>
              <a:rPr lang="ja-JP" altLang="ja-JP" sz="3200" dirty="0"/>
              <a:t>居宅介護支援事業所のうち、事業実施の申出のあった事業所にいきいき支援センターが高齢者いきいき相談室の事業を委託した事業所で実施します。</a:t>
            </a:r>
          </a:p>
        </p:txBody>
      </p:sp>
      <p:sp>
        <p:nvSpPr>
          <p:cNvPr id="4" name="テキスト ボックス 3"/>
          <p:cNvSpPr txBox="1"/>
          <p:nvPr/>
        </p:nvSpPr>
        <p:spPr>
          <a:xfrm>
            <a:off x="677333" y="4233016"/>
            <a:ext cx="9454809" cy="1200329"/>
          </a:xfrm>
          <a:prstGeom prst="rect">
            <a:avLst/>
          </a:prstGeom>
          <a:noFill/>
          <a:ln>
            <a:solidFill>
              <a:schemeClr val="tx1"/>
            </a:solidFill>
          </a:ln>
        </p:spPr>
        <p:txBody>
          <a:bodyPr wrap="square" rtlCol="0">
            <a:spAutoFit/>
          </a:bodyPr>
          <a:lstStyle/>
          <a:p>
            <a:r>
              <a:rPr lang="ja-JP" altLang="ja-JP" dirty="0"/>
              <a:t>※主任介護支援専門員の所属を要件とする理由</a:t>
            </a:r>
          </a:p>
          <a:p>
            <a:r>
              <a:rPr lang="ja-JP" altLang="ja-JP" dirty="0"/>
              <a:t>　いきいき支援センターには、主任介護支援専門員を配置することとされている。高齢者いきいき相談室は、いきいき支援センターのブランチ型総合相談窓口であり、センター同様の相談機能等が必要であるため。</a:t>
            </a:r>
            <a:endParaRPr lang="ja-JP" altLang="en-US" dirty="0"/>
          </a:p>
        </p:txBody>
      </p:sp>
    </p:spTree>
    <p:extLst>
      <p:ext uri="{BB962C8B-B14F-4D97-AF65-F5344CB8AC3E}">
        <p14:creationId xmlns:p14="http://schemas.microsoft.com/office/powerpoint/2010/main" val="818351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第３　開設時間</a:t>
            </a:r>
            <a:endParaRPr kumimoji="1" lang="ja-JP" altLang="en-US" dirty="0"/>
          </a:p>
        </p:txBody>
      </p:sp>
      <p:sp>
        <p:nvSpPr>
          <p:cNvPr id="3" name="コンテンツ プレースホルダー 2"/>
          <p:cNvSpPr>
            <a:spLocks noGrp="1"/>
          </p:cNvSpPr>
          <p:nvPr>
            <p:ph idx="1"/>
          </p:nvPr>
        </p:nvSpPr>
        <p:spPr>
          <a:xfrm>
            <a:off x="677333" y="1501510"/>
            <a:ext cx="9735028" cy="4491480"/>
          </a:xfrm>
        </p:spPr>
        <p:txBody>
          <a:bodyPr>
            <a:noAutofit/>
          </a:bodyPr>
          <a:lstStyle/>
          <a:p>
            <a:pPr marL="0" indent="0">
              <a:buNone/>
            </a:pPr>
            <a:r>
              <a:rPr lang="ja-JP" altLang="en-US" sz="3200" dirty="0"/>
              <a:t>１　各高齢者いきいき相談室の開設時間</a:t>
            </a:r>
          </a:p>
          <a:p>
            <a:pPr marL="0" indent="0">
              <a:buNone/>
            </a:pPr>
            <a:r>
              <a:rPr lang="ja-JP" altLang="en-US" sz="3200" dirty="0" smtClean="0"/>
              <a:t>　⇒委託</a:t>
            </a:r>
            <a:r>
              <a:rPr lang="ja-JP" altLang="en-US" sz="3200" dirty="0"/>
              <a:t>を受けた</a:t>
            </a:r>
            <a:r>
              <a:rPr lang="ja-JP" altLang="en-US" sz="3200" dirty="0" smtClean="0"/>
              <a:t>各居宅介護</a:t>
            </a:r>
            <a:r>
              <a:rPr lang="ja-JP" altLang="en-US" sz="3200" dirty="0"/>
              <a:t>支援事業所の営業</a:t>
            </a:r>
            <a:r>
              <a:rPr lang="ja-JP" altLang="en-US" sz="3200" dirty="0" smtClean="0"/>
              <a:t>時間</a:t>
            </a:r>
            <a:endParaRPr lang="en-US" altLang="ja-JP" sz="3200" dirty="0" smtClean="0"/>
          </a:p>
          <a:p>
            <a:pPr marL="0" indent="0">
              <a:buNone/>
            </a:pPr>
            <a:r>
              <a:rPr lang="ja-JP" altLang="en-US" sz="3200" dirty="0"/>
              <a:t>２　</a:t>
            </a:r>
            <a:r>
              <a:rPr lang="ja-JP" altLang="en-US" sz="3200" dirty="0" smtClean="0"/>
              <a:t>開設</a:t>
            </a:r>
            <a:r>
              <a:rPr lang="ja-JP" altLang="en-US" sz="3200" dirty="0"/>
              <a:t>時間内の職員不在に関する広報</a:t>
            </a:r>
            <a:r>
              <a:rPr lang="ja-JP" altLang="en-US" sz="3200" dirty="0" smtClean="0"/>
              <a:t>等</a:t>
            </a:r>
            <a:endParaRPr lang="en-US" altLang="ja-JP" sz="3200" dirty="0" smtClean="0"/>
          </a:p>
          <a:p>
            <a:pPr marL="0" indent="0">
              <a:buNone/>
            </a:pPr>
            <a:r>
              <a:rPr lang="ja-JP" altLang="en-US" sz="3200" dirty="0"/>
              <a:t>　</a:t>
            </a:r>
            <a:r>
              <a:rPr lang="ja-JP" altLang="en-US" sz="3200" dirty="0" smtClean="0"/>
              <a:t>⇒</a:t>
            </a:r>
            <a:r>
              <a:rPr lang="ja-JP" altLang="ja-JP" sz="3200" dirty="0"/>
              <a:t>別添</a:t>
            </a:r>
            <a:r>
              <a:rPr lang="en-US" altLang="ja-JP" sz="3200" dirty="0"/>
              <a:t>1</a:t>
            </a:r>
            <a:r>
              <a:rPr lang="ja-JP" altLang="ja-JP" sz="3200" dirty="0"/>
              <a:t>「受託に関する申出書</a:t>
            </a:r>
            <a:r>
              <a:rPr lang="ja-JP" altLang="ja-JP" sz="3200" dirty="0" smtClean="0"/>
              <a:t>」</a:t>
            </a:r>
            <a:r>
              <a:rPr lang="ja-JP" altLang="en-US" sz="3200" dirty="0"/>
              <a:t>にて営業日</a:t>
            </a:r>
            <a:r>
              <a:rPr lang="ja-JP" altLang="en-US" sz="3200" dirty="0" smtClean="0"/>
              <a:t>・</a:t>
            </a:r>
            <a:endParaRPr lang="en-US" altLang="ja-JP" sz="3200" dirty="0" smtClean="0"/>
          </a:p>
          <a:p>
            <a:pPr marL="0" indent="0">
              <a:buNone/>
            </a:pPr>
            <a:r>
              <a:rPr lang="ja-JP" altLang="en-US" sz="3200" dirty="0"/>
              <a:t>　</a:t>
            </a:r>
            <a:r>
              <a:rPr lang="ja-JP" altLang="en-US" sz="3200" dirty="0" smtClean="0"/>
              <a:t>　営業時間</a:t>
            </a:r>
            <a:r>
              <a:rPr lang="ja-JP" altLang="en-US" sz="3200" dirty="0"/>
              <a:t>、</a:t>
            </a:r>
            <a:r>
              <a:rPr lang="ja-JP" altLang="en-US" sz="3200" dirty="0" smtClean="0"/>
              <a:t>開設</a:t>
            </a:r>
            <a:r>
              <a:rPr lang="ja-JP" altLang="en-US" sz="3200" dirty="0"/>
              <a:t>時間内に訪問等で不在の場合</a:t>
            </a:r>
            <a:r>
              <a:rPr lang="ja-JP" altLang="en-US" sz="3200" dirty="0" smtClean="0"/>
              <a:t>の</a:t>
            </a:r>
            <a:endParaRPr lang="en-US" altLang="ja-JP" sz="3200" dirty="0" smtClean="0"/>
          </a:p>
          <a:p>
            <a:pPr marL="0" indent="0">
              <a:buNone/>
            </a:pPr>
            <a:r>
              <a:rPr lang="ja-JP" altLang="en-US" sz="3200" dirty="0"/>
              <a:t>　</a:t>
            </a:r>
            <a:r>
              <a:rPr lang="ja-JP" altLang="en-US" sz="3200" dirty="0" smtClean="0"/>
              <a:t>　有無</a:t>
            </a:r>
            <a:r>
              <a:rPr lang="ja-JP" altLang="en-US" sz="3200" dirty="0"/>
              <a:t>（事業所が留守になる場合の有無</a:t>
            </a:r>
            <a:r>
              <a:rPr lang="ja-JP" altLang="en-US" sz="3200" dirty="0" smtClean="0"/>
              <a:t>）を申出</a:t>
            </a:r>
            <a:endParaRPr lang="en-US" altLang="ja-JP" sz="3200" dirty="0" smtClean="0"/>
          </a:p>
          <a:p>
            <a:pPr marL="0" indent="0">
              <a:buNone/>
            </a:pPr>
            <a:r>
              <a:rPr lang="ja-JP" altLang="en-US" sz="3200" dirty="0">
                <a:solidFill>
                  <a:srgbClr val="0070C0"/>
                </a:solidFill>
              </a:rPr>
              <a:t>　</a:t>
            </a:r>
            <a:r>
              <a:rPr lang="en-US" altLang="ja-JP" sz="2400" dirty="0" smtClean="0">
                <a:solidFill>
                  <a:srgbClr val="FF0000"/>
                </a:solidFill>
              </a:rPr>
              <a:t>※</a:t>
            </a:r>
            <a:r>
              <a:rPr lang="ja-JP" altLang="en-US" sz="2400" dirty="0" smtClean="0">
                <a:solidFill>
                  <a:srgbClr val="FF0000"/>
                </a:solidFill>
              </a:rPr>
              <a:t>事業所の職員が</a:t>
            </a:r>
            <a:r>
              <a:rPr lang="en-US" altLang="ja-JP" sz="2400" dirty="0" smtClean="0">
                <a:solidFill>
                  <a:srgbClr val="FF0000"/>
                </a:solidFill>
              </a:rPr>
              <a:t>1</a:t>
            </a:r>
            <a:r>
              <a:rPr lang="ja-JP" altLang="en-US" sz="2400" dirty="0" smtClean="0">
                <a:solidFill>
                  <a:srgbClr val="FF0000"/>
                </a:solidFill>
              </a:rPr>
              <a:t>名の場合などは不在になる場合「有」</a:t>
            </a:r>
            <a:endParaRPr lang="ja-JP" altLang="en-US" sz="2400" dirty="0">
              <a:solidFill>
                <a:srgbClr val="FF0000"/>
              </a:solidFill>
            </a:endParaRPr>
          </a:p>
        </p:txBody>
      </p:sp>
    </p:spTree>
    <p:extLst>
      <p:ext uri="{BB962C8B-B14F-4D97-AF65-F5344CB8AC3E}">
        <p14:creationId xmlns:p14="http://schemas.microsoft.com/office/powerpoint/2010/main" val="439401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第４　事業内容　①</a:t>
            </a:r>
            <a:endParaRPr kumimoji="1" lang="ja-JP" altLang="en-US" dirty="0"/>
          </a:p>
        </p:txBody>
      </p:sp>
      <p:sp>
        <p:nvSpPr>
          <p:cNvPr id="3" name="コンテンツ プレースホルダー 2"/>
          <p:cNvSpPr>
            <a:spLocks noGrp="1"/>
          </p:cNvSpPr>
          <p:nvPr>
            <p:ph idx="1"/>
          </p:nvPr>
        </p:nvSpPr>
        <p:spPr>
          <a:xfrm>
            <a:off x="677334" y="1774358"/>
            <a:ext cx="7000176" cy="3625778"/>
          </a:xfrm>
        </p:spPr>
        <p:txBody>
          <a:bodyPr>
            <a:noAutofit/>
          </a:bodyPr>
          <a:lstStyle/>
          <a:p>
            <a:pPr marL="0" indent="0">
              <a:buNone/>
            </a:pPr>
            <a:r>
              <a:rPr lang="ja-JP" altLang="en-US" sz="3200" u="sng" dirty="0"/>
              <a:t>１　次に掲げる相談への対応</a:t>
            </a:r>
          </a:p>
          <a:p>
            <a:pPr marL="0" indent="0">
              <a:buNone/>
            </a:pPr>
            <a:r>
              <a:rPr lang="ja-JP" altLang="en-US" sz="3200" dirty="0" smtClean="0"/>
              <a:t>　（</a:t>
            </a:r>
            <a:r>
              <a:rPr lang="ja-JP" altLang="en-US" sz="3200" dirty="0"/>
              <a:t>１）介護予防</a:t>
            </a:r>
          </a:p>
          <a:p>
            <a:pPr marL="0" indent="0">
              <a:buNone/>
            </a:pPr>
            <a:r>
              <a:rPr lang="ja-JP" altLang="en-US" sz="3200" dirty="0" smtClean="0"/>
              <a:t>　（</a:t>
            </a:r>
            <a:r>
              <a:rPr lang="ja-JP" altLang="en-US" sz="3200" dirty="0"/>
              <a:t>２）高齢者虐待</a:t>
            </a:r>
          </a:p>
          <a:p>
            <a:pPr marL="0" indent="0">
              <a:buNone/>
            </a:pPr>
            <a:r>
              <a:rPr lang="ja-JP" altLang="en-US" sz="3200" dirty="0" smtClean="0"/>
              <a:t>　（</a:t>
            </a:r>
            <a:r>
              <a:rPr lang="ja-JP" altLang="en-US" sz="3200" dirty="0"/>
              <a:t>３）成年後見制度</a:t>
            </a:r>
          </a:p>
          <a:p>
            <a:pPr marL="0" indent="0">
              <a:buNone/>
            </a:pPr>
            <a:r>
              <a:rPr lang="ja-JP" altLang="en-US" sz="3200" dirty="0" smtClean="0"/>
              <a:t>　（</a:t>
            </a:r>
            <a:r>
              <a:rPr lang="ja-JP" altLang="en-US" sz="3200" dirty="0"/>
              <a:t>４）消費者被害</a:t>
            </a:r>
          </a:p>
          <a:p>
            <a:pPr marL="0" indent="0">
              <a:buNone/>
            </a:pPr>
            <a:r>
              <a:rPr lang="ja-JP" altLang="en-US" sz="3200" dirty="0" smtClean="0"/>
              <a:t>　（</a:t>
            </a:r>
            <a:r>
              <a:rPr lang="ja-JP" altLang="en-US" sz="3200" dirty="0"/>
              <a:t>５）その他高齢者</a:t>
            </a:r>
            <a:r>
              <a:rPr lang="ja-JP" altLang="en-US" sz="3200" dirty="0" smtClean="0"/>
              <a:t>福祉</a:t>
            </a:r>
            <a:endParaRPr lang="ja-JP" altLang="en-US" sz="3200" dirty="0"/>
          </a:p>
        </p:txBody>
      </p:sp>
      <p:sp>
        <p:nvSpPr>
          <p:cNvPr id="5" name="テキスト ボックス 4"/>
          <p:cNvSpPr txBox="1"/>
          <p:nvPr/>
        </p:nvSpPr>
        <p:spPr>
          <a:xfrm>
            <a:off x="677333" y="5417389"/>
            <a:ext cx="7193437" cy="1200329"/>
          </a:xfrm>
          <a:prstGeom prst="rect">
            <a:avLst/>
          </a:prstGeom>
          <a:noFill/>
          <a:ln w="28575">
            <a:noFill/>
          </a:ln>
        </p:spPr>
        <p:txBody>
          <a:bodyPr wrap="square" rtlCol="0">
            <a:spAutoFit/>
          </a:bodyPr>
          <a:lstStyle/>
          <a:p>
            <a:r>
              <a:rPr lang="ja-JP" altLang="en-US" sz="2400" dirty="0" smtClean="0">
                <a:solidFill>
                  <a:srgbClr val="0070C0"/>
                </a:solidFill>
              </a:rPr>
              <a:t>⇒上記の相談を受けた場合は請書</a:t>
            </a:r>
            <a:r>
              <a:rPr lang="ja-JP" altLang="en-US" sz="2400" dirty="0" smtClean="0">
                <a:solidFill>
                  <a:srgbClr val="FF0000"/>
                </a:solidFill>
              </a:rPr>
              <a:t>「別紙様式２－１</a:t>
            </a:r>
            <a:r>
              <a:rPr lang="ja-JP" altLang="en-US" sz="2400" dirty="0" smtClean="0">
                <a:solidFill>
                  <a:srgbClr val="0070C0"/>
                </a:solidFill>
              </a:rPr>
              <a:t>　</a:t>
            </a:r>
            <a:r>
              <a:rPr lang="ja-JP" altLang="en-US" sz="2400" dirty="0" smtClean="0">
                <a:solidFill>
                  <a:srgbClr val="FF0000"/>
                </a:solidFill>
              </a:rPr>
              <a:t>高齢者いきいき相談室　相談・訪問記録票」</a:t>
            </a:r>
            <a:r>
              <a:rPr lang="ja-JP" altLang="en-US" sz="2400" dirty="0" smtClean="0">
                <a:solidFill>
                  <a:srgbClr val="0070C0"/>
                </a:solidFill>
              </a:rPr>
              <a:t>に相談内容を記載し、いきいき支援センターへ提出。</a:t>
            </a:r>
            <a:endParaRPr lang="en-US" altLang="ja-JP" sz="2400" dirty="0" smtClean="0">
              <a:solidFill>
                <a:srgbClr val="0070C0"/>
              </a:solidFill>
            </a:endParaRPr>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326812274"/>
              </p:ext>
            </p:extLst>
          </p:nvPr>
        </p:nvGraphicFramePr>
        <p:xfrm>
          <a:off x="7870770" y="626848"/>
          <a:ext cx="4184285" cy="5920798"/>
        </p:xfrm>
        <a:graphic>
          <a:graphicData uri="http://schemas.openxmlformats.org/presentationml/2006/ole">
            <mc:AlternateContent xmlns:mc="http://schemas.openxmlformats.org/markup-compatibility/2006">
              <mc:Choice xmlns:v="urn:schemas-microsoft-com:vml" Requires="v">
                <p:oleObj spid="_x0000_s2085" name="Acrobat Document" r:id="rId4" imgW="5667037" imgH="8019948" progId="AcroExch.Document.DC">
                  <p:embed/>
                </p:oleObj>
              </mc:Choice>
              <mc:Fallback>
                <p:oleObj name="Acrobat Document" r:id="rId4" imgW="5667037" imgH="8019948" progId="AcroExch.Document.DC">
                  <p:embed/>
                  <p:pic>
                    <p:nvPicPr>
                      <p:cNvPr id="0" name=""/>
                      <p:cNvPicPr/>
                      <p:nvPr/>
                    </p:nvPicPr>
                    <p:blipFill>
                      <a:blip r:embed="rId5"/>
                      <a:stretch>
                        <a:fillRect/>
                      </a:stretch>
                    </p:blipFill>
                    <p:spPr>
                      <a:xfrm>
                        <a:off x="7870770" y="626848"/>
                        <a:ext cx="4184285" cy="5920798"/>
                      </a:xfrm>
                      <a:prstGeom prst="rect">
                        <a:avLst/>
                      </a:prstGeom>
                    </p:spPr>
                  </p:pic>
                </p:oleObj>
              </mc:Fallback>
            </mc:AlternateContent>
          </a:graphicData>
        </a:graphic>
      </p:graphicFrame>
    </p:spTree>
    <p:extLst>
      <p:ext uri="{BB962C8B-B14F-4D97-AF65-F5344CB8AC3E}">
        <p14:creationId xmlns:p14="http://schemas.microsoft.com/office/powerpoint/2010/main" val="2318733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45574"/>
            <a:ext cx="8596668" cy="673510"/>
          </a:xfrm>
        </p:spPr>
        <p:txBody>
          <a:bodyPr/>
          <a:lstStyle/>
          <a:p>
            <a:r>
              <a:rPr kumimoji="1" lang="ja-JP" altLang="en-US" dirty="0" smtClean="0"/>
              <a:t>第４　事業内容　②</a:t>
            </a:r>
            <a:endParaRPr kumimoji="1" lang="ja-JP" altLang="en-US" dirty="0"/>
          </a:p>
        </p:txBody>
      </p:sp>
      <p:sp>
        <p:nvSpPr>
          <p:cNvPr id="3" name="コンテンツ プレースホルダー 2"/>
          <p:cNvSpPr>
            <a:spLocks noGrp="1"/>
          </p:cNvSpPr>
          <p:nvPr>
            <p:ph idx="1"/>
          </p:nvPr>
        </p:nvSpPr>
        <p:spPr>
          <a:xfrm>
            <a:off x="677330" y="1515019"/>
            <a:ext cx="9218835" cy="589280"/>
          </a:xfrm>
        </p:spPr>
        <p:txBody>
          <a:bodyPr>
            <a:noAutofit/>
          </a:bodyPr>
          <a:lstStyle/>
          <a:p>
            <a:pPr marL="0" indent="0">
              <a:buNone/>
            </a:pPr>
            <a:r>
              <a:rPr lang="ja-JP" altLang="en-US" sz="3200" dirty="0" smtClean="0"/>
              <a:t>２</a:t>
            </a:r>
            <a:r>
              <a:rPr lang="ja-JP" altLang="en-US" sz="3200" dirty="0"/>
              <a:t>　相談者宅等の</a:t>
            </a:r>
            <a:r>
              <a:rPr lang="ja-JP" altLang="en-US" sz="3200" dirty="0" smtClean="0"/>
              <a:t>訪問</a:t>
            </a:r>
            <a:endParaRPr lang="ja-JP" altLang="en-US" sz="3200" dirty="0"/>
          </a:p>
        </p:txBody>
      </p:sp>
      <p:sp>
        <p:nvSpPr>
          <p:cNvPr id="4" name="コンテンツ プレースホルダー 2"/>
          <p:cNvSpPr txBox="1">
            <a:spLocks/>
          </p:cNvSpPr>
          <p:nvPr/>
        </p:nvSpPr>
        <p:spPr>
          <a:xfrm>
            <a:off x="677329" y="3419138"/>
            <a:ext cx="9218835" cy="55966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3200" dirty="0" smtClean="0"/>
              <a:t>３　市が主催する研修の受講</a:t>
            </a:r>
            <a:endParaRPr lang="en-US" altLang="ja-JP" sz="3200" dirty="0" smtClean="0"/>
          </a:p>
        </p:txBody>
      </p:sp>
      <p:sp>
        <p:nvSpPr>
          <p:cNvPr id="5" name="テキスト ボックス 4"/>
          <p:cNvSpPr txBox="1"/>
          <p:nvPr/>
        </p:nvSpPr>
        <p:spPr>
          <a:xfrm>
            <a:off x="987884" y="2104299"/>
            <a:ext cx="9095190" cy="1200329"/>
          </a:xfrm>
          <a:prstGeom prst="rect">
            <a:avLst/>
          </a:prstGeom>
          <a:noFill/>
          <a:ln w="28575">
            <a:noFill/>
          </a:ln>
        </p:spPr>
        <p:txBody>
          <a:bodyPr wrap="square" rtlCol="0">
            <a:spAutoFit/>
          </a:bodyPr>
          <a:lstStyle/>
          <a:p>
            <a:r>
              <a:rPr lang="ja-JP" altLang="en-US" sz="2400" dirty="0" smtClean="0">
                <a:solidFill>
                  <a:srgbClr val="0070C0"/>
                </a:solidFill>
              </a:rPr>
              <a:t>⇒相談者宅を訪問し、相談対応を行った場合は請書</a:t>
            </a:r>
            <a:r>
              <a:rPr lang="ja-JP" altLang="en-US" sz="2400" dirty="0" smtClean="0">
                <a:solidFill>
                  <a:srgbClr val="FF0000"/>
                </a:solidFill>
              </a:rPr>
              <a:t>「別紙様式２－１　高齢者いきいき相談室　相談・訪問記録票」</a:t>
            </a:r>
            <a:r>
              <a:rPr lang="ja-JP" altLang="en-US" sz="2400" dirty="0" smtClean="0">
                <a:solidFill>
                  <a:srgbClr val="0070C0"/>
                </a:solidFill>
              </a:rPr>
              <a:t>に相談内容を記載し、いきいき支援センターへ提出。</a:t>
            </a:r>
            <a:endParaRPr lang="en-US" altLang="ja-JP" sz="2400" dirty="0" smtClean="0">
              <a:solidFill>
                <a:srgbClr val="0070C0"/>
              </a:solidFill>
            </a:endParaRPr>
          </a:p>
        </p:txBody>
      </p:sp>
      <p:sp>
        <p:nvSpPr>
          <p:cNvPr id="6" name="コンテンツ プレースホルダー 2"/>
          <p:cNvSpPr txBox="1">
            <a:spLocks/>
          </p:cNvSpPr>
          <p:nvPr/>
        </p:nvSpPr>
        <p:spPr>
          <a:xfrm>
            <a:off x="677329" y="4544090"/>
            <a:ext cx="9218835" cy="132118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3200" dirty="0" smtClean="0"/>
              <a:t>４　高齢者いきいき相談室の定例会議の開催及び</a:t>
            </a:r>
            <a:endParaRPr lang="en-US" altLang="ja-JP" sz="3200" dirty="0" smtClean="0"/>
          </a:p>
          <a:p>
            <a:pPr marL="0" indent="0">
              <a:buFont typeface="Wingdings 3" charset="2"/>
              <a:buNone/>
            </a:pPr>
            <a:r>
              <a:rPr lang="ja-JP" altLang="en-US" sz="3200" dirty="0" smtClean="0"/>
              <a:t>　　同定例会議への参加</a:t>
            </a:r>
          </a:p>
        </p:txBody>
      </p:sp>
      <p:sp>
        <p:nvSpPr>
          <p:cNvPr id="7" name="テキスト ボックス 6"/>
          <p:cNvSpPr txBox="1"/>
          <p:nvPr/>
        </p:nvSpPr>
        <p:spPr>
          <a:xfrm>
            <a:off x="987884" y="3978803"/>
            <a:ext cx="9415573" cy="461665"/>
          </a:xfrm>
          <a:prstGeom prst="rect">
            <a:avLst/>
          </a:prstGeom>
          <a:noFill/>
          <a:ln w="28575">
            <a:noFill/>
          </a:ln>
        </p:spPr>
        <p:txBody>
          <a:bodyPr wrap="square" rtlCol="0">
            <a:spAutoFit/>
          </a:bodyPr>
          <a:lstStyle/>
          <a:p>
            <a:r>
              <a:rPr lang="ja-JP" altLang="en-US" sz="2400" dirty="0" smtClean="0">
                <a:solidFill>
                  <a:srgbClr val="0070C0"/>
                </a:solidFill>
              </a:rPr>
              <a:t>⇒現在実施中の研修。年</a:t>
            </a:r>
            <a:r>
              <a:rPr lang="en-US" altLang="ja-JP" sz="2400" dirty="0" smtClean="0">
                <a:solidFill>
                  <a:srgbClr val="0070C0"/>
                </a:solidFill>
              </a:rPr>
              <a:t>2</a:t>
            </a:r>
            <a:r>
              <a:rPr lang="ja-JP" altLang="en-US" sz="2400" dirty="0" smtClean="0">
                <a:solidFill>
                  <a:srgbClr val="0070C0"/>
                </a:solidFill>
              </a:rPr>
              <a:t>回開催されますので、</a:t>
            </a:r>
            <a:r>
              <a:rPr lang="en-US" altLang="ja-JP" sz="2400" dirty="0" smtClean="0">
                <a:solidFill>
                  <a:srgbClr val="0070C0"/>
                </a:solidFill>
              </a:rPr>
              <a:t>1</a:t>
            </a:r>
            <a:r>
              <a:rPr lang="ja-JP" altLang="en-US" sz="2400" dirty="0" smtClean="0">
                <a:solidFill>
                  <a:srgbClr val="0070C0"/>
                </a:solidFill>
              </a:rPr>
              <a:t>回は受講ください。</a:t>
            </a:r>
            <a:endParaRPr lang="en-US" altLang="ja-JP" sz="2400" dirty="0" smtClean="0">
              <a:solidFill>
                <a:srgbClr val="0070C0"/>
              </a:solidFill>
            </a:endParaRPr>
          </a:p>
        </p:txBody>
      </p:sp>
      <p:sp>
        <p:nvSpPr>
          <p:cNvPr id="8" name="テキスト ボックス 7"/>
          <p:cNvSpPr txBox="1"/>
          <p:nvPr/>
        </p:nvSpPr>
        <p:spPr>
          <a:xfrm>
            <a:off x="987884" y="5865273"/>
            <a:ext cx="9415573" cy="461665"/>
          </a:xfrm>
          <a:prstGeom prst="rect">
            <a:avLst/>
          </a:prstGeom>
          <a:noFill/>
          <a:ln w="28575">
            <a:noFill/>
          </a:ln>
        </p:spPr>
        <p:txBody>
          <a:bodyPr wrap="square" rtlCol="0">
            <a:spAutoFit/>
          </a:bodyPr>
          <a:lstStyle/>
          <a:p>
            <a:r>
              <a:rPr lang="ja-JP" altLang="en-US" sz="2400" dirty="0" smtClean="0">
                <a:solidFill>
                  <a:srgbClr val="0070C0"/>
                </a:solidFill>
              </a:rPr>
              <a:t>⇒年</a:t>
            </a:r>
            <a:r>
              <a:rPr lang="en-US" altLang="ja-JP" sz="2400" dirty="0">
                <a:solidFill>
                  <a:srgbClr val="0070C0"/>
                </a:solidFill>
              </a:rPr>
              <a:t>3</a:t>
            </a:r>
            <a:r>
              <a:rPr lang="ja-JP" altLang="en-US" sz="2400" dirty="0" smtClean="0">
                <a:solidFill>
                  <a:srgbClr val="0070C0"/>
                </a:solidFill>
              </a:rPr>
              <a:t>回、高齢者いきいき相談室主体にて実施。</a:t>
            </a:r>
            <a:endParaRPr lang="en-US" altLang="ja-JP" sz="2400" dirty="0" smtClean="0">
              <a:solidFill>
                <a:srgbClr val="0070C0"/>
              </a:solidFill>
            </a:endParaRPr>
          </a:p>
        </p:txBody>
      </p:sp>
    </p:spTree>
    <p:extLst>
      <p:ext uri="{BB962C8B-B14F-4D97-AF65-F5344CB8AC3E}">
        <p14:creationId xmlns:p14="http://schemas.microsoft.com/office/powerpoint/2010/main" val="1852460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45574"/>
            <a:ext cx="8596668" cy="673510"/>
          </a:xfrm>
        </p:spPr>
        <p:txBody>
          <a:bodyPr/>
          <a:lstStyle/>
          <a:p>
            <a:r>
              <a:rPr kumimoji="1" lang="ja-JP" altLang="en-US" dirty="0" smtClean="0"/>
              <a:t>第４　事業内容　③</a:t>
            </a:r>
            <a:endParaRPr kumimoji="1" lang="ja-JP" altLang="en-US" dirty="0"/>
          </a:p>
        </p:txBody>
      </p:sp>
      <p:sp>
        <p:nvSpPr>
          <p:cNvPr id="3" name="コンテンツ プレースホルダー 2"/>
          <p:cNvSpPr>
            <a:spLocks noGrp="1"/>
          </p:cNvSpPr>
          <p:nvPr>
            <p:ph idx="1"/>
          </p:nvPr>
        </p:nvSpPr>
        <p:spPr>
          <a:xfrm>
            <a:off x="677333" y="1688095"/>
            <a:ext cx="7358303" cy="1227634"/>
          </a:xfrm>
        </p:spPr>
        <p:txBody>
          <a:bodyPr>
            <a:noAutofit/>
          </a:bodyPr>
          <a:lstStyle/>
          <a:p>
            <a:pPr marL="0" indent="0">
              <a:buNone/>
            </a:pPr>
            <a:r>
              <a:rPr lang="ja-JP" altLang="en-US" sz="3200" dirty="0"/>
              <a:t>５　いきいき支援センターからの</a:t>
            </a:r>
            <a:r>
              <a:rPr lang="ja-JP" altLang="en-US" sz="3200" dirty="0" smtClean="0"/>
              <a:t>依頼</a:t>
            </a:r>
            <a:endParaRPr lang="en-US" altLang="ja-JP" sz="3200" dirty="0" smtClean="0"/>
          </a:p>
          <a:p>
            <a:pPr marL="0" indent="0">
              <a:buNone/>
            </a:pPr>
            <a:r>
              <a:rPr lang="ja-JP" altLang="en-US" sz="3200" dirty="0"/>
              <a:t>　</a:t>
            </a:r>
            <a:r>
              <a:rPr lang="ja-JP" altLang="en-US" sz="3200" dirty="0" smtClean="0"/>
              <a:t>に基づく地域</a:t>
            </a:r>
            <a:r>
              <a:rPr lang="ja-JP" altLang="en-US" sz="3200" dirty="0"/>
              <a:t>行事等への</a:t>
            </a:r>
            <a:r>
              <a:rPr lang="ja-JP" altLang="en-US" sz="3200" dirty="0" smtClean="0"/>
              <a:t>協力</a:t>
            </a:r>
            <a:endParaRPr lang="ja-JP" altLang="en-US" sz="3200" dirty="0"/>
          </a:p>
        </p:txBody>
      </p:sp>
      <p:sp>
        <p:nvSpPr>
          <p:cNvPr id="4" name="コンテンツ プレースホルダー 2"/>
          <p:cNvSpPr txBox="1">
            <a:spLocks/>
          </p:cNvSpPr>
          <p:nvPr/>
        </p:nvSpPr>
        <p:spPr>
          <a:xfrm>
            <a:off x="677333" y="4094250"/>
            <a:ext cx="9657112" cy="215127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3200" dirty="0" smtClean="0"/>
              <a:t>６　月報の提出</a:t>
            </a:r>
          </a:p>
          <a:p>
            <a:pPr marL="0" indent="0">
              <a:buFont typeface="Wingdings 3" charset="2"/>
              <a:buNone/>
            </a:pPr>
            <a:r>
              <a:rPr lang="ja-JP" altLang="en-US" sz="3200" dirty="0" smtClean="0"/>
              <a:t>７　事業の普及啓発</a:t>
            </a:r>
          </a:p>
          <a:p>
            <a:pPr marL="0" indent="0">
              <a:buFont typeface="Wingdings 3" charset="2"/>
              <a:buNone/>
            </a:pPr>
            <a:r>
              <a:rPr lang="ja-JP" altLang="en-US" sz="3200" dirty="0" smtClean="0"/>
              <a:t>８　いきいき支援センターとの連絡調整</a:t>
            </a:r>
            <a:endParaRPr lang="ja-JP" altLang="en-US" sz="3200" dirty="0"/>
          </a:p>
        </p:txBody>
      </p:sp>
      <p:sp>
        <p:nvSpPr>
          <p:cNvPr id="5" name="テキスト ボックス 4"/>
          <p:cNvSpPr txBox="1"/>
          <p:nvPr/>
        </p:nvSpPr>
        <p:spPr>
          <a:xfrm>
            <a:off x="958293" y="2866615"/>
            <a:ext cx="7077343" cy="1200329"/>
          </a:xfrm>
          <a:prstGeom prst="rect">
            <a:avLst/>
          </a:prstGeom>
          <a:noFill/>
          <a:ln w="28575">
            <a:noFill/>
          </a:ln>
        </p:spPr>
        <p:txBody>
          <a:bodyPr wrap="square" rtlCol="0">
            <a:spAutoFit/>
          </a:bodyPr>
          <a:lstStyle/>
          <a:p>
            <a:r>
              <a:rPr lang="ja-JP" altLang="en-US" sz="2400" dirty="0" smtClean="0">
                <a:solidFill>
                  <a:srgbClr val="0070C0"/>
                </a:solidFill>
              </a:rPr>
              <a:t>⇒実施後は請書</a:t>
            </a:r>
            <a:r>
              <a:rPr lang="ja-JP" altLang="en-US" sz="2400" dirty="0" smtClean="0">
                <a:solidFill>
                  <a:srgbClr val="FF0000"/>
                </a:solidFill>
              </a:rPr>
              <a:t>「別紙様式３　高齢者いきいき相談室　地域行事等協力報告書」</a:t>
            </a:r>
            <a:r>
              <a:rPr lang="ja-JP" altLang="en-US" sz="2400" dirty="0" smtClean="0">
                <a:solidFill>
                  <a:srgbClr val="0070C0"/>
                </a:solidFill>
              </a:rPr>
              <a:t>に実施内容を記載し、いきいき支援センターへ提出。</a:t>
            </a:r>
            <a:endParaRPr lang="en-US" altLang="ja-JP" sz="2400" dirty="0" smtClean="0">
              <a:solidFill>
                <a:srgbClr val="0070C0"/>
              </a:solidFill>
            </a:endParaRPr>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899981835"/>
              </p:ext>
            </p:extLst>
          </p:nvPr>
        </p:nvGraphicFramePr>
        <p:xfrm>
          <a:off x="8316596" y="845574"/>
          <a:ext cx="3829050" cy="5418137"/>
        </p:xfrm>
        <a:graphic>
          <a:graphicData uri="http://schemas.openxmlformats.org/presentationml/2006/ole">
            <mc:AlternateContent xmlns:mc="http://schemas.openxmlformats.org/markup-compatibility/2006">
              <mc:Choice xmlns:v="urn:schemas-microsoft-com:vml" Requires="v">
                <p:oleObj spid="_x0000_s3109" name="Acrobat Document" r:id="rId4" imgW="5667037" imgH="8019948" progId="AcroExch.Document.DC">
                  <p:embed/>
                </p:oleObj>
              </mc:Choice>
              <mc:Fallback>
                <p:oleObj name="Acrobat Document" r:id="rId4" imgW="5667037" imgH="8019948" progId="AcroExch.Document.DC">
                  <p:embed/>
                  <p:pic>
                    <p:nvPicPr>
                      <p:cNvPr id="0" name=""/>
                      <p:cNvPicPr/>
                      <p:nvPr/>
                    </p:nvPicPr>
                    <p:blipFill>
                      <a:blip r:embed="rId5"/>
                      <a:stretch>
                        <a:fillRect/>
                      </a:stretch>
                    </p:blipFill>
                    <p:spPr>
                      <a:xfrm>
                        <a:off x="8316596" y="845574"/>
                        <a:ext cx="3829050" cy="5418137"/>
                      </a:xfrm>
                      <a:prstGeom prst="rect">
                        <a:avLst/>
                      </a:prstGeom>
                    </p:spPr>
                  </p:pic>
                </p:oleObj>
              </mc:Fallback>
            </mc:AlternateContent>
          </a:graphicData>
        </a:graphic>
      </p:graphicFrame>
    </p:spTree>
    <p:extLst>
      <p:ext uri="{BB962C8B-B14F-4D97-AF65-F5344CB8AC3E}">
        <p14:creationId xmlns:p14="http://schemas.microsoft.com/office/powerpoint/2010/main" val="880420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724549"/>
            <a:ext cx="9218835" cy="637841"/>
          </a:xfrm>
        </p:spPr>
        <p:txBody>
          <a:bodyPr>
            <a:noAutofit/>
          </a:bodyPr>
          <a:lstStyle/>
          <a:p>
            <a:r>
              <a:rPr lang="ja-JP" altLang="en-US" sz="3200" dirty="0" smtClean="0"/>
              <a:t>実績払い対象業務</a:t>
            </a:r>
            <a:endParaRPr kumimoji="1" lang="ja-JP" altLang="en-US" sz="3200" dirty="0"/>
          </a:p>
        </p:txBody>
      </p:sp>
      <p:sp>
        <p:nvSpPr>
          <p:cNvPr id="4" name="テキスト ボックス 3"/>
          <p:cNvSpPr txBox="1"/>
          <p:nvPr/>
        </p:nvSpPr>
        <p:spPr>
          <a:xfrm>
            <a:off x="677333" y="2585430"/>
            <a:ext cx="11244373" cy="3293209"/>
          </a:xfrm>
          <a:prstGeom prst="rect">
            <a:avLst/>
          </a:prstGeom>
          <a:noFill/>
          <a:ln>
            <a:noFill/>
          </a:ln>
        </p:spPr>
        <p:txBody>
          <a:bodyPr wrap="square" rtlCol="0">
            <a:spAutoFit/>
          </a:bodyPr>
          <a:lstStyle/>
          <a:p>
            <a:pPr marL="457200" indent="-457200">
              <a:lnSpc>
                <a:spcPct val="200000"/>
              </a:lnSpc>
              <a:buFont typeface="+mj-lt"/>
              <a:buAutoNum type="arabicPeriod"/>
            </a:pPr>
            <a:r>
              <a:rPr lang="ja-JP" altLang="ja-JP" sz="2800" b="1" dirty="0" smtClean="0"/>
              <a:t>来所</a:t>
            </a:r>
            <a:r>
              <a:rPr lang="ja-JP" altLang="ja-JP" sz="2800" b="1" dirty="0"/>
              <a:t>又は電話相談への対応　１件につき、</a:t>
            </a:r>
            <a:r>
              <a:rPr lang="ja-JP" altLang="ja-JP" sz="2800" b="1" dirty="0" smtClean="0"/>
              <a:t>１</a:t>
            </a:r>
            <a:r>
              <a:rPr lang="en-US" altLang="ja-JP" sz="2800" b="1" dirty="0" smtClean="0"/>
              <a:t>,</a:t>
            </a:r>
            <a:r>
              <a:rPr lang="ja-JP" altLang="ja-JP" sz="2800" b="1" dirty="0" smtClean="0"/>
              <a:t>１００円</a:t>
            </a:r>
            <a:endParaRPr lang="en-US" altLang="ja-JP" sz="2800" b="1" dirty="0" smtClean="0"/>
          </a:p>
          <a:p>
            <a:pPr marL="457200" indent="-457200">
              <a:lnSpc>
                <a:spcPct val="200000"/>
              </a:lnSpc>
              <a:buFont typeface="+mj-lt"/>
              <a:buAutoNum type="arabicPeriod"/>
            </a:pPr>
            <a:r>
              <a:rPr lang="ja-JP" altLang="ja-JP" sz="2800" b="1" dirty="0" smtClean="0"/>
              <a:t>相談者宅</a:t>
            </a:r>
            <a:r>
              <a:rPr lang="ja-JP" altLang="ja-JP" sz="2800" b="1" dirty="0"/>
              <a:t>等の訪問　</a:t>
            </a:r>
            <a:r>
              <a:rPr lang="ja-JP" altLang="en-US" sz="2800" b="1" dirty="0" smtClean="0"/>
              <a:t>　　　　</a:t>
            </a:r>
            <a:r>
              <a:rPr lang="ja-JP" altLang="ja-JP" sz="2800" b="1" dirty="0" smtClean="0"/>
              <a:t>１件</a:t>
            </a:r>
            <a:r>
              <a:rPr lang="ja-JP" altLang="ja-JP" sz="2800" b="1" dirty="0"/>
              <a:t>につき、１</a:t>
            </a:r>
            <a:r>
              <a:rPr lang="en-US" altLang="ja-JP" sz="2800" b="1" dirty="0"/>
              <a:t>,</a:t>
            </a:r>
            <a:r>
              <a:rPr lang="ja-JP" altLang="ja-JP" sz="2800" b="1" dirty="0" smtClean="0"/>
              <a:t>６５０円</a:t>
            </a:r>
            <a:endParaRPr lang="en-US" altLang="ja-JP" sz="2800" b="1" dirty="0" smtClean="0"/>
          </a:p>
          <a:p>
            <a:pPr marL="457200" indent="-457200">
              <a:lnSpc>
                <a:spcPct val="200000"/>
              </a:lnSpc>
              <a:buFont typeface="+mj-lt"/>
              <a:buAutoNum type="arabicPeriod"/>
            </a:pPr>
            <a:r>
              <a:rPr lang="ja-JP" altLang="ja-JP" sz="2800" b="1" dirty="0"/>
              <a:t>地域行事等の実施協力　</a:t>
            </a:r>
            <a:r>
              <a:rPr lang="ja-JP" altLang="en-US" sz="2800" b="1" dirty="0" smtClean="0"/>
              <a:t>　　</a:t>
            </a:r>
            <a:r>
              <a:rPr lang="ja-JP" altLang="ja-JP" sz="2800" b="1" dirty="0" smtClean="0"/>
              <a:t>１回</a:t>
            </a:r>
            <a:r>
              <a:rPr lang="ja-JP" altLang="ja-JP" sz="2800" b="1" dirty="0"/>
              <a:t>に</a:t>
            </a:r>
            <a:r>
              <a:rPr lang="ja-JP" altLang="ja-JP" sz="2800" b="1" dirty="0" smtClean="0"/>
              <a:t>つき</a:t>
            </a:r>
            <a:r>
              <a:rPr lang="ja-JP" altLang="en-US" sz="2800" b="1" dirty="0" smtClean="0"/>
              <a:t>、</a:t>
            </a:r>
            <a:r>
              <a:rPr lang="ja-JP" altLang="ja-JP" sz="2800" b="1" dirty="0" smtClean="0"/>
              <a:t>１</a:t>
            </a:r>
            <a:r>
              <a:rPr lang="en-US" altLang="ja-JP" sz="2800" b="1" dirty="0" smtClean="0"/>
              <a:t>,</a:t>
            </a:r>
            <a:r>
              <a:rPr lang="ja-JP" altLang="ja-JP" sz="2800" b="1" dirty="0" smtClean="0"/>
              <a:t>６５０円</a:t>
            </a:r>
            <a:endParaRPr lang="ja-JP" altLang="ja-JP" sz="2800" b="1" dirty="0"/>
          </a:p>
          <a:p>
            <a:pPr marL="457200" indent="-457200">
              <a:buFont typeface="+mj-lt"/>
              <a:buAutoNum type="arabicPeriod"/>
            </a:pPr>
            <a:endParaRPr lang="ja-JP" altLang="ja-JP" sz="2000" dirty="0"/>
          </a:p>
          <a:p>
            <a:pPr marL="457200" indent="-457200">
              <a:buFont typeface="+mj-lt"/>
              <a:buAutoNum type="arabicPeriod"/>
            </a:pPr>
            <a:endParaRPr lang="ja-JP" altLang="en-US" sz="2000" dirty="0"/>
          </a:p>
        </p:txBody>
      </p:sp>
    </p:spTree>
    <p:extLst>
      <p:ext uri="{BB962C8B-B14F-4D97-AF65-F5344CB8AC3E}">
        <p14:creationId xmlns:p14="http://schemas.microsoft.com/office/powerpoint/2010/main" val="32867533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828000"/>
            <a:ext cx="8596668" cy="673510"/>
          </a:xfrm>
        </p:spPr>
        <p:txBody>
          <a:bodyPr/>
          <a:lstStyle/>
          <a:p>
            <a:r>
              <a:rPr kumimoji="1" lang="ja-JP" altLang="en-US" dirty="0" smtClean="0"/>
              <a:t>第７　委託料（実績払い）等</a:t>
            </a:r>
            <a:endParaRPr kumimoji="1" lang="ja-JP" altLang="en-US" dirty="0"/>
          </a:p>
        </p:txBody>
      </p:sp>
      <p:sp>
        <p:nvSpPr>
          <p:cNvPr id="3" name="コンテンツ プレースホルダー 2"/>
          <p:cNvSpPr>
            <a:spLocks noGrp="1"/>
          </p:cNvSpPr>
          <p:nvPr>
            <p:ph idx="1"/>
          </p:nvPr>
        </p:nvSpPr>
        <p:spPr>
          <a:xfrm>
            <a:off x="677333" y="1724549"/>
            <a:ext cx="9218835" cy="637841"/>
          </a:xfrm>
        </p:spPr>
        <p:txBody>
          <a:bodyPr>
            <a:noAutofit/>
          </a:bodyPr>
          <a:lstStyle/>
          <a:p>
            <a:r>
              <a:rPr lang="ja-JP" altLang="en-US" sz="3200" b="1" dirty="0" smtClean="0"/>
              <a:t>１．</a:t>
            </a:r>
            <a:r>
              <a:rPr lang="ja-JP" altLang="ja-JP" sz="3200" b="1" dirty="0" smtClean="0"/>
              <a:t>来所</a:t>
            </a:r>
            <a:r>
              <a:rPr lang="ja-JP" altLang="ja-JP" sz="3200" b="1" dirty="0"/>
              <a:t>又は電話相談への</a:t>
            </a:r>
            <a:r>
              <a:rPr lang="ja-JP" altLang="ja-JP" sz="3200" b="1" dirty="0" smtClean="0"/>
              <a:t>対応</a:t>
            </a:r>
            <a:endParaRPr kumimoji="1" lang="ja-JP" altLang="en-US" sz="3200" dirty="0"/>
          </a:p>
        </p:txBody>
      </p:sp>
      <p:sp>
        <p:nvSpPr>
          <p:cNvPr id="5" name="テキスト ボックス 4"/>
          <p:cNvSpPr txBox="1"/>
          <p:nvPr/>
        </p:nvSpPr>
        <p:spPr>
          <a:xfrm>
            <a:off x="1177665" y="2362390"/>
            <a:ext cx="9415573" cy="3785652"/>
          </a:xfrm>
          <a:prstGeom prst="rect">
            <a:avLst/>
          </a:prstGeom>
          <a:noFill/>
          <a:ln w="28575">
            <a:noFill/>
          </a:ln>
        </p:spPr>
        <p:txBody>
          <a:bodyPr wrap="square" rtlCol="0">
            <a:spAutoFit/>
          </a:bodyPr>
          <a:lstStyle/>
          <a:p>
            <a:r>
              <a:rPr lang="ja-JP" altLang="en-US" sz="2400" dirty="0">
                <a:solidFill>
                  <a:srgbClr val="0070C0"/>
                </a:solidFill>
              </a:rPr>
              <a:t>①対象者</a:t>
            </a:r>
          </a:p>
          <a:p>
            <a:r>
              <a:rPr lang="ja-JP" altLang="en-US" sz="2400" dirty="0">
                <a:solidFill>
                  <a:srgbClr val="0070C0"/>
                </a:solidFill>
              </a:rPr>
              <a:t>　次に掲げるもの</a:t>
            </a:r>
            <a:r>
              <a:rPr lang="ja-JP" altLang="en-US" sz="2400" b="1" u="sng" dirty="0">
                <a:solidFill>
                  <a:srgbClr val="FF0000"/>
                </a:solidFill>
              </a:rPr>
              <a:t>以外の者</a:t>
            </a:r>
          </a:p>
          <a:p>
            <a:r>
              <a:rPr lang="ja-JP" altLang="en-US" sz="2400" dirty="0">
                <a:solidFill>
                  <a:srgbClr val="0070C0"/>
                </a:solidFill>
              </a:rPr>
              <a:t>ア　当該居宅介護支援事業所と居宅介護支援の</a:t>
            </a:r>
            <a:r>
              <a:rPr lang="ja-JP" altLang="en-US" sz="2400" u="sng" dirty="0">
                <a:solidFill>
                  <a:srgbClr val="FF0000"/>
                </a:solidFill>
              </a:rPr>
              <a:t>契約をしている</a:t>
            </a:r>
            <a:r>
              <a:rPr lang="ja-JP" altLang="en-US" sz="2400" u="sng" dirty="0" smtClean="0">
                <a:solidFill>
                  <a:srgbClr val="FF0000"/>
                </a:solidFill>
              </a:rPr>
              <a:t>者</a:t>
            </a:r>
            <a:endParaRPr lang="en-US" altLang="ja-JP" sz="2400" u="sng" dirty="0" smtClean="0">
              <a:solidFill>
                <a:srgbClr val="FF0000"/>
              </a:solidFill>
            </a:endParaRPr>
          </a:p>
          <a:p>
            <a:r>
              <a:rPr lang="ja-JP" altLang="en-US" sz="2400" dirty="0">
                <a:solidFill>
                  <a:srgbClr val="0070C0"/>
                </a:solidFill>
              </a:rPr>
              <a:t>　</a:t>
            </a:r>
            <a:r>
              <a:rPr lang="ja-JP" altLang="en-US" sz="2400" dirty="0" smtClean="0">
                <a:solidFill>
                  <a:srgbClr val="0070C0"/>
                </a:solidFill>
              </a:rPr>
              <a:t>（</a:t>
            </a:r>
            <a:r>
              <a:rPr lang="ja-JP" altLang="en-US" sz="2400" dirty="0">
                <a:solidFill>
                  <a:srgbClr val="0070C0"/>
                </a:solidFill>
              </a:rPr>
              <a:t>当該相談により契約に至るものを含む。）</a:t>
            </a:r>
          </a:p>
          <a:p>
            <a:r>
              <a:rPr lang="ja-JP" altLang="en-US" sz="2400" dirty="0">
                <a:solidFill>
                  <a:srgbClr val="0070C0"/>
                </a:solidFill>
              </a:rPr>
              <a:t>イ　当該居宅介護支援事業所がいきいき支援センターとの</a:t>
            </a:r>
            <a:r>
              <a:rPr lang="ja-JP" altLang="en-US" sz="2400" u="sng" dirty="0">
                <a:solidFill>
                  <a:srgbClr val="FF0000"/>
                </a:solidFill>
              </a:rPr>
              <a:t>介護</a:t>
            </a:r>
            <a:r>
              <a:rPr lang="ja-JP" altLang="en-US" sz="2400" u="sng" dirty="0" smtClean="0">
                <a:solidFill>
                  <a:srgbClr val="FF0000"/>
                </a:solidFill>
              </a:rPr>
              <a:t>予防</a:t>
            </a:r>
            <a:endParaRPr lang="en-US" altLang="ja-JP" sz="2400" u="sng" dirty="0" smtClean="0">
              <a:solidFill>
                <a:srgbClr val="FF0000"/>
              </a:solidFill>
            </a:endParaRPr>
          </a:p>
          <a:p>
            <a:r>
              <a:rPr lang="ja-JP" altLang="en-US" sz="2400" dirty="0" smtClean="0">
                <a:solidFill>
                  <a:srgbClr val="FF0000"/>
                </a:solidFill>
              </a:rPr>
              <a:t>　</a:t>
            </a:r>
            <a:r>
              <a:rPr lang="ja-JP" altLang="en-US" sz="2400" u="sng" dirty="0" smtClean="0">
                <a:solidFill>
                  <a:srgbClr val="FF0000"/>
                </a:solidFill>
              </a:rPr>
              <a:t>支援</a:t>
            </a:r>
            <a:r>
              <a:rPr lang="ja-JP" altLang="en-US" sz="2400" u="sng" dirty="0">
                <a:solidFill>
                  <a:srgbClr val="FF0000"/>
                </a:solidFill>
              </a:rPr>
              <a:t>委託契約による個別事案（介護予防支援・第</a:t>
            </a:r>
            <a:r>
              <a:rPr lang="en-US" altLang="ja-JP" sz="2400" u="sng" dirty="0">
                <a:solidFill>
                  <a:srgbClr val="FF0000"/>
                </a:solidFill>
              </a:rPr>
              <a:t>1</a:t>
            </a:r>
            <a:r>
              <a:rPr lang="ja-JP" altLang="en-US" sz="2400" u="sng" dirty="0">
                <a:solidFill>
                  <a:srgbClr val="FF0000"/>
                </a:solidFill>
              </a:rPr>
              <a:t>号介護</a:t>
            </a:r>
            <a:r>
              <a:rPr lang="ja-JP" altLang="en-US" sz="2400" u="sng" dirty="0" smtClean="0">
                <a:solidFill>
                  <a:srgbClr val="FF0000"/>
                </a:solidFill>
              </a:rPr>
              <a:t>予防支</a:t>
            </a:r>
            <a:endParaRPr lang="en-US" altLang="ja-JP" sz="2400" u="sng" dirty="0" smtClean="0">
              <a:solidFill>
                <a:srgbClr val="FF0000"/>
              </a:solidFill>
            </a:endParaRPr>
          </a:p>
          <a:p>
            <a:r>
              <a:rPr lang="ja-JP" altLang="en-US" sz="2400" dirty="0">
                <a:solidFill>
                  <a:srgbClr val="FF0000"/>
                </a:solidFill>
              </a:rPr>
              <a:t>　</a:t>
            </a:r>
            <a:r>
              <a:rPr lang="ja-JP" altLang="en-US" sz="2400" u="sng" dirty="0" smtClean="0">
                <a:solidFill>
                  <a:srgbClr val="FF0000"/>
                </a:solidFill>
              </a:rPr>
              <a:t>援</a:t>
            </a:r>
            <a:r>
              <a:rPr lang="ja-JP" altLang="en-US" sz="2400" u="sng" dirty="0">
                <a:solidFill>
                  <a:srgbClr val="FF0000"/>
                </a:solidFill>
              </a:rPr>
              <a:t>事業の個別事案）の依頼を受けている者</a:t>
            </a:r>
          </a:p>
          <a:p>
            <a:r>
              <a:rPr lang="ja-JP" altLang="en-US" sz="2400" dirty="0">
                <a:solidFill>
                  <a:srgbClr val="0070C0"/>
                </a:solidFill>
              </a:rPr>
              <a:t>ウ　ア及びイの配偶者、直系血族、兄弟姉妹</a:t>
            </a:r>
          </a:p>
          <a:p>
            <a:r>
              <a:rPr lang="ja-JP" altLang="en-US" sz="2400" dirty="0">
                <a:solidFill>
                  <a:srgbClr val="0070C0"/>
                </a:solidFill>
              </a:rPr>
              <a:t>エ　ア及びイの同居人</a:t>
            </a:r>
          </a:p>
          <a:p>
            <a:r>
              <a:rPr lang="ja-JP" altLang="en-US" sz="2400" dirty="0">
                <a:solidFill>
                  <a:srgbClr val="0070C0"/>
                </a:solidFill>
              </a:rPr>
              <a:t>オ　匿名者</a:t>
            </a:r>
          </a:p>
        </p:txBody>
      </p:sp>
    </p:spTree>
    <p:extLst>
      <p:ext uri="{BB962C8B-B14F-4D97-AF65-F5344CB8AC3E}">
        <p14:creationId xmlns:p14="http://schemas.microsoft.com/office/powerpoint/2010/main" val="2743873788"/>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