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9" r:id="rId4"/>
    <p:sldId id="261" r:id="rId5"/>
    <p:sldId id="262" r:id="rId6"/>
    <p:sldId id="264" r:id="rId7"/>
    <p:sldId id="265" r:id="rId8"/>
    <p:sldId id="266" r:id="rId9"/>
    <p:sldId id="267" r:id="rId10"/>
    <p:sldId id="268" r:id="rId11"/>
    <p:sldId id="269" r:id="rId12"/>
    <p:sldId id="270" r:id="rId13"/>
    <p:sldId id="271" r:id="rId14"/>
    <p:sldId id="302" r:id="rId15"/>
    <p:sldId id="260" r:id="rId16"/>
    <p:sldId id="285" r:id="rId17"/>
    <p:sldId id="286" r:id="rId18"/>
    <p:sldId id="287" r:id="rId19"/>
    <p:sldId id="300" r:id="rId20"/>
    <p:sldId id="288" r:id="rId21"/>
    <p:sldId id="289" r:id="rId22"/>
    <p:sldId id="290" r:id="rId23"/>
    <p:sldId id="291" r:id="rId24"/>
    <p:sldId id="292" r:id="rId25"/>
    <p:sldId id="293" r:id="rId26"/>
    <p:sldId id="294" r:id="rId27"/>
    <p:sldId id="295" r:id="rId28"/>
    <p:sldId id="296" r:id="rId29"/>
    <p:sldId id="297" r:id="rId30"/>
    <p:sldId id="298" r:id="rId31"/>
    <p:sldId id="299" r:id="rId32"/>
    <p:sldId id="276" r:id="rId33"/>
    <p:sldId id="272" r:id="rId34"/>
    <p:sldId id="273" r:id="rId35"/>
    <p:sldId id="301" r:id="rId36"/>
    <p:sldId id="274" r:id="rId37"/>
    <p:sldId id="275" r:id="rId38"/>
    <p:sldId id="277" r:id="rId39"/>
    <p:sldId id="278" r:id="rId40"/>
    <p:sldId id="279" r:id="rId41"/>
    <p:sldId id="280" r:id="rId42"/>
    <p:sldId id="281" r:id="rId43"/>
    <p:sldId id="282" r:id="rId44"/>
    <p:sldId id="283" r:id="rId45"/>
    <p:sldId id="284" r:id="rId46"/>
    <p:sldId id="304" r:id="rId47"/>
    <p:sldId id="305" r:id="rId48"/>
    <p:sldId id="306" r:id="rId49"/>
    <p:sldId id="308" r:id="rId50"/>
    <p:sldId id="309" r:id="rId51"/>
    <p:sldId id="310" r:id="rId52"/>
    <p:sldId id="311" r:id="rId53"/>
    <p:sldId id="312" r:id="rId54"/>
    <p:sldId id="313" r:id="rId55"/>
    <p:sldId id="314" r:id="rId56"/>
    <p:sldId id="315" r:id="rId57"/>
    <p:sldId id="303" r:id="rId58"/>
    <p:sldId id="316" r:id="rId5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asunaow@outlook.jp" initials="y" lastIdx="6" clrIdx="0">
    <p:extLst>
      <p:ext uri="{19B8F6BF-5375-455C-9EA6-DF929625EA0E}">
        <p15:presenceInfo xmlns:p15="http://schemas.microsoft.com/office/powerpoint/2012/main" userId="cea72ee471e9d58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58"/>
    <p:restoredTop sz="95940"/>
  </p:normalViewPr>
  <p:slideViewPr>
    <p:cSldViewPr snapToGrid="0" snapToObjects="1">
      <p:cViewPr varScale="1">
        <p:scale>
          <a:sx n="86" d="100"/>
          <a:sy n="86" d="100"/>
        </p:scale>
        <p:origin x="518" y="62"/>
      </p:cViewPr>
      <p:guideLst/>
    </p:cSldViewPr>
  </p:slideViewPr>
  <p:outlineViewPr>
    <p:cViewPr>
      <p:scale>
        <a:sx n="33" d="100"/>
        <a:sy n="33" d="100"/>
      </p:scale>
      <p:origin x="0" y="-15824"/>
    </p:cViewPr>
  </p:outlineViewPr>
  <p:notesTextViewPr>
    <p:cViewPr>
      <p:scale>
        <a:sx n="1" d="1"/>
        <a:sy n="1" d="1"/>
      </p:scale>
      <p:origin x="0" y="0"/>
    </p:cViewPr>
  </p:notesTextViewPr>
  <p:sorterViewPr>
    <p:cViewPr>
      <p:scale>
        <a:sx n="70" d="100"/>
        <a:sy n="70" d="100"/>
      </p:scale>
      <p:origin x="0" y="0"/>
    </p:cViewPr>
  </p:sorterViewPr>
  <p:gridSpacing cx="72008" cy="72008"/>
</p:viewPr>
</file>

<file path=ppt/_rels/presentation.xml.rels>&#65279;<?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slide" Target="slides/slide49.xml" /><Relationship Id="rId55" Type="http://schemas.openxmlformats.org/officeDocument/2006/relationships/slide" Target="slides/slide54.xml" /><Relationship Id="rId63" Type="http://schemas.openxmlformats.org/officeDocument/2006/relationships/theme" Target="theme/theme1.xml" /><Relationship Id="rId7" Type="http://schemas.openxmlformats.org/officeDocument/2006/relationships/slide" Target="slides/slide6.xml" /><Relationship Id="rId2" Type="http://schemas.openxmlformats.org/officeDocument/2006/relationships/slide" Target="slides/slide1.xml" /><Relationship Id="rId16" Type="http://schemas.openxmlformats.org/officeDocument/2006/relationships/slide" Target="slides/slide15.xml" /><Relationship Id="rId29" Type="http://schemas.openxmlformats.org/officeDocument/2006/relationships/slide" Target="slides/slide28.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slide" Target="slides/slide52.xml" /><Relationship Id="rId58" Type="http://schemas.openxmlformats.org/officeDocument/2006/relationships/slide" Target="slides/slide57.xml" /><Relationship Id="rId5" Type="http://schemas.openxmlformats.org/officeDocument/2006/relationships/slide" Target="slides/slide4.xml" /><Relationship Id="rId61" Type="http://schemas.openxmlformats.org/officeDocument/2006/relationships/presProps" Target="presProps.xml" /><Relationship Id="rId19" Type="http://schemas.openxmlformats.org/officeDocument/2006/relationships/slide" Target="slides/slide1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56" Type="http://schemas.openxmlformats.org/officeDocument/2006/relationships/slide" Target="slides/slide55.xml" /><Relationship Id="rId64" Type="http://schemas.openxmlformats.org/officeDocument/2006/relationships/tableStyles" Target="tableStyles.xml" /><Relationship Id="rId8" Type="http://schemas.openxmlformats.org/officeDocument/2006/relationships/slide" Target="slides/slide7.xml" /><Relationship Id="rId51" Type="http://schemas.openxmlformats.org/officeDocument/2006/relationships/slide" Target="slides/slide50.xml" /><Relationship Id="rId3" Type="http://schemas.openxmlformats.org/officeDocument/2006/relationships/slide" Target="slides/slide2.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59" Type="http://schemas.openxmlformats.org/officeDocument/2006/relationships/slide" Target="slides/slide58.xml" /><Relationship Id="rId20" Type="http://schemas.openxmlformats.org/officeDocument/2006/relationships/slide" Target="slides/slide19.xml" /><Relationship Id="rId41" Type="http://schemas.openxmlformats.org/officeDocument/2006/relationships/slide" Target="slides/slide40.xml" /><Relationship Id="rId54" Type="http://schemas.openxmlformats.org/officeDocument/2006/relationships/slide" Target="slides/slide53.xml" /><Relationship Id="rId62"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57" Type="http://schemas.openxmlformats.org/officeDocument/2006/relationships/slide" Target="slides/slide56.xml" /><Relationship Id="rId10" Type="http://schemas.openxmlformats.org/officeDocument/2006/relationships/slide" Target="slides/slide9.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slide" Target="slides/slide51.xml" /><Relationship Id="rId60" Type="http://schemas.openxmlformats.org/officeDocument/2006/relationships/commentAuthors" Target="commentAuthors.xml" /><Relationship Id="rId4" Type="http://schemas.openxmlformats.org/officeDocument/2006/relationships/slide" Target="slides/slide3.xml" /><Relationship Id="rId9" Type="http://schemas.openxmlformats.org/officeDocument/2006/relationships/slide" Target="slides/slide8.xml"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ja-JP" altLang="en-US"/>
              <a:t>マスター タイトルの書式設定</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1/25/2023</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8A87A34-81AB-432B-8DAE-1953F412C126}" type="datetimeFigureOut">
              <a:rPr lang="en-US" dirty="0"/>
              <a:t>1/25/2023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447191" y="2824269"/>
            <a:ext cx="4645152" cy="26444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412362" y="2821491"/>
            <a:ext cx="4645152" cy="2637371"/>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1/25/2023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1/25/2023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ja-JP" altLang="en-US"/>
              <a:t>マスター タイトルの書式設定</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8A87A34-81AB-432B-8DAE-1953F412C126}" type="datetimeFigureOut">
              <a:rPr lang="en-US" dirty="0"/>
              <a:t>1/25/2023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1/25/2023</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1/25/2023</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kumimoji="1"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kumimoji="1"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5.xml.rels>&#65279;<?xml version="1.0" encoding="utf-8" standalone="yes"?>
<Relationships xmlns="http://schemas.openxmlformats.org/package/2006/relationships"><Relationship Id="rId3" Type="http://schemas.openxmlformats.org/officeDocument/2006/relationships/image" Target="../media/image4.tiff" /><Relationship Id="rId2" Type="http://schemas.openxmlformats.org/officeDocument/2006/relationships/image" Target="../media/image3.tiff" /><Relationship Id="rId1" Type="http://schemas.openxmlformats.org/officeDocument/2006/relationships/slideLayout" Target="../slideLayouts/slideLayout7.xml" /><Relationship Id="rId4" Type="http://schemas.openxmlformats.org/officeDocument/2006/relationships/hyperlink" Target="#" TargetMode="External" /></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99766B-FBE4-ED46-858D-C5DC48B12693}"/>
              </a:ext>
            </a:extLst>
          </p:cNvPr>
          <p:cNvSpPr>
            <a:spLocks noGrp="1"/>
          </p:cNvSpPr>
          <p:nvPr>
            <p:ph type="ctrTitle"/>
          </p:nvPr>
        </p:nvSpPr>
        <p:spPr/>
        <p:txBody>
          <a:bodyPr>
            <a:normAutofit fontScale="90000"/>
          </a:bodyPr>
          <a:lstStyle/>
          <a:p>
            <a:r>
              <a:rPr kumimoji="1" lang="ja-JP" altLang="en-US"/>
              <a:t>新規参入者研修　　　　身体障害について</a:t>
            </a:r>
            <a:br>
              <a:rPr kumimoji="1" lang="en-US" altLang="ja-JP" dirty="0"/>
            </a:br>
            <a:endParaRPr kumimoji="1" lang="ja-JP" altLang="en-US"/>
          </a:p>
        </p:txBody>
      </p:sp>
      <p:sp>
        <p:nvSpPr>
          <p:cNvPr id="3" name="字幕 2">
            <a:extLst>
              <a:ext uri="{FF2B5EF4-FFF2-40B4-BE49-F238E27FC236}">
                <a16:creationId xmlns:a16="http://schemas.microsoft.com/office/drawing/2014/main" id="{F90036F5-C2F2-4146-9E56-9FFF0BAB652D}"/>
              </a:ext>
            </a:extLst>
          </p:cNvPr>
          <p:cNvSpPr>
            <a:spLocks noGrp="1"/>
          </p:cNvSpPr>
          <p:nvPr>
            <p:ph type="subTitle" idx="1"/>
          </p:nvPr>
        </p:nvSpPr>
        <p:spPr/>
        <p:txBody>
          <a:bodyPr>
            <a:normAutofit/>
          </a:bodyPr>
          <a:lstStyle/>
          <a:p>
            <a:r>
              <a:rPr kumimoji="1" lang="ja-JP" altLang="en-US" dirty="0"/>
              <a:t>天白区障害者基幹相談支援センター　吉田　安伸　　　　　　　　　</a:t>
            </a:r>
            <a:r>
              <a:rPr lang="en-US" altLang="ja-JP" dirty="0"/>
              <a:t>R4</a:t>
            </a:r>
            <a:r>
              <a:rPr lang="ja-JP" altLang="en-US" dirty="0"/>
              <a:t>年度</a:t>
            </a:r>
            <a:r>
              <a:rPr lang="en-US" altLang="ja-JP" dirty="0"/>
              <a:t>ver.</a:t>
            </a:r>
          </a:p>
          <a:p>
            <a:r>
              <a:rPr kumimoji="1" lang="ja-JP" altLang="en-US" dirty="0"/>
              <a:t>（作成：天白区障害者基幹相談支援センター木村）</a:t>
            </a:r>
            <a:endParaRPr kumimoji="1" lang="en-US" altLang="ja-JP" dirty="0"/>
          </a:p>
          <a:p>
            <a:endParaRPr kumimoji="1" lang="ja-JP" altLang="en-US" dirty="0"/>
          </a:p>
        </p:txBody>
      </p:sp>
    </p:spTree>
    <p:extLst>
      <p:ext uri="{BB962C8B-B14F-4D97-AF65-F5344CB8AC3E}">
        <p14:creationId xmlns:p14="http://schemas.microsoft.com/office/powerpoint/2010/main" val="22057636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DF5FB5-3C92-144E-A98F-44878785A3E9}"/>
              </a:ext>
            </a:extLst>
          </p:cNvPr>
          <p:cNvSpPr>
            <a:spLocks noGrp="1"/>
          </p:cNvSpPr>
          <p:nvPr>
            <p:ph type="title"/>
          </p:nvPr>
        </p:nvSpPr>
        <p:spPr/>
        <p:txBody>
          <a:bodyPr/>
          <a:lstStyle/>
          <a:p>
            <a:r>
              <a:rPr kumimoji="1" lang="ja-JP" altLang="en-US"/>
              <a:t>視覚障害の方との日常生活</a:t>
            </a:r>
          </a:p>
        </p:txBody>
      </p:sp>
      <p:sp>
        <p:nvSpPr>
          <p:cNvPr id="3" name="コンテンツ プレースホルダー 2">
            <a:extLst>
              <a:ext uri="{FF2B5EF4-FFF2-40B4-BE49-F238E27FC236}">
                <a16:creationId xmlns:a16="http://schemas.microsoft.com/office/drawing/2014/main" id="{7205D673-F408-F341-919C-82DA5876927F}"/>
              </a:ext>
            </a:extLst>
          </p:cNvPr>
          <p:cNvSpPr>
            <a:spLocks noGrp="1"/>
          </p:cNvSpPr>
          <p:nvPr>
            <p:ph idx="1"/>
          </p:nvPr>
        </p:nvSpPr>
        <p:spPr>
          <a:xfrm>
            <a:off x="1451579" y="1975557"/>
            <a:ext cx="9704875" cy="4314992"/>
          </a:xfrm>
        </p:spPr>
        <p:txBody>
          <a:bodyPr>
            <a:noAutofit/>
          </a:bodyPr>
          <a:lstStyle/>
          <a:p>
            <a:pPr marL="0" indent="0">
              <a:buNone/>
            </a:pPr>
            <a:r>
              <a:rPr lang="ja-JP" altLang="en-US" sz="1800" b="1" dirty="0">
                <a:latin typeface="Yu Gothic" panose="020B0400000000000000" pitchFamily="34" charset="-128"/>
                <a:ea typeface="Yu Gothic" panose="020B0400000000000000" pitchFamily="34" charset="-128"/>
              </a:rPr>
              <a:t>周囲の方の協力で、視覚障害の方が職場などで過ごしやすくなります。</a:t>
            </a:r>
          </a:p>
          <a:p>
            <a:pPr marL="0" indent="0">
              <a:buNone/>
            </a:pPr>
            <a:r>
              <a:rPr lang="ja-JP" altLang="en-US" sz="1800" b="1" dirty="0">
                <a:latin typeface="Yu Gothic" panose="020B0400000000000000" pitchFamily="34" charset="-128"/>
                <a:ea typeface="Yu Gothic" panose="020B0400000000000000" pitchFamily="34" charset="-128"/>
              </a:rPr>
              <a:t>◆視覚障害と歩行</a:t>
            </a:r>
          </a:p>
          <a:p>
            <a:pPr marL="0" indent="0">
              <a:buNone/>
            </a:pPr>
            <a:r>
              <a:rPr lang="ja-JP" altLang="en-US" sz="1800" dirty="0">
                <a:latin typeface="Yu Gothic" panose="020B0400000000000000" pitchFamily="34" charset="-128"/>
                <a:ea typeface="Yu Gothic" panose="020B0400000000000000" pitchFamily="34" charset="-128"/>
              </a:rPr>
              <a:t>視覚障害の方は、見えないあるいは見えにくく</a:t>
            </a:r>
            <a:r>
              <a:rPr lang="ja-JP" altLang="en-US" sz="1800" b="1" u="sng" dirty="0">
                <a:solidFill>
                  <a:srgbClr val="FF0000"/>
                </a:solidFill>
                <a:latin typeface="Yu Gothic" panose="020B0400000000000000" pitchFamily="34" charset="-128"/>
                <a:ea typeface="Yu Gothic" panose="020B0400000000000000" pitchFamily="34" charset="-128"/>
              </a:rPr>
              <a:t>物の位置関係を把握するのが困難</a:t>
            </a:r>
            <a:r>
              <a:rPr lang="ja-JP" altLang="en-US" sz="1800" dirty="0">
                <a:latin typeface="Yu Gothic" panose="020B0400000000000000" pitchFamily="34" charset="-128"/>
                <a:ea typeface="Yu Gothic" panose="020B0400000000000000" pitchFamily="34" charset="-128"/>
              </a:rPr>
              <a:t>です。人や障害物にぶつかることなどを防ぎ安全に歩くため、</a:t>
            </a:r>
            <a:r>
              <a:rPr lang="ja-JP" altLang="en-US" sz="1800" b="1" u="sng" dirty="0">
                <a:solidFill>
                  <a:srgbClr val="FF0000"/>
                </a:solidFill>
                <a:latin typeface="Yu Gothic" panose="020B0400000000000000" pitchFamily="34" charset="-128"/>
                <a:ea typeface="Yu Gothic" panose="020B0400000000000000" pitchFamily="34" charset="-128"/>
              </a:rPr>
              <a:t>白い杖</a:t>
            </a:r>
            <a:r>
              <a:rPr lang="en-US" altLang="ja-JP" sz="1800" b="1" u="sng" dirty="0">
                <a:solidFill>
                  <a:srgbClr val="FF0000"/>
                </a:solidFill>
                <a:latin typeface="Yu Gothic" panose="020B0400000000000000" pitchFamily="34" charset="-128"/>
                <a:ea typeface="Yu Gothic" panose="020B0400000000000000" pitchFamily="34" charset="-128"/>
              </a:rPr>
              <a:t>(</a:t>
            </a:r>
            <a:r>
              <a:rPr lang="ja-JP" altLang="en-US" sz="1800" b="1" u="sng" dirty="0">
                <a:solidFill>
                  <a:srgbClr val="FF0000"/>
                </a:solidFill>
                <a:latin typeface="Yu Gothic" panose="020B0400000000000000" pitchFamily="34" charset="-128"/>
                <a:ea typeface="Yu Gothic" panose="020B0400000000000000" pitchFamily="34" charset="-128"/>
              </a:rPr>
              <a:t>白杖</a:t>
            </a:r>
            <a:r>
              <a:rPr lang="en-US" altLang="ja-JP" sz="1800" b="1" u="sng" dirty="0">
                <a:solidFill>
                  <a:srgbClr val="FF0000"/>
                </a:solidFill>
                <a:latin typeface="Yu Gothic" panose="020B0400000000000000" pitchFamily="34" charset="-128"/>
                <a:ea typeface="Yu Gothic" panose="020B0400000000000000" pitchFamily="34" charset="-128"/>
              </a:rPr>
              <a:t>)</a:t>
            </a:r>
            <a:r>
              <a:rPr lang="ja-JP" altLang="en-US" sz="1800" dirty="0">
                <a:latin typeface="Yu Gothic" panose="020B0400000000000000" pitchFamily="34" charset="-128"/>
                <a:ea typeface="Yu Gothic" panose="020B0400000000000000" pitchFamily="34" charset="-128"/>
              </a:rPr>
              <a:t>を使いながら通勤・通学をしている人もいます</a:t>
            </a:r>
          </a:p>
          <a:p>
            <a:pPr marL="0" indent="0">
              <a:buNone/>
            </a:pPr>
            <a:r>
              <a:rPr lang="ja-JP" altLang="en-US" sz="1800" b="1" dirty="0">
                <a:latin typeface="Yu Gothic" panose="020B0400000000000000" pitchFamily="34" charset="-128"/>
                <a:ea typeface="Yu Gothic" panose="020B0400000000000000" pitchFamily="34" charset="-128"/>
              </a:rPr>
              <a:t> ◆決められた場所にものを置く　</a:t>
            </a:r>
          </a:p>
          <a:p>
            <a:pPr marL="0" indent="0">
              <a:buNone/>
            </a:pPr>
            <a:r>
              <a:rPr lang="ja-JP" altLang="en-US" sz="1800" b="1" u="sng" dirty="0">
                <a:solidFill>
                  <a:srgbClr val="FF0000"/>
                </a:solidFill>
                <a:latin typeface="Yu Gothic" panose="020B0400000000000000" pitchFamily="34" charset="-128"/>
                <a:ea typeface="Yu Gothic" panose="020B0400000000000000" pitchFamily="34" charset="-128"/>
              </a:rPr>
              <a:t>必要なものは、決められた場所に置く</a:t>
            </a:r>
            <a:r>
              <a:rPr lang="ja-JP" altLang="en-US" sz="1800" dirty="0">
                <a:latin typeface="Yu Gothic" panose="020B0400000000000000" pitchFamily="34" charset="-128"/>
                <a:ea typeface="Yu Gothic" panose="020B0400000000000000" pitchFamily="34" charset="-128"/>
              </a:rPr>
              <a:t>ようにすると、視覚障害の方がものを探しやすくなります。よく使う事務用品を、いつもとは</a:t>
            </a:r>
            <a:r>
              <a:rPr lang="ja-JP" altLang="en-US" sz="1800" b="1" u="sng" dirty="0">
                <a:solidFill>
                  <a:srgbClr val="FF0000"/>
                </a:solidFill>
                <a:latin typeface="Yu Gothic" panose="020B0400000000000000" pitchFamily="34" charset="-128"/>
                <a:ea typeface="Yu Gothic" panose="020B0400000000000000" pitchFamily="34" charset="-128"/>
              </a:rPr>
              <a:t>違う場所に置くと</a:t>
            </a:r>
            <a:r>
              <a:rPr lang="ja-JP" altLang="en-US" sz="1800" dirty="0">
                <a:latin typeface="Yu Gothic" panose="020B0400000000000000" pitchFamily="34" charset="-128"/>
                <a:ea typeface="Yu Gothic" panose="020B0400000000000000" pitchFamily="34" charset="-128"/>
              </a:rPr>
              <a:t>、本人はそれに気づかず、</a:t>
            </a:r>
            <a:r>
              <a:rPr lang="ja-JP" altLang="en-US" sz="1800" b="1" u="sng" dirty="0">
                <a:solidFill>
                  <a:srgbClr val="FF0000"/>
                </a:solidFill>
                <a:latin typeface="Yu Gothic" panose="020B0400000000000000" pitchFamily="34" charset="-128"/>
                <a:ea typeface="Yu Gothic" panose="020B0400000000000000" pitchFamily="34" charset="-128"/>
              </a:rPr>
              <a:t>必要な事務用品を見つけ出せない</a:t>
            </a:r>
            <a:r>
              <a:rPr lang="ja-JP" altLang="en-US" sz="1800" dirty="0">
                <a:latin typeface="Yu Gothic" panose="020B0400000000000000" pitchFamily="34" charset="-128"/>
                <a:ea typeface="Yu Gothic" panose="020B0400000000000000" pitchFamily="34" charset="-128"/>
              </a:rPr>
              <a:t>ことになります。</a:t>
            </a:r>
            <a:endParaRPr lang="en-US" altLang="ja-JP" sz="1800" dirty="0">
              <a:latin typeface="Yu Gothic" panose="020B0400000000000000" pitchFamily="34" charset="-128"/>
              <a:ea typeface="Yu Gothic" panose="020B0400000000000000" pitchFamily="34" charset="-128"/>
            </a:endParaRPr>
          </a:p>
          <a:p>
            <a:pPr marL="0" indent="0">
              <a:buNone/>
            </a:pPr>
            <a:r>
              <a:rPr lang="ja-JP" altLang="en-US" sz="1800" dirty="0">
                <a:latin typeface="Yu Gothic" panose="020B0400000000000000" pitchFamily="34" charset="-128"/>
                <a:ea typeface="Yu Gothic" panose="020B0400000000000000" pitchFamily="34" charset="-128"/>
              </a:rPr>
              <a:t>置き場所を変える際は、</a:t>
            </a:r>
            <a:r>
              <a:rPr lang="ja-JP" altLang="en-US" sz="1800" b="1" u="sng" dirty="0">
                <a:solidFill>
                  <a:srgbClr val="FF0000"/>
                </a:solidFill>
                <a:latin typeface="Yu Gothic" panose="020B0400000000000000" pitchFamily="34" charset="-128"/>
                <a:ea typeface="Yu Gothic" panose="020B0400000000000000" pitchFamily="34" charset="-128"/>
              </a:rPr>
              <a:t>そのことを本人に話す必要</a:t>
            </a:r>
            <a:r>
              <a:rPr lang="ja-JP" altLang="en-US" sz="1800" dirty="0">
                <a:latin typeface="Yu Gothic" panose="020B0400000000000000" pitchFamily="34" charset="-128"/>
                <a:ea typeface="Yu Gothic" panose="020B0400000000000000" pitchFamily="34" charset="-128"/>
              </a:rPr>
              <a:t>があります。</a:t>
            </a:r>
          </a:p>
          <a:p>
            <a:endParaRPr kumimoji="1" lang="ja-JP" altLang="en-US" sz="1800" dirty="0"/>
          </a:p>
        </p:txBody>
      </p:sp>
    </p:spTree>
    <p:extLst>
      <p:ext uri="{BB962C8B-B14F-4D97-AF65-F5344CB8AC3E}">
        <p14:creationId xmlns:p14="http://schemas.microsoft.com/office/powerpoint/2010/main" val="28626011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0E0BE2B-620A-5D4D-A30C-699BCF95B605}"/>
              </a:ext>
            </a:extLst>
          </p:cNvPr>
          <p:cNvSpPr>
            <a:spLocks noGrp="1"/>
          </p:cNvSpPr>
          <p:nvPr>
            <p:ph type="title"/>
          </p:nvPr>
        </p:nvSpPr>
        <p:spPr/>
        <p:txBody>
          <a:bodyPr/>
          <a:lstStyle/>
          <a:p>
            <a:r>
              <a:rPr lang="ja-JP" altLang="en-US"/>
              <a:t>視覚障害の方との日常生活</a:t>
            </a:r>
            <a:endParaRPr kumimoji="1" lang="ja-JP" altLang="en-US"/>
          </a:p>
        </p:txBody>
      </p:sp>
      <p:sp>
        <p:nvSpPr>
          <p:cNvPr id="3" name="コンテンツ プレースホルダー 2">
            <a:extLst>
              <a:ext uri="{FF2B5EF4-FFF2-40B4-BE49-F238E27FC236}">
                <a16:creationId xmlns:a16="http://schemas.microsoft.com/office/drawing/2014/main" id="{B9892599-45AE-9443-A9A6-D2380227C6E1}"/>
              </a:ext>
            </a:extLst>
          </p:cNvPr>
          <p:cNvSpPr>
            <a:spLocks noGrp="1"/>
          </p:cNvSpPr>
          <p:nvPr>
            <p:ph idx="1"/>
          </p:nvPr>
        </p:nvSpPr>
        <p:spPr/>
        <p:txBody>
          <a:bodyPr>
            <a:normAutofit fontScale="92500" lnSpcReduction="20000"/>
          </a:bodyPr>
          <a:lstStyle/>
          <a:p>
            <a:pPr marL="0" indent="0">
              <a:buNone/>
            </a:pPr>
            <a:r>
              <a:rPr lang="ja-JP" altLang="en-US" b="1" dirty="0"/>
              <a:t>◆通路にはものを置かない</a:t>
            </a:r>
          </a:p>
          <a:p>
            <a:pPr marL="0" indent="0">
              <a:spcBef>
                <a:spcPts val="0"/>
              </a:spcBef>
              <a:buNone/>
            </a:pPr>
            <a:r>
              <a:rPr lang="ja-JP" altLang="en-US" dirty="0"/>
              <a:t>視覚障害の方は、障害物を発見しにくいので、</a:t>
            </a:r>
            <a:r>
              <a:rPr lang="ja-JP" altLang="en-US" b="1" u="sng" dirty="0">
                <a:solidFill>
                  <a:srgbClr val="FF0000"/>
                </a:solidFill>
              </a:rPr>
              <a:t>室内であっても、不要なものを床に</a:t>
            </a:r>
            <a:endParaRPr lang="en-US" altLang="ja-JP" b="1" u="sng" dirty="0">
              <a:solidFill>
                <a:srgbClr val="FF0000"/>
              </a:solidFill>
            </a:endParaRPr>
          </a:p>
          <a:p>
            <a:pPr marL="0" indent="0">
              <a:spcBef>
                <a:spcPts val="0"/>
              </a:spcBef>
              <a:buNone/>
            </a:pPr>
            <a:r>
              <a:rPr lang="ja-JP" altLang="en-US" b="1" u="sng" dirty="0">
                <a:solidFill>
                  <a:srgbClr val="FF0000"/>
                </a:solidFill>
              </a:rPr>
              <a:t>置かない</a:t>
            </a:r>
            <a:r>
              <a:rPr lang="ja-JP" altLang="en-US" dirty="0"/>
              <a:t>ようにします。例えば、いつもは</a:t>
            </a:r>
            <a:r>
              <a:rPr lang="ja-JP" altLang="en-US" b="1" u="sng" dirty="0">
                <a:solidFill>
                  <a:srgbClr val="FF0000"/>
                </a:solidFill>
              </a:rPr>
              <a:t>置いていない場所に荷物を置くと、それに</a:t>
            </a:r>
            <a:endParaRPr lang="en-US" altLang="ja-JP" b="1" u="sng" dirty="0">
              <a:solidFill>
                <a:srgbClr val="FF0000"/>
              </a:solidFill>
            </a:endParaRPr>
          </a:p>
          <a:p>
            <a:pPr marL="0" indent="0">
              <a:spcBef>
                <a:spcPts val="0"/>
              </a:spcBef>
              <a:buNone/>
            </a:pPr>
            <a:r>
              <a:rPr lang="ja-JP" altLang="en-US" b="1" u="sng" dirty="0">
                <a:solidFill>
                  <a:srgbClr val="FF0000"/>
                </a:solidFill>
              </a:rPr>
              <a:t>つまずいてしまう</a:t>
            </a:r>
            <a:r>
              <a:rPr lang="ja-JP" altLang="en-US" dirty="0"/>
              <a:t>ことがあります。どうしても</a:t>
            </a:r>
            <a:r>
              <a:rPr lang="ja-JP" altLang="en-US" b="1" u="sng" dirty="0">
                <a:solidFill>
                  <a:srgbClr val="FF0000"/>
                </a:solidFill>
              </a:rPr>
              <a:t>置かざるを得ない場合はそのことを本人に伝えておきます</a:t>
            </a:r>
            <a:r>
              <a:rPr lang="ja-JP" altLang="en-US" dirty="0"/>
              <a:t>。できれば目が不自由ではない人</a:t>
            </a:r>
            <a:r>
              <a:rPr lang="en-US" altLang="ja-JP" dirty="0"/>
              <a:t>(</a:t>
            </a:r>
            <a:r>
              <a:rPr lang="ja-JP" altLang="en-US" dirty="0"/>
              <a:t>晴眼者</a:t>
            </a:r>
            <a:r>
              <a:rPr lang="en-US" altLang="ja-JP" dirty="0"/>
              <a:t>)</a:t>
            </a:r>
            <a:r>
              <a:rPr lang="ja-JP" altLang="en-US" dirty="0"/>
              <a:t>と一緒に行き、直接確認</a:t>
            </a:r>
            <a:endParaRPr lang="en-US" altLang="ja-JP" dirty="0"/>
          </a:p>
          <a:p>
            <a:pPr marL="0" indent="0">
              <a:spcBef>
                <a:spcPts val="0"/>
              </a:spcBef>
              <a:buNone/>
            </a:pPr>
            <a:r>
              <a:rPr lang="ja-JP" altLang="en-US" dirty="0"/>
              <a:t>しておくとよいでしょう。</a:t>
            </a:r>
          </a:p>
          <a:p>
            <a:pPr marL="0" indent="0">
              <a:buNone/>
            </a:pPr>
            <a:r>
              <a:rPr lang="ja-JP" altLang="en-US" b="1" dirty="0"/>
              <a:t>◆よく使う場所への行き方を覚える</a:t>
            </a:r>
          </a:p>
          <a:p>
            <a:pPr marL="0" indent="0">
              <a:buNone/>
            </a:pPr>
            <a:r>
              <a:rPr lang="ja-JP" altLang="en-US" dirty="0"/>
              <a:t>視覚障害の方は、</a:t>
            </a:r>
            <a:r>
              <a:rPr lang="ja-JP" altLang="en-US" b="1" u="sng" dirty="0">
                <a:solidFill>
                  <a:srgbClr val="FF0000"/>
                </a:solidFill>
              </a:rPr>
              <a:t>トイレなど位置関係を覚えれ</a:t>
            </a:r>
            <a:r>
              <a:rPr lang="ja-JP" altLang="en-US" dirty="0"/>
              <a:t>ば一人で行けます。初めは晴眼者と何回か歩いてもらい、いつもいる場所との位置関係を覚えると、屋内での</a:t>
            </a:r>
            <a:r>
              <a:rPr lang="ja-JP" altLang="en-US" b="1" u="sng" dirty="0">
                <a:solidFill>
                  <a:srgbClr val="FF0000"/>
                </a:solidFill>
              </a:rPr>
              <a:t>単独歩行が可能</a:t>
            </a:r>
            <a:r>
              <a:rPr lang="ja-JP" altLang="en-US" dirty="0"/>
              <a:t>になります。</a:t>
            </a:r>
          </a:p>
        </p:txBody>
      </p:sp>
    </p:spTree>
    <p:extLst>
      <p:ext uri="{BB962C8B-B14F-4D97-AF65-F5344CB8AC3E}">
        <p14:creationId xmlns:p14="http://schemas.microsoft.com/office/powerpoint/2010/main" val="2424306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21FB32-5ED4-3740-BF7A-C06CB2CFF76B}"/>
              </a:ext>
            </a:extLst>
          </p:cNvPr>
          <p:cNvSpPr>
            <a:spLocks noGrp="1"/>
          </p:cNvSpPr>
          <p:nvPr>
            <p:ph type="title"/>
          </p:nvPr>
        </p:nvSpPr>
        <p:spPr/>
        <p:txBody>
          <a:bodyPr/>
          <a:lstStyle/>
          <a:p>
            <a:r>
              <a:rPr lang="ja-JP" altLang="en-US"/>
              <a:t>視覚障害の方との日常生活</a:t>
            </a:r>
            <a:endParaRPr kumimoji="1" lang="ja-JP" altLang="en-US"/>
          </a:p>
        </p:txBody>
      </p:sp>
      <p:sp>
        <p:nvSpPr>
          <p:cNvPr id="3" name="コンテンツ プレースホルダー 2">
            <a:extLst>
              <a:ext uri="{FF2B5EF4-FFF2-40B4-BE49-F238E27FC236}">
                <a16:creationId xmlns:a16="http://schemas.microsoft.com/office/drawing/2014/main" id="{1160427A-7759-5948-AFC7-F7712D092248}"/>
              </a:ext>
            </a:extLst>
          </p:cNvPr>
          <p:cNvSpPr>
            <a:spLocks noGrp="1"/>
          </p:cNvSpPr>
          <p:nvPr>
            <p:ph idx="1"/>
          </p:nvPr>
        </p:nvSpPr>
        <p:spPr>
          <a:xfrm>
            <a:off x="1451579" y="2015732"/>
            <a:ext cx="9603275" cy="3944801"/>
          </a:xfrm>
        </p:spPr>
        <p:txBody>
          <a:bodyPr>
            <a:normAutofit fontScale="85000" lnSpcReduction="10000"/>
          </a:bodyPr>
          <a:lstStyle/>
          <a:p>
            <a:pPr marL="0" indent="0">
              <a:buNone/>
            </a:pPr>
            <a:r>
              <a:rPr lang="ja-JP" altLang="en-US" dirty="0">
                <a:latin typeface="+mn-ea"/>
              </a:rPr>
              <a:t>◆</a:t>
            </a:r>
            <a:r>
              <a:rPr lang="ja-JP" altLang="en-US" b="1" dirty="0">
                <a:latin typeface="+mn-ea"/>
              </a:rPr>
              <a:t>物の位置の説明</a:t>
            </a:r>
          </a:p>
          <a:p>
            <a:pPr marL="0" indent="0">
              <a:spcBef>
                <a:spcPts val="0"/>
              </a:spcBef>
              <a:buNone/>
            </a:pPr>
            <a:r>
              <a:rPr lang="ja-JP" altLang="en-US" dirty="0">
                <a:latin typeface="+mn-ea"/>
              </a:rPr>
              <a:t>視覚障害の方に、場所やものの位置を示す場合は、「あっち」「こっち」の言葉を使って説明</a:t>
            </a:r>
            <a:endParaRPr lang="en-US" altLang="ja-JP" dirty="0">
              <a:latin typeface="+mn-ea"/>
            </a:endParaRPr>
          </a:p>
          <a:p>
            <a:pPr marL="0" indent="0">
              <a:spcBef>
                <a:spcPts val="0"/>
              </a:spcBef>
              <a:buNone/>
            </a:pPr>
            <a:r>
              <a:rPr lang="ja-JP" altLang="en-US" dirty="0">
                <a:latin typeface="+mn-ea"/>
              </a:rPr>
              <a:t>すると、方向がわからないことが多々あります。</a:t>
            </a:r>
            <a:endParaRPr lang="en-US" altLang="ja-JP" dirty="0">
              <a:latin typeface="+mn-ea"/>
            </a:endParaRPr>
          </a:p>
          <a:p>
            <a:pPr marL="0" indent="0">
              <a:spcBef>
                <a:spcPts val="0"/>
              </a:spcBef>
              <a:buNone/>
            </a:pPr>
            <a:r>
              <a:rPr lang="ja-JP" altLang="en-US" dirty="0">
                <a:latin typeface="+mn-ea"/>
              </a:rPr>
              <a:t>テーブル上での説明ですと「</a:t>
            </a:r>
            <a:r>
              <a:rPr lang="en-US" altLang="ja-JP" b="1" u="sng" dirty="0">
                <a:solidFill>
                  <a:srgbClr val="FF0000"/>
                </a:solidFill>
                <a:latin typeface="+mn-ea"/>
              </a:rPr>
              <a:t>3</a:t>
            </a:r>
            <a:r>
              <a:rPr lang="ja-JP" altLang="en-US" b="1" u="sng" dirty="0">
                <a:solidFill>
                  <a:srgbClr val="FF0000"/>
                </a:solidFill>
                <a:latin typeface="+mn-ea"/>
              </a:rPr>
              <a:t>時の位置にコーヒーを置きます。</a:t>
            </a:r>
            <a:r>
              <a:rPr lang="ja-JP" altLang="en-US" dirty="0">
                <a:latin typeface="+mn-ea"/>
              </a:rPr>
              <a:t>」と</a:t>
            </a:r>
            <a:r>
              <a:rPr lang="ja-JP" altLang="en-US" b="1" u="sng" dirty="0">
                <a:solidFill>
                  <a:srgbClr val="FF0000"/>
                </a:solidFill>
                <a:latin typeface="+mn-ea"/>
              </a:rPr>
              <a:t>時計の文字盤をイメージして説明</a:t>
            </a:r>
            <a:r>
              <a:rPr lang="ja-JP" altLang="en-US" dirty="0">
                <a:latin typeface="+mn-ea"/>
              </a:rPr>
              <a:t>したり「</a:t>
            </a:r>
            <a:r>
              <a:rPr lang="ja-JP" altLang="en-US" b="1" u="sng" dirty="0">
                <a:solidFill>
                  <a:srgbClr val="FF0000"/>
                </a:solidFill>
                <a:latin typeface="+mn-ea"/>
              </a:rPr>
              <a:t>右手の前にお茶を置きます</a:t>
            </a:r>
            <a:r>
              <a:rPr lang="ja-JP" altLang="en-US" dirty="0">
                <a:latin typeface="+mn-ea"/>
              </a:rPr>
              <a:t>。」あるいは、</a:t>
            </a:r>
            <a:r>
              <a:rPr lang="ja-JP" altLang="en-US" b="1" u="sng" dirty="0">
                <a:solidFill>
                  <a:srgbClr val="FF0000"/>
                </a:solidFill>
                <a:latin typeface="+mn-ea"/>
              </a:rPr>
              <a:t>部屋などの位置を説明</a:t>
            </a:r>
            <a:r>
              <a:rPr lang="ja-JP" altLang="en-US" dirty="0">
                <a:latin typeface="+mn-ea"/>
              </a:rPr>
              <a:t>する場合も「</a:t>
            </a:r>
            <a:r>
              <a:rPr lang="ja-JP" altLang="en-US" b="1" u="sng" dirty="0">
                <a:solidFill>
                  <a:srgbClr val="FF0000"/>
                </a:solidFill>
                <a:latin typeface="+mn-ea"/>
              </a:rPr>
              <a:t>ドアを出て右へ</a:t>
            </a:r>
            <a:r>
              <a:rPr lang="en-US" altLang="ja-JP" b="1" u="sng" dirty="0">
                <a:solidFill>
                  <a:srgbClr val="FF0000"/>
                </a:solidFill>
                <a:latin typeface="+mn-ea"/>
              </a:rPr>
              <a:t>10</a:t>
            </a:r>
            <a:r>
              <a:rPr lang="ja-JP" altLang="en" b="1" u="sng" dirty="0">
                <a:solidFill>
                  <a:srgbClr val="FF0000"/>
                </a:solidFill>
                <a:latin typeface="+mn-ea"/>
              </a:rPr>
              <a:t>ｍ</a:t>
            </a:r>
            <a:r>
              <a:rPr lang="ja-JP" altLang="en-US" b="1" u="sng" dirty="0">
                <a:solidFill>
                  <a:srgbClr val="FF0000"/>
                </a:solidFill>
                <a:latin typeface="+mn-ea"/>
              </a:rPr>
              <a:t>ほどいくと、左側に洗面所があります</a:t>
            </a:r>
            <a:r>
              <a:rPr lang="ja-JP" altLang="en-US" dirty="0">
                <a:latin typeface="+mn-ea"/>
              </a:rPr>
              <a:t>。」など</a:t>
            </a:r>
            <a:r>
              <a:rPr lang="ja-JP" altLang="en-US" b="1" u="sng" dirty="0">
                <a:solidFill>
                  <a:srgbClr val="FF0000"/>
                </a:solidFill>
                <a:latin typeface="+mn-ea"/>
              </a:rPr>
              <a:t>具体的に位置を説明</a:t>
            </a:r>
            <a:r>
              <a:rPr lang="ja-JP" altLang="en-US" dirty="0">
                <a:latin typeface="+mn-ea"/>
              </a:rPr>
              <a:t>します。</a:t>
            </a:r>
          </a:p>
          <a:p>
            <a:pPr marL="0" indent="0">
              <a:buNone/>
            </a:pPr>
            <a:r>
              <a:rPr lang="ja-JP" altLang="en-US" dirty="0">
                <a:latin typeface="+mn-ea"/>
              </a:rPr>
              <a:t>　</a:t>
            </a:r>
          </a:p>
          <a:p>
            <a:pPr marL="0" indent="0">
              <a:buNone/>
            </a:pPr>
            <a:r>
              <a:rPr lang="ja-JP" altLang="en-US" dirty="0">
                <a:latin typeface="+mn-ea"/>
              </a:rPr>
              <a:t>◆</a:t>
            </a:r>
            <a:r>
              <a:rPr lang="ja-JP" altLang="en-US" b="1" dirty="0">
                <a:latin typeface="+mn-ea"/>
              </a:rPr>
              <a:t>使用する文字　</a:t>
            </a:r>
          </a:p>
          <a:p>
            <a:pPr marL="0" indent="0">
              <a:buNone/>
            </a:pPr>
            <a:r>
              <a:rPr lang="ja-JP" altLang="en-US" dirty="0">
                <a:latin typeface="+mn-ea"/>
              </a:rPr>
              <a:t>視覚障害であっても、全員が点字を使うわけではありません。普通の文字を</a:t>
            </a:r>
            <a:r>
              <a:rPr lang="ja-JP" altLang="en-US" b="1" u="sng" dirty="0">
                <a:solidFill>
                  <a:srgbClr val="FF0000"/>
                </a:solidFill>
                <a:latin typeface="+mn-ea"/>
              </a:rPr>
              <a:t>拡大鏡や拡大読書器</a:t>
            </a:r>
            <a:r>
              <a:rPr lang="ja-JP" altLang="en-US" dirty="0">
                <a:latin typeface="+mn-ea"/>
              </a:rPr>
              <a:t>などを使って読む人がいます。そのような方にメモなどを渡す場合は、</a:t>
            </a:r>
            <a:r>
              <a:rPr lang="ja-JP" altLang="en-US" b="1" u="sng" dirty="0">
                <a:solidFill>
                  <a:srgbClr val="FF0000"/>
                </a:solidFill>
                <a:latin typeface="+mn-ea"/>
              </a:rPr>
              <a:t>サインペンなどで書いたものを渡す</a:t>
            </a:r>
            <a:r>
              <a:rPr lang="ja-JP" altLang="en-US" dirty="0">
                <a:latin typeface="+mn-ea"/>
              </a:rPr>
              <a:t>と、読みやすくなることがあります。</a:t>
            </a:r>
          </a:p>
          <a:p>
            <a:pPr marL="0" indent="0">
              <a:buNone/>
            </a:pPr>
            <a:endParaRPr kumimoji="1" lang="ja-JP" altLang="en-US" dirty="0"/>
          </a:p>
        </p:txBody>
      </p:sp>
    </p:spTree>
    <p:extLst>
      <p:ext uri="{BB962C8B-B14F-4D97-AF65-F5344CB8AC3E}">
        <p14:creationId xmlns:p14="http://schemas.microsoft.com/office/powerpoint/2010/main" val="1690073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8FB60D-E93A-8148-98AE-790C493DAB40}"/>
              </a:ext>
            </a:extLst>
          </p:cNvPr>
          <p:cNvSpPr>
            <a:spLocks noGrp="1"/>
          </p:cNvSpPr>
          <p:nvPr>
            <p:ph type="title"/>
          </p:nvPr>
        </p:nvSpPr>
        <p:spPr/>
        <p:txBody>
          <a:bodyPr/>
          <a:lstStyle/>
          <a:p>
            <a:r>
              <a:rPr lang="ja-JP" altLang="en-US"/>
              <a:t>視覚障害の方との日常生活</a:t>
            </a:r>
            <a:endParaRPr kumimoji="1" lang="ja-JP" altLang="en-US"/>
          </a:p>
        </p:txBody>
      </p:sp>
      <p:sp>
        <p:nvSpPr>
          <p:cNvPr id="3" name="コンテンツ プレースホルダー 2">
            <a:extLst>
              <a:ext uri="{FF2B5EF4-FFF2-40B4-BE49-F238E27FC236}">
                <a16:creationId xmlns:a16="http://schemas.microsoft.com/office/drawing/2014/main" id="{0D51E76E-81A2-DF41-B153-1BED8F3CAE51}"/>
              </a:ext>
            </a:extLst>
          </p:cNvPr>
          <p:cNvSpPr>
            <a:spLocks noGrp="1"/>
          </p:cNvSpPr>
          <p:nvPr>
            <p:ph idx="1"/>
          </p:nvPr>
        </p:nvSpPr>
        <p:spPr>
          <a:xfrm>
            <a:off x="1451579" y="1973179"/>
            <a:ext cx="9603275" cy="4080302"/>
          </a:xfrm>
        </p:spPr>
        <p:txBody>
          <a:bodyPr>
            <a:noAutofit/>
          </a:bodyPr>
          <a:lstStyle/>
          <a:p>
            <a:pPr marL="0" indent="0">
              <a:buNone/>
            </a:pPr>
            <a:r>
              <a:rPr lang="ja-JP" altLang="en-US" dirty="0">
                <a:latin typeface="+mn-ea"/>
              </a:rPr>
              <a:t>◆</a:t>
            </a:r>
            <a:r>
              <a:rPr lang="ja-JP" altLang="en-US" b="1" dirty="0">
                <a:latin typeface="+mn-ea"/>
              </a:rPr>
              <a:t>声かけは名前から</a:t>
            </a:r>
            <a:endParaRPr lang="en-US" altLang="ja-JP" b="1" dirty="0">
              <a:latin typeface="+mn-ea"/>
            </a:endParaRPr>
          </a:p>
          <a:p>
            <a:pPr marL="0" indent="0">
              <a:spcBef>
                <a:spcPts val="0"/>
              </a:spcBef>
              <a:buNone/>
            </a:pPr>
            <a:r>
              <a:rPr lang="ja-JP" altLang="en-US" dirty="0">
                <a:latin typeface="+mn-ea"/>
              </a:rPr>
              <a:t>職場などでは、視覚障害の人に声をかけるときは、いきなり声をかけるよりも、</a:t>
            </a:r>
            <a:endParaRPr lang="en-US" altLang="ja-JP" dirty="0">
              <a:latin typeface="+mn-ea"/>
            </a:endParaRPr>
          </a:p>
          <a:p>
            <a:pPr marL="0" indent="0">
              <a:spcBef>
                <a:spcPts val="0"/>
              </a:spcBef>
              <a:buNone/>
            </a:pPr>
            <a:r>
              <a:rPr lang="ja-JP" altLang="en-US" b="1" u="sng" dirty="0">
                <a:solidFill>
                  <a:srgbClr val="FF0000"/>
                </a:solidFill>
                <a:latin typeface="+mn-ea"/>
              </a:rPr>
              <a:t>その人の名前を呼んでから、自分の名前をいい</a:t>
            </a:r>
            <a:r>
              <a:rPr lang="ja-JP" altLang="en-US" dirty="0">
                <a:latin typeface="+mn-ea"/>
              </a:rPr>
              <a:t>、用件を話すようにします。職場の同僚でも、その人の声を覚えるまでは誰が話しかけているのか、わからないことがあるからです。例えば、「</a:t>
            </a:r>
            <a:r>
              <a:rPr lang="ja-JP" altLang="en-US" b="1" u="sng" dirty="0">
                <a:solidFill>
                  <a:srgbClr val="FF0000"/>
                </a:solidFill>
                <a:latin typeface="+mn-ea"/>
              </a:rPr>
              <a:t>鈴木さん、田中です。先ほど、○△商事の佐藤さんから電話があり、折り返し、電話を下さいとのことでした。</a:t>
            </a:r>
            <a:r>
              <a:rPr lang="ja-JP" altLang="en-US" dirty="0">
                <a:latin typeface="+mn-ea"/>
              </a:rPr>
              <a:t>」という具合です。</a:t>
            </a:r>
          </a:p>
          <a:p>
            <a:pPr marL="0" indent="0">
              <a:buNone/>
            </a:pPr>
            <a:r>
              <a:rPr lang="ja-JP" altLang="en-US" dirty="0">
                <a:latin typeface="+mn-ea"/>
              </a:rPr>
              <a:t> ◆</a:t>
            </a:r>
            <a:r>
              <a:rPr lang="ja-JP" altLang="en-US" b="1" dirty="0">
                <a:latin typeface="+mn-ea"/>
              </a:rPr>
              <a:t>肘などをもってもらい外出</a:t>
            </a:r>
          </a:p>
          <a:p>
            <a:pPr marL="0" indent="0">
              <a:buNone/>
            </a:pPr>
            <a:r>
              <a:rPr lang="ja-JP" altLang="en-US" dirty="0">
                <a:latin typeface="+mn-ea"/>
              </a:rPr>
              <a:t>一緒に外出する際は、かなり見えない方、あるいは人混みや暗くなった場合には、視覚障害の方に</a:t>
            </a:r>
            <a:r>
              <a:rPr lang="ja-JP" altLang="en-US" b="1" u="sng" dirty="0">
                <a:solidFill>
                  <a:srgbClr val="FF0000"/>
                </a:solidFill>
                <a:latin typeface="+mn-ea"/>
              </a:rPr>
              <a:t>肩・肘を貸して歩いて</a:t>
            </a:r>
            <a:r>
              <a:rPr lang="ja-JP" altLang="en-US" dirty="0">
                <a:latin typeface="+mn-ea"/>
              </a:rPr>
              <a:t>ください。より安全に効率よく歩けます。</a:t>
            </a:r>
          </a:p>
          <a:p>
            <a:endParaRPr kumimoji="1" lang="ja-JP" altLang="en-US" dirty="0"/>
          </a:p>
        </p:txBody>
      </p:sp>
    </p:spTree>
    <p:extLst>
      <p:ext uri="{BB962C8B-B14F-4D97-AF65-F5344CB8AC3E}">
        <p14:creationId xmlns:p14="http://schemas.microsoft.com/office/powerpoint/2010/main" val="308349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3EA7F6-A527-2642-B4DB-22387E53319B}"/>
              </a:ext>
            </a:extLst>
          </p:cNvPr>
          <p:cNvSpPr>
            <a:spLocks noGrp="1"/>
          </p:cNvSpPr>
          <p:nvPr>
            <p:ph type="title"/>
          </p:nvPr>
        </p:nvSpPr>
        <p:spPr/>
        <p:txBody>
          <a:bodyPr/>
          <a:lstStyle/>
          <a:p>
            <a:r>
              <a:rPr lang="ja-JP" altLang="en-US"/>
              <a:t>視覚障害の方との日常生活</a:t>
            </a:r>
            <a:endParaRPr kumimoji="1" lang="ja-JP" altLang="en-US"/>
          </a:p>
        </p:txBody>
      </p:sp>
      <p:sp>
        <p:nvSpPr>
          <p:cNvPr id="3" name="コンテンツ プレースホルダー 2">
            <a:extLst>
              <a:ext uri="{FF2B5EF4-FFF2-40B4-BE49-F238E27FC236}">
                <a16:creationId xmlns:a16="http://schemas.microsoft.com/office/drawing/2014/main" id="{AAB11945-94BB-714F-B753-FF1A369B4D3C}"/>
              </a:ext>
            </a:extLst>
          </p:cNvPr>
          <p:cNvSpPr>
            <a:spLocks noGrp="1"/>
          </p:cNvSpPr>
          <p:nvPr>
            <p:ph idx="1"/>
          </p:nvPr>
        </p:nvSpPr>
        <p:spPr/>
        <p:txBody>
          <a:bodyPr/>
          <a:lstStyle/>
          <a:p>
            <a:pPr marL="0" indent="0">
              <a:buNone/>
            </a:pPr>
            <a:r>
              <a:rPr lang="ja-JP" altLang="en-US" b="1" dirty="0">
                <a:latin typeface="HGPMinchoE" panose="02020900000000000000" pitchFamily="18" charset="-128"/>
                <a:ea typeface="HGPMinchoE" panose="02020900000000000000" pitchFamily="18" charset="-128"/>
              </a:rPr>
              <a:t> ◆</a:t>
            </a:r>
            <a:r>
              <a:rPr lang="ja-JP" altLang="en-US" b="1" dirty="0">
                <a:latin typeface="+mn-ea"/>
              </a:rPr>
              <a:t>外食時の説明</a:t>
            </a:r>
            <a:endParaRPr lang="en-US" altLang="ja-JP" dirty="0">
              <a:latin typeface="+mn-ea"/>
            </a:endParaRPr>
          </a:p>
          <a:p>
            <a:pPr marL="0" indent="0">
              <a:spcBef>
                <a:spcPts val="0"/>
              </a:spcBef>
              <a:buNone/>
            </a:pPr>
            <a:r>
              <a:rPr lang="ja-JP" altLang="en-US" dirty="0">
                <a:latin typeface="+mn-ea"/>
              </a:rPr>
              <a:t>一緒に食事をする時は、お店のメニューを本人の代わりに読んで説明します。出てきた料理の位置も上記の”</a:t>
            </a:r>
            <a:r>
              <a:rPr lang="ja-JP" altLang="en-US" b="1" u="sng" dirty="0">
                <a:solidFill>
                  <a:srgbClr val="FF0000"/>
                </a:solidFill>
                <a:latin typeface="+mn-ea"/>
              </a:rPr>
              <a:t>物の位置の説明</a:t>
            </a:r>
            <a:r>
              <a:rPr lang="ja-JP" altLang="en-US" dirty="0">
                <a:latin typeface="+mn-ea"/>
              </a:rPr>
              <a:t>”のようにするとともに、「ハンバーグは</a:t>
            </a:r>
            <a:r>
              <a:rPr lang="ja-JP" altLang="en-US" b="1" u="sng" dirty="0">
                <a:solidFill>
                  <a:srgbClr val="FF0000"/>
                </a:solidFill>
                <a:latin typeface="+mn-ea"/>
              </a:rPr>
              <a:t>お皿の左端</a:t>
            </a:r>
            <a:r>
              <a:rPr lang="ja-JP" altLang="en-US" dirty="0">
                <a:latin typeface="+mn-ea"/>
              </a:rPr>
              <a:t>に、ハンバーグのすぐ</a:t>
            </a:r>
            <a:r>
              <a:rPr lang="ja-JP" altLang="en-US" b="1" u="sng" dirty="0">
                <a:solidFill>
                  <a:srgbClr val="FF0000"/>
                </a:solidFill>
                <a:latin typeface="+mn-ea"/>
              </a:rPr>
              <a:t>右にポテトとにんじん</a:t>
            </a:r>
            <a:r>
              <a:rPr lang="ja-JP" altLang="en-US" dirty="0">
                <a:latin typeface="+mn-ea"/>
              </a:rPr>
              <a:t>があります。ハンバーグ</a:t>
            </a:r>
            <a:endParaRPr lang="en-US" altLang="ja-JP" dirty="0">
              <a:latin typeface="+mn-ea"/>
            </a:endParaRPr>
          </a:p>
          <a:p>
            <a:pPr marL="0" indent="0">
              <a:spcBef>
                <a:spcPts val="0"/>
              </a:spcBef>
              <a:buNone/>
            </a:pPr>
            <a:r>
              <a:rPr lang="ja-JP" altLang="en-US" dirty="0">
                <a:latin typeface="+mn-ea"/>
              </a:rPr>
              <a:t>から</a:t>
            </a:r>
            <a:r>
              <a:rPr lang="ja-JP" altLang="en-US" b="1" u="sng" dirty="0">
                <a:solidFill>
                  <a:srgbClr val="FF0000"/>
                </a:solidFill>
                <a:latin typeface="+mn-ea"/>
              </a:rPr>
              <a:t>白い湯気がたっていて熱そう</a:t>
            </a:r>
            <a:r>
              <a:rPr lang="ja-JP" altLang="en-US" dirty="0">
                <a:latin typeface="+mn-ea"/>
              </a:rPr>
              <a:t>ですから、気をつけて食べてください。」などのように説明すると、食事がさらに楽しくなります。</a:t>
            </a:r>
          </a:p>
          <a:p>
            <a:pPr marL="0" indent="0">
              <a:buNone/>
            </a:pPr>
            <a:endParaRPr kumimoji="1" lang="ja-JP" altLang="en-US" dirty="0"/>
          </a:p>
        </p:txBody>
      </p:sp>
    </p:spTree>
    <p:extLst>
      <p:ext uri="{BB962C8B-B14F-4D97-AF65-F5344CB8AC3E}">
        <p14:creationId xmlns:p14="http://schemas.microsoft.com/office/powerpoint/2010/main" val="22016206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7189177-A9BA-F548-AAB2-80C4405B4E3C}"/>
              </a:ext>
            </a:extLst>
          </p:cNvPr>
          <p:cNvSpPr txBox="1"/>
          <p:nvPr/>
        </p:nvSpPr>
        <p:spPr>
          <a:xfrm>
            <a:off x="3166946" y="345688"/>
            <a:ext cx="5642517" cy="369332"/>
          </a:xfrm>
          <a:prstGeom prst="rect">
            <a:avLst/>
          </a:prstGeom>
          <a:noFill/>
        </p:spPr>
        <p:txBody>
          <a:bodyPr wrap="square" rtlCol="0">
            <a:spAutoFit/>
          </a:bodyPr>
          <a:lstStyle/>
          <a:p>
            <a:pPr algn="ctr"/>
            <a:r>
              <a:rPr kumimoji="1" lang="ja-JP" altLang="en-US"/>
              <a:t>配慮や支援のポイント</a:t>
            </a:r>
          </a:p>
        </p:txBody>
      </p:sp>
      <p:sp>
        <p:nvSpPr>
          <p:cNvPr id="3" name="テキスト ボックス 2">
            <a:extLst>
              <a:ext uri="{FF2B5EF4-FFF2-40B4-BE49-F238E27FC236}">
                <a16:creationId xmlns:a16="http://schemas.microsoft.com/office/drawing/2014/main" id="{17102C54-5D6C-874D-9775-BEE5427F31AD}"/>
              </a:ext>
            </a:extLst>
          </p:cNvPr>
          <p:cNvSpPr txBox="1"/>
          <p:nvPr/>
        </p:nvSpPr>
        <p:spPr>
          <a:xfrm>
            <a:off x="535259" y="715020"/>
            <a:ext cx="11396546" cy="5632311"/>
          </a:xfrm>
          <a:prstGeom prst="rect">
            <a:avLst/>
          </a:prstGeom>
          <a:noFill/>
        </p:spPr>
        <p:txBody>
          <a:bodyPr wrap="square" rtlCol="0">
            <a:spAutoFit/>
          </a:bodyPr>
          <a:lstStyle/>
          <a:p>
            <a:r>
              <a:rPr lang="ja-JP" altLang="en-US" dirty="0"/>
              <a:t>◆戸惑っている視覚障害のある方を見かけたときは、まず、声をかけて援助を求められたらどのようにすればよいか確認して下さい。（</a:t>
            </a:r>
            <a:r>
              <a:rPr lang="ja-JP" altLang="en-US" b="1" u="sng" dirty="0">
                <a:solidFill>
                  <a:srgbClr val="FF0000"/>
                </a:solidFill>
              </a:rPr>
              <a:t>声をかけるときには、自分の立場や氏名を名乗り、そばにいって前から声をかけて下さい。</a:t>
            </a:r>
            <a:r>
              <a:rPr lang="ja-JP" altLang="en-US" dirty="0"/>
              <a:t>例：学生の宮崎です。お手伝いしましょうか？）</a:t>
            </a:r>
          </a:p>
          <a:p>
            <a:r>
              <a:rPr lang="ja-JP" altLang="en-US" dirty="0"/>
              <a:t>移動の介助をするときには、介助する側の腕などを持ってもらい、障がい者の半歩前を歩いて下さい。また、</a:t>
            </a:r>
            <a:r>
              <a:rPr lang="ja-JP" altLang="en-US" b="1" u="sng" dirty="0">
                <a:solidFill>
                  <a:srgbClr val="FF0000"/>
                </a:solidFill>
              </a:rPr>
              <a:t>障害物などの路面の変化についても具体的に知らせてください。</a:t>
            </a:r>
          </a:p>
          <a:p>
            <a:r>
              <a:rPr lang="ja-JP" altLang="en-US" b="1" u="sng" dirty="0">
                <a:solidFill>
                  <a:srgbClr val="FF0000"/>
                </a:solidFill>
              </a:rPr>
              <a:t>点字ブロックは、移動の際に大事な情報です。周辺に障害物をおいたり、立ち止まったりしないでください。</a:t>
            </a:r>
          </a:p>
          <a:p>
            <a:r>
              <a:rPr lang="ja-JP" altLang="en-US" dirty="0"/>
              <a:t>教科書や資料などについて、そのまま読むことができない場合もありますので、視覚障害者が読めるよう提供する必要があります。具体的には、点訳、拡大、電子データの提供、印刷物のテキストデータ化、対面朗読が考えられます。</a:t>
            </a:r>
          </a:p>
          <a:p>
            <a:r>
              <a:rPr lang="ja-JP" altLang="en-US" dirty="0"/>
              <a:t>最近は、タブレット端末を活用し情報を得ている障がい者も増えていますので、その方にあった支援を行う必要があります。</a:t>
            </a:r>
          </a:p>
          <a:p>
            <a:r>
              <a:rPr lang="ja-JP" altLang="en-US" dirty="0"/>
              <a:t>◆</a:t>
            </a:r>
            <a:r>
              <a:rPr lang="ja-JP" altLang="en-US" b="1" u="sng" dirty="0">
                <a:solidFill>
                  <a:srgbClr val="FF0000"/>
                </a:solidFill>
              </a:rPr>
              <a:t>弱視</a:t>
            </a:r>
            <a:r>
              <a:rPr lang="ja-JP" altLang="en-US" dirty="0"/>
              <a:t>には、照明環境の整備が特に重要で、多くの場合には、明るい照明を必要とするため、机上に個別照明器具を設置することが必要な場合があります。一方で</a:t>
            </a:r>
            <a:r>
              <a:rPr lang="ja-JP" altLang="en-US" b="1" u="sng" dirty="0">
                <a:solidFill>
                  <a:srgbClr val="FF0000"/>
                </a:solidFill>
              </a:rPr>
              <a:t>明るい場所では、目を開けていられないほどまぶしさを強く感じ、室内でもサングラスが必要な場合もあります。</a:t>
            </a:r>
          </a:p>
          <a:p>
            <a:r>
              <a:rPr lang="ja-JP" altLang="en-US" dirty="0"/>
              <a:t>重要な連絡がある場合には、本人に直接メール等で知らせてください。</a:t>
            </a:r>
          </a:p>
          <a:p>
            <a:r>
              <a:rPr lang="ja-JP" altLang="en-US" dirty="0"/>
              <a:t>申請書類の記載や押印など、本人が記載ができないこともありますので、代筆の手伝いをお願いします。</a:t>
            </a:r>
          </a:p>
          <a:p>
            <a:r>
              <a:rPr lang="ja-JP" altLang="en-US" dirty="0"/>
              <a:t>慣れない場所については、丁寧なオリエンテーションが必要です。いったん地理的環境を理解すれば、一人で目的地まで移動することも可能となります。</a:t>
            </a:r>
          </a:p>
          <a:p>
            <a:br>
              <a:rPr lang="ja-JP" altLang="en-US" dirty="0"/>
            </a:br>
            <a:endParaRPr kumimoji="1" lang="ja-JP" altLang="en-US" dirty="0"/>
          </a:p>
        </p:txBody>
      </p:sp>
    </p:spTree>
    <p:extLst>
      <p:ext uri="{BB962C8B-B14F-4D97-AF65-F5344CB8AC3E}">
        <p14:creationId xmlns:p14="http://schemas.microsoft.com/office/powerpoint/2010/main" val="360614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7B3109-F803-8D45-9E9B-5AD7A0F28C63}"/>
              </a:ext>
            </a:extLst>
          </p:cNvPr>
          <p:cNvSpPr>
            <a:spLocks noGrp="1"/>
          </p:cNvSpPr>
          <p:nvPr>
            <p:ph type="title"/>
          </p:nvPr>
        </p:nvSpPr>
        <p:spPr/>
        <p:txBody>
          <a:bodyPr/>
          <a:lstStyle/>
          <a:p>
            <a:r>
              <a:rPr lang="ja-JP" altLang="en-US"/>
              <a:t>肢体不自由とは</a:t>
            </a:r>
            <a:endParaRPr kumimoji="1" lang="ja-JP" altLang="en-US"/>
          </a:p>
        </p:txBody>
      </p:sp>
      <p:sp>
        <p:nvSpPr>
          <p:cNvPr id="3" name="コンテンツ プレースホルダー 2">
            <a:extLst>
              <a:ext uri="{FF2B5EF4-FFF2-40B4-BE49-F238E27FC236}">
                <a16:creationId xmlns:a16="http://schemas.microsoft.com/office/drawing/2014/main" id="{209E144B-5504-B642-8F4B-665BE55644AE}"/>
              </a:ext>
            </a:extLst>
          </p:cNvPr>
          <p:cNvSpPr>
            <a:spLocks noGrp="1"/>
          </p:cNvSpPr>
          <p:nvPr>
            <p:ph idx="1"/>
          </p:nvPr>
        </p:nvSpPr>
        <p:spPr>
          <a:xfrm>
            <a:off x="1451579" y="2015732"/>
            <a:ext cx="9405811" cy="3450613"/>
          </a:xfrm>
        </p:spPr>
        <p:txBody>
          <a:bodyPr>
            <a:normAutofit fontScale="92500" lnSpcReduction="20000"/>
          </a:bodyPr>
          <a:lstStyle/>
          <a:p>
            <a:r>
              <a:rPr lang="ja-JP" altLang="en-US" dirty="0"/>
              <a:t>肢体不自由とは、四肢（上肢・下肢）、体幹（腹筋、背筋、胸筋、足の筋肉を含む胴体の部分）が</a:t>
            </a:r>
            <a:r>
              <a:rPr lang="ja-JP" altLang="en-US" b="1" u="sng" dirty="0">
                <a:solidFill>
                  <a:srgbClr val="FF0000"/>
                </a:solidFill>
              </a:rPr>
              <a:t>病気や怪我</a:t>
            </a:r>
            <a:r>
              <a:rPr lang="ja-JP" altLang="en-US" dirty="0"/>
              <a:t>で損なわれ、長期にわたり</a:t>
            </a:r>
            <a:r>
              <a:rPr lang="ja-JP" altLang="en-US" b="1" u="sng" dirty="0">
                <a:solidFill>
                  <a:srgbClr val="FF0000"/>
                </a:solidFill>
              </a:rPr>
              <a:t>歩行や筆記などの日常生活動作に困難</a:t>
            </a:r>
            <a:r>
              <a:rPr lang="ja-JP" altLang="en-US" dirty="0"/>
              <a:t>がともなう状態をいいます。原因としては、</a:t>
            </a:r>
            <a:r>
              <a:rPr lang="ja-JP" altLang="en-US" b="1" u="sng" dirty="0">
                <a:solidFill>
                  <a:srgbClr val="FF0000"/>
                </a:solidFill>
              </a:rPr>
              <a:t>先天性のもの、事故</a:t>
            </a:r>
            <a:r>
              <a:rPr lang="ja-JP" altLang="en-US" dirty="0"/>
              <a:t>による　手足の損傷、あるいは脳や脊髄等の神経に損傷を受けてなるもの、関節等の変形　からなるものなどがあります。</a:t>
            </a:r>
            <a:br>
              <a:rPr lang="ja-JP" altLang="en-US" dirty="0"/>
            </a:br>
            <a:r>
              <a:rPr lang="ja-JP" altLang="en-US" dirty="0"/>
              <a:t>一口に肢体不自由といっても、</a:t>
            </a:r>
            <a:r>
              <a:rPr lang="ja-JP" altLang="en-US" b="1" u="sng" dirty="0">
                <a:solidFill>
                  <a:srgbClr val="FF0000"/>
                </a:solidFill>
              </a:rPr>
              <a:t>障害の部位や程度によってかなり個人差</a:t>
            </a:r>
            <a:r>
              <a:rPr lang="ja-JP" altLang="en-US" dirty="0"/>
              <a:t>があります。たとえば、右足に障害がある場合、左半身に障害がある場合、あるいは両足、全身の運動動作が不自由という場合もあります。また障害の程度も、日常生活動作に　さほど困難を感じさせない程度から、立ったり歩いたりなどの動作に支障がある　ため杖や車いすや義足などを必要とする程度、日常動作の多くに介助を要する程度などさまざまです。</a:t>
            </a:r>
            <a:endParaRPr lang="en-US" altLang="ja-JP" dirty="0"/>
          </a:p>
        </p:txBody>
      </p:sp>
    </p:spTree>
    <p:extLst>
      <p:ext uri="{BB962C8B-B14F-4D97-AF65-F5344CB8AC3E}">
        <p14:creationId xmlns:p14="http://schemas.microsoft.com/office/powerpoint/2010/main" val="3586511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075D0B-0BB6-6144-A5EA-04EBFC992674}"/>
              </a:ext>
            </a:extLst>
          </p:cNvPr>
          <p:cNvSpPr>
            <a:spLocks noGrp="1"/>
          </p:cNvSpPr>
          <p:nvPr>
            <p:ph type="title"/>
          </p:nvPr>
        </p:nvSpPr>
        <p:spPr/>
        <p:txBody>
          <a:bodyPr/>
          <a:lstStyle/>
          <a:p>
            <a:r>
              <a:rPr lang="ja-JP" altLang="en-US"/>
              <a:t>肢体の不自由な人と接するとき</a:t>
            </a:r>
            <a:br>
              <a:rPr lang="ja-JP" altLang="en-US"/>
            </a:br>
            <a:endParaRPr kumimoji="1" lang="ja-JP" altLang="en-US"/>
          </a:p>
        </p:txBody>
      </p:sp>
      <p:sp>
        <p:nvSpPr>
          <p:cNvPr id="3" name="コンテンツ プレースホルダー 2">
            <a:extLst>
              <a:ext uri="{FF2B5EF4-FFF2-40B4-BE49-F238E27FC236}">
                <a16:creationId xmlns:a16="http://schemas.microsoft.com/office/drawing/2014/main" id="{185FFAE4-DC75-784B-BE0D-58C290DA8A08}"/>
              </a:ext>
            </a:extLst>
          </p:cNvPr>
          <p:cNvSpPr>
            <a:spLocks noGrp="1"/>
          </p:cNvSpPr>
          <p:nvPr>
            <p:ph idx="1"/>
          </p:nvPr>
        </p:nvSpPr>
        <p:spPr>
          <a:xfrm>
            <a:off x="1451579" y="2015732"/>
            <a:ext cx="9603275" cy="3915836"/>
          </a:xfrm>
        </p:spPr>
        <p:txBody>
          <a:bodyPr>
            <a:normAutofit fontScale="85000" lnSpcReduction="10000"/>
          </a:bodyPr>
          <a:lstStyle/>
          <a:p>
            <a:r>
              <a:rPr lang="ja-JP" altLang="en-US" dirty="0"/>
              <a:t>肢体の不自由な人の障害の部位や程度はさまざまであるため、歩行の状態や介助方法などは　</a:t>
            </a:r>
            <a:r>
              <a:rPr lang="ja-JP" altLang="en-US" b="1" u="sng" dirty="0">
                <a:solidFill>
                  <a:srgbClr val="FF0000"/>
                </a:solidFill>
              </a:rPr>
              <a:t>一人ひとり異なります</a:t>
            </a:r>
            <a:r>
              <a:rPr lang="ja-JP" altLang="en-US" dirty="0"/>
              <a:t>。たとえば、車いすに乗っている人や杖を使って歩く人にとっては、ちょっとした</a:t>
            </a:r>
            <a:r>
              <a:rPr lang="ja-JP" altLang="en-US" b="1" u="sng" dirty="0">
                <a:solidFill>
                  <a:srgbClr val="FF0000"/>
                </a:solidFill>
              </a:rPr>
              <a:t>段差や坂道が、移動の大きな妨げ</a:t>
            </a:r>
            <a:r>
              <a:rPr lang="ja-JP" altLang="en-US" dirty="0"/>
              <a:t>となります。手指や手・腕がなかったりまひがある人は、文字を書いたりお金の扱いなどの細かな</a:t>
            </a:r>
            <a:r>
              <a:rPr lang="ja-JP" altLang="en-US" b="1" u="sng" dirty="0">
                <a:solidFill>
                  <a:srgbClr val="FF0000"/>
                </a:solidFill>
              </a:rPr>
              <a:t>手先の作業は難しい面</a:t>
            </a:r>
            <a:r>
              <a:rPr lang="ja-JP" altLang="en-US" dirty="0"/>
              <a:t>があります。また、肢体の不自由な人の中には、自分で移動できる人もたくさんいます。まず</a:t>
            </a:r>
            <a:r>
              <a:rPr lang="ja-JP" altLang="en-US" b="1" u="sng" dirty="0">
                <a:solidFill>
                  <a:srgbClr val="FF0000"/>
                </a:solidFill>
              </a:rPr>
              <a:t>どのようなサポートが必要なのか</a:t>
            </a:r>
            <a:r>
              <a:rPr lang="ja-JP" altLang="en-US" dirty="0"/>
              <a:t>を尋ねて、各人のニーズをよく確認したうえでサポートしましょう。</a:t>
            </a:r>
            <a:br>
              <a:rPr lang="ja-JP" altLang="en-US" dirty="0"/>
            </a:br>
            <a:r>
              <a:rPr lang="ja-JP" altLang="en-US" dirty="0"/>
              <a:t>また、</a:t>
            </a:r>
            <a:r>
              <a:rPr lang="ja-JP" altLang="en-US" b="1" u="sng" dirty="0">
                <a:solidFill>
                  <a:srgbClr val="FF0000"/>
                </a:solidFill>
              </a:rPr>
              <a:t>介助をするという直接的な対応</a:t>
            </a:r>
            <a:r>
              <a:rPr lang="ja-JP" altLang="en-US" dirty="0"/>
              <a:t>のほかにも、</a:t>
            </a:r>
            <a:r>
              <a:rPr lang="ja-JP" altLang="en-US" b="1" u="sng" dirty="0">
                <a:solidFill>
                  <a:srgbClr val="FF0000"/>
                </a:solidFill>
              </a:rPr>
              <a:t>「見守り」という間接的な対応</a:t>
            </a:r>
            <a:r>
              <a:rPr lang="ja-JP" altLang="en-US" dirty="0"/>
              <a:t>もあります。手を出すだけではなく、必要に応じていつでもサポートできるよう、声やサインが読み取れる距離に待機して「見守る」ということも大切な対応です。相手に応じて、また場面に応じて　ぜひ活用してみてください。</a:t>
            </a:r>
          </a:p>
          <a:p>
            <a:r>
              <a:rPr lang="ja-JP" altLang="en-US" dirty="0"/>
              <a:t>以下では、車いすに乗っている人、杖を使っている人、介助犬を連れている人への対応についてまとめました。</a:t>
            </a:r>
          </a:p>
          <a:p>
            <a:pPr marL="0" indent="0">
              <a:buNone/>
            </a:pPr>
            <a:endParaRPr kumimoji="1" lang="ja-JP" altLang="en-US" dirty="0"/>
          </a:p>
        </p:txBody>
      </p:sp>
    </p:spTree>
    <p:extLst>
      <p:ext uri="{BB962C8B-B14F-4D97-AF65-F5344CB8AC3E}">
        <p14:creationId xmlns:p14="http://schemas.microsoft.com/office/powerpoint/2010/main" val="1542040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A95AC8-D6F9-C04D-A677-897FDEFC4158}"/>
              </a:ext>
            </a:extLst>
          </p:cNvPr>
          <p:cNvSpPr>
            <a:spLocks noGrp="1"/>
          </p:cNvSpPr>
          <p:nvPr>
            <p:ph type="title"/>
          </p:nvPr>
        </p:nvSpPr>
        <p:spPr/>
        <p:txBody>
          <a:bodyPr/>
          <a:lstStyle/>
          <a:p>
            <a:r>
              <a:rPr lang="ja-JP" altLang="en-US" b="1"/>
              <a:t>車いすに乗っている人について</a:t>
            </a:r>
            <a:br>
              <a:rPr lang="ja-JP" altLang="en-US" b="1"/>
            </a:br>
            <a:endParaRPr kumimoji="1" lang="ja-JP" altLang="en-US"/>
          </a:p>
        </p:txBody>
      </p:sp>
      <p:sp>
        <p:nvSpPr>
          <p:cNvPr id="3" name="コンテンツ プレースホルダー 2">
            <a:extLst>
              <a:ext uri="{FF2B5EF4-FFF2-40B4-BE49-F238E27FC236}">
                <a16:creationId xmlns:a16="http://schemas.microsoft.com/office/drawing/2014/main" id="{63096A14-BA19-1249-809D-2A050946C092}"/>
              </a:ext>
            </a:extLst>
          </p:cNvPr>
          <p:cNvSpPr>
            <a:spLocks noGrp="1"/>
          </p:cNvSpPr>
          <p:nvPr>
            <p:ph idx="1"/>
          </p:nvPr>
        </p:nvSpPr>
        <p:spPr>
          <a:xfrm>
            <a:off x="1451579" y="1853754"/>
            <a:ext cx="9814184" cy="4199727"/>
          </a:xfrm>
        </p:spPr>
        <p:txBody>
          <a:bodyPr>
            <a:normAutofit/>
          </a:bodyPr>
          <a:lstStyle/>
          <a:p>
            <a:pPr marL="0" indent="0">
              <a:spcBef>
                <a:spcPts val="0"/>
              </a:spcBef>
              <a:buNone/>
            </a:pPr>
            <a:r>
              <a:rPr lang="en-US" altLang="ja-JP" sz="1600" dirty="0">
                <a:latin typeface="+mn-ea"/>
              </a:rPr>
              <a:t>【</a:t>
            </a:r>
            <a:r>
              <a:rPr lang="ja-JP" altLang="en-US" sz="1600" dirty="0">
                <a:latin typeface="+mn-ea"/>
              </a:rPr>
              <a:t>基礎知識</a:t>
            </a:r>
            <a:r>
              <a:rPr lang="en-US" altLang="ja-JP" sz="1600" dirty="0">
                <a:latin typeface="+mn-ea"/>
              </a:rPr>
              <a:t>】</a:t>
            </a:r>
            <a:br>
              <a:rPr lang="ja-JP" altLang="en-US" sz="1600" dirty="0">
                <a:latin typeface="+mn-ea"/>
              </a:rPr>
            </a:br>
            <a:r>
              <a:rPr lang="ja-JP" altLang="en-US" sz="1600" dirty="0">
                <a:latin typeface="+mn-ea"/>
              </a:rPr>
              <a:t>・車いすの種類には、</a:t>
            </a:r>
            <a:r>
              <a:rPr lang="ja-JP" altLang="en-US" sz="1600" b="1" u="sng" dirty="0">
                <a:solidFill>
                  <a:srgbClr val="FF0000"/>
                </a:solidFill>
                <a:latin typeface="+mn-ea"/>
              </a:rPr>
              <a:t>手動車いす、電動車いす、手動兼用型切替式電動車いす、スクーター式電動車いす</a:t>
            </a:r>
            <a:r>
              <a:rPr lang="ja-JP" altLang="en-US" sz="1600" dirty="0">
                <a:latin typeface="+mn-ea"/>
              </a:rPr>
              <a:t>などがあります。</a:t>
            </a:r>
            <a:br>
              <a:rPr lang="ja-JP" altLang="en-US" sz="1600" dirty="0">
                <a:latin typeface="+mn-ea"/>
              </a:rPr>
            </a:br>
            <a:r>
              <a:rPr lang="ja-JP" altLang="en-US" sz="1600" dirty="0">
                <a:latin typeface="+mn-ea"/>
              </a:rPr>
              <a:t>・最近では軽量化が進んでいますが、電動車いすの重量は、約</a:t>
            </a:r>
            <a:r>
              <a:rPr lang="en-US" altLang="ja-JP" sz="1600" dirty="0">
                <a:latin typeface="+mn-ea"/>
              </a:rPr>
              <a:t>40</a:t>
            </a:r>
            <a:r>
              <a:rPr lang="ja-JP" altLang="en-US" sz="1600" dirty="0">
                <a:latin typeface="+mn-ea"/>
              </a:rPr>
              <a:t>～</a:t>
            </a:r>
            <a:r>
              <a:rPr lang="en-US" altLang="ja-JP" sz="1600" dirty="0">
                <a:latin typeface="+mn-ea"/>
              </a:rPr>
              <a:t>60</a:t>
            </a:r>
            <a:r>
              <a:rPr lang="ja-JP" altLang="en-US" sz="1600" dirty="0">
                <a:latin typeface="+mn-ea"/>
              </a:rPr>
              <a:t>キロ前後またはそれ以上のものも</a:t>
            </a:r>
            <a:endParaRPr lang="en-US" altLang="ja-JP" sz="1600" dirty="0">
              <a:latin typeface="+mn-ea"/>
            </a:endParaRPr>
          </a:p>
          <a:p>
            <a:pPr marL="0" indent="0">
              <a:spcBef>
                <a:spcPts val="0"/>
              </a:spcBef>
              <a:buNone/>
            </a:pPr>
            <a:r>
              <a:rPr lang="ja-JP" altLang="en-US" sz="1600" dirty="0">
                <a:latin typeface="+mn-ea"/>
              </a:rPr>
              <a:t>　あり、人を乗せたまま持ち上げることは非常に困難です。</a:t>
            </a:r>
            <a:endParaRPr lang="en-US" altLang="ja-JP" sz="1600" dirty="0">
              <a:latin typeface="+mn-ea"/>
            </a:endParaRPr>
          </a:p>
          <a:p>
            <a:pPr marL="0" indent="0">
              <a:spcBef>
                <a:spcPts val="0"/>
              </a:spcBef>
              <a:buNone/>
            </a:pPr>
            <a:br>
              <a:rPr lang="ja-JP" altLang="en-US" sz="1600" dirty="0">
                <a:latin typeface="+mn-ea"/>
              </a:rPr>
            </a:br>
            <a:r>
              <a:rPr lang="en-US" altLang="ja-JP" sz="1600" dirty="0">
                <a:latin typeface="+mn-ea"/>
              </a:rPr>
              <a:t>【</a:t>
            </a:r>
            <a:r>
              <a:rPr lang="ja-JP" altLang="en-US" sz="1600" dirty="0">
                <a:latin typeface="+mn-ea"/>
              </a:rPr>
              <a:t>介助の前に</a:t>
            </a:r>
            <a:r>
              <a:rPr lang="en-US" altLang="ja-JP" sz="1600" dirty="0">
                <a:latin typeface="+mn-ea"/>
              </a:rPr>
              <a:t>】</a:t>
            </a:r>
            <a:br>
              <a:rPr lang="ja-JP" altLang="en-US" sz="1600" dirty="0">
                <a:latin typeface="+mn-ea"/>
              </a:rPr>
            </a:br>
            <a:r>
              <a:rPr lang="ja-JP" altLang="en-US" sz="1600" dirty="0">
                <a:latin typeface="+mn-ea"/>
              </a:rPr>
              <a:t>・事前に、かならず車いすに乗っている</a:t>
            </a:r>
            <a:r>
              <a:rPr lang="ja-JP" altLang="en-US" sz="1600" b="1" u="sng" dirty="0">
                <a:solidFill>
                  <a:srgbClr val="FF0000"/>
                </a:solidFill>
                <a:latin typeface="+mn-ea"/>
              </a:rPr>
              <a:t>本人に介助方法を確認</a:t>
            </a:r>
            <a:r>
              <a:rPr lang="ja-JP" altLang="en-US" sz="1600" dirty="0">
                <a:latin typeface="+mn-ea"/>
              </a:rPr>
              <a:t>してください。</a:t>
            </a:r>
            <a:br>
              <a:rPr lang="ja-JP" altLang="en-US" sz="1600" dirty="0">
                <a:latin typeface="+mn-ea"/>
              </a:rPr>
            </a:br>
            <a:r>
              <a:rPr lang="ja-JP" altLang="en-US" sz="1600" dirty="0">
                <a:latin typeface="+mn-ea"/>
              </a:rPr>
              <a:t>・車いすには</a:t>
            </a:r>
            <a:r>
              <a:rPr lang="ja-JP" altLang="en-US" sz="1600" b="1" u="sng" dirty="0">
                <a:solidFill>
                  <a:srgbClr val="FF0000"/>
                </a:solidFill>
                <a:latin typeface="+mn-ea"/>
              </a:rPr>
              <a:t>可動部分や取り外し可能な部分があるため、車いすの構造をよく確認</a:t>
            </a:r>
            <a:r>
              <a:rPr lang="ja-JP" altLang="en-US" sz="1600" dirty="0">
                <a:latin typeface="+mn-ea"/>
              </a:rPr>
              <a:t>しておきましょう。</a:t>
            </a:r>
            <a:br>
              <a:rPr lang="ja-JP" altLang="en-US" sz="1600" dirty="0">
                <a:latin typeface="+mn-ea"/>
              </a:rPr>
            </a:br>
            <a:endParaRPr kumimoji="1" lang="ja-JP" altLang="en-US" sz="1600" dirty="0">
              <a:latin typeface="+mn-ea"/>
            </a:endParaRPr>
          </a:p>
        </p:txBody>
      </p:sp>
    </p:spTree>
    <p:extLst>
      <p:ext uri="{BB962C8B-B14F-4D97-AF65-F5344CB8AC3E}">
        <p14:creationId xmlns:p14="http://schemas.microsoft.com/office/powerpoint/2010/main" val="25299406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3CC733-CB4D-8741-AB88-CA0ED467732A}"/>
              </a:ext>
            </a:extLst>
          </p:cNvPr>
          <p:cNvSpPr>
            <a:spLocks noGrp="1"/>
          </p:cNvSpPr>
          <p:nvPr>
            <p:ph type="title"/>
          </p:nvPr>
        </p:nvSpPr>
        <p:spPr/>
        <p:txBody>
          <a:bodyPr/>
          <a:lstStyle/>
          <a:p>
            <a:r>
              <a:rPr lang="ja-JP" altLang="en-US" b="1"/>
              <a:t>車いすに乗っている人について</a:t>
            </a:r>
            <a:endParaRPr kumimoji="1" lang="ja-JP" altLang="en-US"/>
          </a:p>
        </p:txBody>
      </p:sp>
      <p:sp>
        <p:nvSpPr>
          <p:cNvPr id="3" name="コンテンツ プレースホルダー 2">
            <a:extLst>
              <a:ext uri="{FF2B5EF4-FFF2-40B4-BE49-F238E27FC236}">
                <a16:creationId xmlns:a16="http://schemas.microsoft.com/office/drawing/2014/main" id="{298B94B1-0F5B-F143-980A-A7E029C156BF}"/>
              </a:ext>
            </a:extLst>
          </p:cNvPr>
          <p:cNvSpPr>
            <a:spLocks noGrp="1"/>
          </p:cNvSpPr>
          <p:nvPr>
            <p:ph idx="1"/>
          </p:nvPr>
        </p:nvSpPr>
        <p:spPr>
          <a:xfrm>
            <a:off x="1451579" y="1853754"/>
            <a:ext cx="9603275" cy="4199727"/>
          </a:xfrm>
        </p:spPr>
        <p:txBody>
          <a:bodyPr>
            <a:noAutofit/>
          </a:bodyPr>
          <a:lstStyle/>
          <a:p>
            <a:pPr marL="0" indent="0">
              <a:spcBef>
                <a:spcPts val="0"/>
              </a:spcBef>
              <a:buNone/>
            </a:pPr>
            <a:r>
              <a:rPr lang="en-US" altLang="ja-JP" sz="1600" dirty="0">
                <a:latin typeface="+mn-ea"/>
              </a:rPr>
              <a:t>【</a:t>
            </a:r>
            <a:r>
              <a:rPr lang="ja-JP" altLang="en-US" sz="1600" dirty="0">
                <a:latin typeface="+mn-ea"/>
              </a:rPr>
              <a:t>介助のポイント</a:t>
            </a:r>
            <a:r>
              <a:rPr lang="en-US" altLang="ja-JP" sz="1600" dirty="0">
                <a:latin typeface="+mn-ea"/>
              </a:rPr>
              <a:t>】</a:t>
            </a:r>
            <a:br>
              <a:rPr lang="ja-JP" altLang="en-US" sz="1600" dirty="0">
                <a:latin typeface="+mn-ea"/>
              </a:rPr>
            </a:br>
            <a:r>
              <a:rPr lang="ja-JP" altLang="en-US" sz="1600" dirty="0">
                <a:latin typeface="+mn-ea"/>
              </a:rPr>
              <a:t>・車いすを動かすときや進行方向を変更するときには、</a:t>
            </a:r>
            <a:r>
              <a:rPr lang="ja-JP" altLang="en-US" sz="1600" b="1" u="sng" dirty="0">
                <a:solidFill>
                  <a:srgbClr val="FF0000"/>
                </a:solidFill>
                <a:latin typeface="+mn-ea"/>
              </a:rPr>
              <a:t>事前の声かけ</a:t>
            </a:r>
            <a:r>
              <a:rPr lang="ja-JP" altLang="en-US" sz="1600" dirty="0">
                <a:latin typeface="+mn-ea"/>
              </a:rPr>
              <a:t>をこころがけてください。</a:t>
            </a:r>
            <a:br>
              <a:rPr lang="ja-JP" altLang="en-US" sz="1600" dirty="0">
                <a:latin typeface="+mn-ea"/>
              </a:rPr>
            </a:br>
            <a:r>
              <a:rPr lang="ja-JP" altLang="en-US" sz="1600" dirty="0">
                <a:latin typeface="+mn-ea"/>
              </a:rPr>
              <a:t>・介助者が、車いすを動かす前に</a:t>
            </a:r>
            <a:r>
              <a:rPr lang="ja-JP" altLang="en-US" sz="1600" b="1" u="sng" dirty="0">
                <a:solidFill>
                  <a:srgbClr val="FF0000"/>
                </a:solidFill>
                <a:latin typeface="+mn-ea"/>
              </a:rPr>
              <a:t>「今から動きます」「前に進みます」などの声をかけ</a:t>
            </a:r>
            <a:r>
              <a:rPr lang="ja-JP" altLang="en-US" sz="1600" dirty="0">
                <a:latin typeface="+mn-ea"/>
              </a:rPr>
              <a:t>ることにより、</a:t>
            </a:r>
            <a:endParaRPr lang="en-US" altLang="ja-JP" sz="1600" dirty="0">
              <a:latin typeface="+mn-ea"/>
            </a:endParaRPr>
          </a:p>
          <a:p>
            <a:pPr marL="0" indent="0">
              <a:spcBef>
                <a:spcPts val="0"/>
              </a:spcBef>
              <a:buNone/>
            </a:pPr>
            <a:r>
              <a:rPr lang="ja-JP" altLang="en-US" sz="1600" dirty="0">
                <a:latin typeface="+mn-ea"/>
              </a:rPr>
              <a:t>　車いすに乗っている人は、これから何が行われるのか予測がつき、安心することができます。</a:t>
            </a:r>
            <a:endParaRPr lang="en-US" altLang="ja-JP" sz="1600" dirty="0">
              <a:latin typeface="+mn-ea"/>
            </a:endParaRPr>
          </a:p>
          <a:p>
            <a:pPr marL="0" indent="0">
              <a:spcBef>
                <a:spcPts val="0"/>
              </a:spcBef>
              <a:buNone/>
            </a:pPr>
            <a:r>
              <a:rPr lang="ja-JP" altLang="en-US" sz="1600" dirty="0">
                <a:latin typeface="+mn-ea"/>
              </a:rPr>
              <a:t>　車いすを</a:t>
            </a:r>
            <a:r>
              <a:rPr lang="ja-JP" altLang="en-US" sz="1600" b="1" u="sng" dirty="0">
                <a:solidFill>
                  <a:srgbClr val="FF0000"/>
                </a:solidFill>
                <a:latin typeface="+mn-ea"/>
              </a:rPr>
              <a:t>止めるとき、バックするとき、曲がるときにも、事前に声をかけ</a:t>
            </a:r>
            <a:r>
              <a:rPr lang="ja-JP" altLang="en-US" sz="1600" dirty="0">
                <a:latin typeface="+mn-ea"/>
              </a:rPr>
              <a:t>てください。</a:t>
            </a:r>
            <a:br>
              <a:rPr lang="ja-JP" altLang="en-US" sz="1600" dirty="0">
                <a:latin typeface="+mn-ea"/>
              </a:rPr>
            </a:br>
            <a:r>
              <a:rPr lang="ja-JP" altLang="en-US" sz="1600" dirty="0">
                <a:latin typeface="+mn-ea"/>
              </a:rPr>
              <a:t>・車いすを押しているときに前輪が段差に引っかかると、勢いで利用者が前に落ちてしまうことが</a:t>
            </a:r>
            <a:endParaRPr lang="en-US" altLang="ja-JP" sz="1600" dirty="0">
              <a:latin typeface="+mn-ea"/>
            </a:endParaRPr>
          </a:p>
          <a:p>
            <a:pPr marL="0" indent="0">
              <a:spcBef>
                <a:spcPts val="0"/>
              </a:spcBef>
              <a:buNone/>
            </a:pPr>
            <a:r>
              <a:rPr lang="ja-JP" altLang="en-US" sz="1600" dirty="0">
                <a:latin typeface="+mn-ea"/>
              </a:rPr>
              <a:t>　あります。</a:t>
            </a:r>
            <a:r>
              <a:rPr lang="ja-JP" altLang="en-US" sz="1600" b="1" u="sng" dirty="0">
                <a:solidFill>
                  <a:srgbClr val="FF0000"/>
                </a:solidFill>
                <a:latin typeface="+mn-ea"/>
              </a:rPr>
              <a:t>段差があるときは一時停止をしてから越えて</a:t>
            </a:r>
            <a:r>
              <a:rPr lang="ja-JP" altLang="en-US" sz="1600" dirty="0">
                <a:latin typeface="+mn-ea"/>
              </a:rPr>
              <a:t>下さい。（写真１）逆に、傾斜が急な</a:t>
            </a:r>
            <a:endParaRPr lang="en-US" altLang="ja-JP" sz="1600" dirty="0">
              <a:latin typeface="+mn-ea"/>
            </a:endParaRPr>
          </a:p>
          <a:p>
            <a:pPr marL="0" indent="0">
              <a:spcBef>
                <a:spcPts val="0"/>
              </a:spcBef>
              <a:buNone/>
            </a:pPr>
            <a:r>
              <a:rPr lang="ja-JP" altLang="en-US" sz="1600" dirty="0">
                <a:latin typeface="+mn-ea"/>
              </a:rPr>
              <a:t>　スロープなどでは、車いすが後ろに転倒してしまうことがあります。</a:t>
            </a:r>
            <a:r>
              <a:rPr lang="ja-JP" altLang="en-US" sz="1600" b="1" u="sng" dirty="0">
                <a:solidFill>
                  <a:srgbClr val="FF0000"/>
                </a:solidFill>
                <a:latin typeface="+mn-ea"/>
              </a:rPr>
              <a:t>状況にあわせてバランスに注意</a:t>
            </a:r>
            <a:endParaRPr lang="en-US" altLang="ja-JP" sz="1600" b="1" u="sng" dirty="0">
              <a:solidFill>
                <a:srgbClr val="FF0000"/>
              </a:solidFill>
              <a:latin typeface="+mn-ea"/>
            </a:endParaRPr>
          </a:p>
          <a:p>
            <a:pPr marL="0" indent="0">
              <a:spcBef>
                <a:spcPts val="0"/>
              </a:spcBef>
              <a:buNone/>
            </a:pPr>
            <a:r>
              <a:rPr lang="ja-JP" altLang="en-US" sz="1600" b="1" dirty="0">
                <a:solidFill>
                  <a:srgbClr val="FF0000"/>
                </a:solidFill>
                <a:latin typeface="+mn-ea"/>
              </a:rPr>
              <a:t>　</a:t>
            </a:r>
            <a:r>
              <a:rPr lang="ja-JP" altLang="en-US" sz="1600" dirty="0">
                <a:latin typeface="+mn-ea"/>
              </a:rPr>
              <a:t>してください。</a:t>
            </a:r>
            <a:br>
              <a:rPr lang="ja-JP" altLang="en-US" sz="1600" dirty="0">
                <a:latin typeface="+mn-ea"/>
              </a:rPr>
            </a:br>
            <a:r>
              <a:rPr lang="ja-JP" altLang="en-US" sz="1600" dirty="0">
                <a:latin typeface="+mn-ea"/>
              </a:rPr>
              <a:t>・停止するときや、介助者が少しでも車いすから離れる場合は、ブレーキをかけます。（写真２）</a:t>
            </a:r>
            <a:br>
              <a:rPr lang="ja-JP" altLang="en-US" sz="1600" dirty="0">
                <a:latin typeface="+mn-ea"/>
              </a:rPr>
            </a:br>
            <a:r>
              <a:rPr lang="ja-JP" altLang="en-US" sz="1600" dirty="0">
                <a:latin typeface="+mn-ea"/>
              </a:rPr>
              <a:t>・車いすでの移動は、</a:t>
            </a:r>
            <a:r>
              <a:rPr lang="ja-JP" altLang="en-US" sz="1600" b="1" u="sng" dirty="0">
                <a:solidFill>
                  <a:srgbClr val="FF0000"/>
                </a:solidFill>
                <a:latin typeface="+mn-ea"/>
              </a:rPr>
              <a:t>階段、段差だけでなく、人混み、狭い通路、急なスロープ、通路の傾斜等の通過</a:t>
            </a:r>
            <a:endParaRPr lang="en-US" altLang="ja-JP" sz="1600" b="1" u="sng" dirty="0">
              <a:solidFill>
                <a:srgbClr val="FF0000"/>
              </a:solidFill>
              <a:latin typeface="+mn-ea"/>
            </a:endParaRPr>
          </a:p>
          <a:p>
            <a:pPr marL="0" indent="0">
              <a:spcBef>
                <a:spcPts val="0"/>
              </a:spcBef>
              <a:buNone/>
            </a:pPr>
            <a:r>
              <a:rPr lang="ja-JP" altLang="en-US" sz="1600" b="1" dirty="0">
                <a:solidFill>
                  <a:srgbClr val="FF0000"/>
                </a:solidFill>
                <a:latin typeface="+mn-ea"/>
              </a:rPr>
              <a:t>　</a:t>
            </a:r>
            <a:r>
              <a:rPr lang="ja-JP" altLang="en-US" sz="1600" b="1" u="sng" dirty="0">
                <a:solidFill>
                  <a:srgbClr val="FF0000"/>
                </a:solidFill>
                <a:latin typeface="+mn-ea"/>
              </a:rPr>
              <a:t>にも困難</a:t>
            </a:r>
            <a:r>
              <a:rPr lang="ja-JP" altLang="en-US" sz="1600" dirty="0">
                <a:latin typeface="+mn-ea"/>
              </a:rPr>
              <a:t>をともないます。狭い通路やドアを通過するときは、車いすの左右に注意してください。</a:t>
            </a:r>
            <a:endParaRPr lang="en-US" altLang="ja-JP" sz="1600" dirty="0">
              <a:latin typeface="+mn-ea"/>
            </a:endParaRPr>
          </a:p>
          <a:p>
            <a:pPr marL="0" indent="0">
              <a:spcBef>
                <a:spcPts val="0"/>
              </a:spcBef>
              <a:buNone/>
            </a:pPr>
            <a:r>
              <a:rPr lang="ja-JP" altLang="en-US" sz="1600" dirty="0">
                <a:latin typeface="+mn-ea"/>
              </a:rPr>
              <a:t>　標準的な車いすであれば、おおよそ</a:t>
            </a:r>
            <a:r>
              <a:rPr lang="en-US" altLang="ja-JP" sz="1600" dirty="0">
                <a:latin typeface="+mn-ea"/>
              </a:rPr>
              <a:t>80</a:t>
            </a:r>
            <a:r>
              <a:rPr lang="en" altLang="ja-JP" sz="1600" dirty="0">
                <a:latin typeface="+mn-ea"/>
              </a:rPr>
              <a:t>cm</a:t>
            </a:r>
            <a:r>
              <a:rPr lang="ja-JP" altLang="en-US" sz="1600" dirty="0">
                <a:latin typeface="+mn-ea"/>
              </a:rPr>
              <a:t>の幅があれば通過することができます。急なスロープを</a:t>
            </a:r>
            <a:endParaRPr lang="en-US" altLang="ja-JP" sz="1600" dirty="0">
              <a:latin typeface="+mn-ea"/>
            </a:endParaRPr>
          </a:p>
          <a:p>
            <a:pPr marL="0" indent="0">
              <a:spcBef>
                <a:spcPts val="0"/>
              </a:spcBef>
              <a:buNone/>
            </a:pPr>
            <a:r>
              <a:rPr lang="ja-JP" altLang="en-US" sz="1600" dirty="0">
                <a:latin typeface="+mn-ea"/>
              </a:rPr>
              <a:t>　下るときは、後ろ向きに下りるようにします（写真３）。いずれも、事前に本人へ確認をしましょう。</a:t>
            </a:r>
            <a:br>
              <a:rPr lang="ja-JP" altLang="en-US" sz="1600" dirty="0">
                <a:latin typeface="+mn-ea"/>
              </a:rPr>
            </a:br>
            <a:endParaRPr kumimoji="1" lang="ja-JP" altLang="en-US" sz="1600" dirty="0">
              <a:latin typeface="+mn-ea"/>
            </a:endParaRPr>
          </a:p>
        </p:txBody>
      </p:sp>
    </p:spTree>
    <p:extLst>
      <p:ext uri="{BB962C8B-B14F-4D97-AF65-F5344CB8AC3E}">
        <p14:creationId xmlns:p14="http://schemas.microsoft.com/office/powerpoint/2010/main" val="2654157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F80E655-9634-CC4A-B5B2-EF525D53A656}"/>
              </a:ext>
            </a:extLst>
          </p:cNvPr>
          <p:cNvSpPr>
            <a:spLocks noGrp="1"/>
          </p:cNvSpPr>
          <p:nvPr>
            <p:ph type="title"/>
          </p:nvPr>
        </p:nvSpPr>
        <p:spPr/>
        <p:txBody>
          <a:bodyPr/>
          <a:lstStyle/>
          <a:p>
            <a:r>
              <a:rPr kumimoji="1" lang="ja-JP" altLang="en-US"/>
              <a:t>身体障害とは</a:t>
            </a:r>
          </a:p>
        </p:txBody>
      </p:sp>
      <p:sp>
        <p:nvSpPr>
          <p:cNvPr id="3" name="コンテンツ プレースホルダー 2">
            <a:extLst>
              <a:ext uri="{FF2B5EF4-FFF2-40B4-BE49-F238E27FC236}">
                <a16:creationId xmlns:a16="http://schemas.microsoft.com/office/drawing/2014/main" id="{79726E4F-8B60-BE42-B396-5711188EA440}"/>
              </a:ext>
            </a:extLst>
          </p:cNvPr>
          <p:cNvSpPr>
            <a:spLocks noGrp="1"/>
          </p:cNvSpPr>
          <p:nvPr>
            <p:ph idx="1"/>
          </p:nvPr>
        </p:nvSpPr>
        <p:spPr>
          <a:xfrm>
            <a:off x="1451579" y="2015732"/>
            <a:ext cx="9603275" cy="4037749"/>
          </a:xfrm>
        </p:spPr>
        <p:txBody>
          <a:bodyPr/>
          <a:lstStyle/>
          <a:p>
            <a:pPr marL="0" indent="0">
              <a:buNone/>
            </a:pPr>
            <a:r>
              <a:rPr kumimoji="1" lang="ja-JP" altLang="en-US" dirty="0"/>
              <a:t>◆四肢（両手両足）に不自由があったり、視覚や聴覚に制限があったりするなど、</a:t>
            </a:r>
            <a:endParaRPr kumimoji="1" lang="en-US" altLang="ja-JP" dirty="0"/>
          </a:p>
          <a:p>
            <a:pPr marL="0" indent="0">
              <a:buNone/>
            </a:pPr>
            <a:r>
              <a:rPr lang="ja-JP" altLang="en-US" dirty="0"/>
              <a:t>　身体機能に何らかの障害がある状態のことです。</a:t>
            </a:r>
            <a:endParaRPr lang="en-US" altLang="ja-JP" dirty="0"/>
          </a:p>
          <a:p>
            <a:pPr marL="0" indent="0">
              <a:buNone/>
            </a:pPr>
            <a:r>
              <a:rPr lang="ja-JP" altLang="en-US" dirty="0"/>
              <a:t>◆主な症状によって５種類に分類されます。</a:t>
            </a:r>
            <a:endParaRPr lang="en-US" altLang="ja-JP" dirty="0"/>
          </a:p>
          <a:p>
            <a:pPr marL="0" indent="0">
              <a:buNone/>
            </a:pPr>
            <a:r>
              <a:rPr lang="ja-JP" altLang="en-US" dirty="0"/>
              <a:t>・視覚障害</a:t>
            </a:r>
            <a:endParaRPr lang="en-US" altLang="ja-JP" dirty="0"/>
          </a:p>
          <a:p>
            <a:pPr marL="0" indent="0">
              <a:buNone/>
            </a:pPr>
            <a:r>
              <a:rPr lang="ja-JP" altLang="en-US" dirty="0"/>
              <a:t>・聴覚または平衡機能の障害</a:t>
            </a:r>
            <a:endParaRPr lang="en-US" altLang="ja-JP" dirty="0"/>
          </a:p>
          <a:p>
            <a:pPr marL="0" indent="0">
              <a:buNone/>
            </a:pPr>
            <a:r>
              <a:rPr lang="ja-JP" altLang="en-US" dirty="0"/>
              <a:t>・音声機能・言語機能または咀嚼機能の障害</a:t>
            </a:r>
            <a:endParaRPr lang="en-US" altLang="ja-JP" dirty="0"/>
          </a:p>
          <a:p>
            <a:pPr marL="0" indent="0">
              <a:buNone/>
            </a:pPr>
            <a:r>
              <a:rPr lang="ja-JP" altLang="en-US" dirty="0"/>
              <a:t>・</a:t>
            </a:r>
            <a:r>
              <a:rPr lang="ja-JP" altLang="en-US"/>
              <a:t>肢体不自由</a:t>
            </a:r>
            <a:endParaRPr lang="en-US" altLang="ja-JP" dirty="0"/>
          </a:p>
          <a:p>
            <a:pPr marL="0" indent="0">
              <a:buNone/>
            </a:pPr>
            <a:r>
              <a:rPr lang="ja-JP" altLang="en-US"/>
              <a:t>・内部障害</a:t>
            </a:r>
            <a:endParaRPr lang="en-US" altLang="ja-JP" dirty="0"/>
          </a:p>
          <a:p>
            <a:pPr marL="0" indent="0">
              <a:buNone/>
            </a:pPr>
            <a:endParaRPr lang="en-US" altLang="ja-JP" dirty="0"/>
          </a:p>
          <a:p>
            <a:pPr marL="0" indent="0">
              <a:buNone/>
            </a:pPr>
            <a:endParaRPr lang="en-US" altLang="ja-JP" dirty="0"/>
          </a:p>
          <a:p>
            <a:pPr marL="0" indent="0">
              <a:buNone/>
            </a:pPr>
            <a:endParaRPr kumimoji="1" lang="en-US" altLang="ja-JP" dirty="0"/>
          </a:p>
          <a:p>
            <a:pPr marL="0" indent="0">
              <a:buNone/>
            </a:pPr>
            <a:endParaRPr kumimoji="1" lang="en-US" altLang="ja-JP" dirty="0"/>
          </a:p>
          <a:p>
            <a:pPr marL="0" indent="0">
              <a:buNone/>
            </a:pPr>
            <a:endParaRPr kumimoji="1" lang="ja-JP" altLang="en-US" dirty="0"/>
          </a:p>
        </p:txBody>
      </p:sp>
    </p:spTree>
    <p:extLst>
      <p:ext uri="{BB962C8B-B14F-4D97-AF65-F5344CB8AC3E}">
        <p14:creationId xmlns:p14="http://schemas.microsoft.com/office/powerpoint/2010/main" val="323359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058D88-8834-0B48-9F6F-E50D56420E6C}"/>
              </a:ext>
            </a:extLst>
          </p:cNvPr>
          <p:cNvSpPr>
            <a:spLocks noGrp="1"/>
          </p:cNvSpPr>
          <p:nvPr>
            <p:ph type="title"/>
          </p:nvPr>
        </p:nvSpPr>
        <p:spPr/>
        <p:txBody>
          <a:bodyPr/>
          <a:lstStyle/>
          <a:p>
            <a:r>
              <a:rPr lang="ja-JP" altLang="en-US" b="1"/>
              <a:t>車いすに乗っている人について</a:t>
            </a:r>
            <a:endParaRPr kumimoji="1" lang="ja-JP" altLang="en-US"/>
          </a:p>
        </p:txBody>
      </p:sp>
      <p:pic>
        <p:nvPicPr>
          <p:cNvPr id="1030" name="Picture 6" descr="介助のポイント1">
            <a:extLst>
              <a:ext uri="{FF2B5EF4-FFF2-40B4-BE49-F238E27FC236}">
                <a16:creationId xmlns:a16="http://schemas.microsoft.com/office/drawing/2014/main" id="{211D4A4C-A7FD-1D44-AC7A-5801D43C97B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51578" y="2152650"/>
            <a:ext cx="2768730" cy="352131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介助のポイント2">
            <a:extLst>
              <a:ext uri="{FF2B5EF4-FFF2-40B4-BE49-F238E27FC236}">
                <a16:creationId xmlns:a16="http://schemas.microsoft.com/office/drawing/2014/main" id="{42924CE7-F188-2F4F-990F-7D919F2BDA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0308" y="2152650"/>
            <a:ext cx="3493477" cy="352131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介助のポイント3">
            <a:extLst>
              <a:ext uri="{FF2B5EF4-FFF2-40B4-BE49-F238E27FC236}">
                <a16:creationId xmlns:a16="http://schemas.microsoft.com/office/drawing/2014/main" id="{184247AC-F071-404D-96EF-3B918D6D88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13785" y="2152650"/>
            <a:ext cx="3493476" cy="3521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69742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E5DAC7D-3247-5544-8371-2D12F8A11E16}"/>
              </a:ext>
            </a:extLst>
          </p:cNvPr>
          <p:cNvSpPr>
            <a:spLocks noGrp="1"/>
          </p:cNvSpPr>
          <p:nvPr>
            <p:ph type="title"/>
          </p:nvPr>
        </p:nvSpPr>
        <p:spPr/>
        <p:txBody>
          <a:bodyPr/>
          <a:lstStyle/>
          <a:p>
            <a:r>
              <a:rPr lang="ja-JP" altLang="en-US"/>
              <a:t>車いすに乗っている人とのコミュニケーション</a:t>
            </a:r>
            <a:br>
              <a:rPr lang="ja-JP" altLang="en-US"/>
            </a:br>
            <a:endParaRPr kumimoji="1" lang="ja-JP" altLang="en-US"/>
          </a:p>
        </p:txBody>
      </p:sp>
      <p:sp>
        <p:nvSpPr>
          <p:cNvPr id="3" name="コンテンツ プレースホルダー 2">
            <a:extLst>
              <a:ext uri="{FF2B5EF4-FFF2-40B4-BE49-F238E27FC236}">
                <a16:creationId xmlns:a16="http://schemas.microsoft.com/office/drawing/2014/main" id="{70BEC138-BFA0-804D-B5BA-50849A94FCD8}"/>
              </a:ext>
            </a:extLst>
          </p:cNvPr>
          <p:cNvSpPr>
            <a:spLocks noGrp="1"/>
          </p:cNvSpPr>
          <p:nvPr>
            <p:ph idx="1"/>
          </p:nvPr>
        </p:nvSpPr>
        <p:spPr/>
        <p:txBody>
          <a:bodyPr/>
          <a:lstStyle/>
          <a:p>
            <a:r>
              <a:rPr lang="ja-JP" altLang="en-US"/>
              <a:t>車いすに乗っている人の中には、言語の障害をともなっている人もおり、コミュニケーションが難しいことがあります。わからないことは、</a:t>
            </a:r>
            <a:r>
              <a:rPr lang="ja-JP" altLang="en-US" b="1" u="sng">
                <a:solidFill>
                  <a:srgbClr val="FF0000"/>
                </a:solidFill>
              </a:rPr>
              <a:t>文字で書いたり丁寧に聞き返したりして確認</a:t>
            </a:r>
            <a:r>
              <a:rPr lang="ja-JP" altLang="en-US"/>
              <a:t>してください。</a:t>
            </a:r>
            <a:br>
              <a:rPr lang="ja-JP" altLang="en-US"/>
            </a:br>
            <a:br>
              <a:rPr lang="ja-JP" altLang="en-US"/>
            </a:br>
            <a:endParaRPr kumimoji="1" lang="ja-JP" altLang="en-US"/>
          </a:p>
        </p:txBody>
      </p:sp>
    </p:spTree>
    <p:extLst>
      <p:ext uri="{BB962C8B-B14F-4D97-AF65-F5344CB8AC3E}">
        <p14:creationId xmlns:p14="http://schemas.microsoft.com/office/powerpoint/2010/main" val="19794174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AD586FB-2AB6-0446-BFD5-7A5494A1EDF7}"/>
              </a:ext>
            </a:extLst>
          </p:cNvPr>
          <p:cNvSpPr>
            <a:spLocks noGrp="1"/>
          </p:cNvSpPr>
          <p:nvPr>
            <p:ph type="title"/>
          </p:nvPr>
        </p:nvSpPr>
        <p:spPr/>
        <p:txBody>
          <a:bodyPr/>
          <a:lstStyle/>
          <a:p>
            <a:r>
              <a:rPr lang="ja-JP" altLang="en-US" b="1"/>
              <a:t>杖を使っている人について</a:t>
            </a:r>
            <a:endParaRPr kumimoji="1" lang="ja-JP" altLang="en-US"/>
          </a:p>
        </p:txBody>
      </p:sp>
      <p:graphicFrame>
        <p:nvGraphicFramePr>
          <p:cNvPr id="8" name="コンテンツ プレースホルダー 7">
            <a:extLst>
              <a:ext uri="{FF2B5EF4-FFF2-40B4-BE49-F238E27FC236}">
                <a16:creationId xmlns:a16="http://schemas.microsoft.com/office/drawing/2014/main" id="{C549EAEE-D0F0-614E-9EBD-4ADAFCEF1FE6}"/>
              </a:ext>
            </a:extLst>
          </p:cNvPr>
          <p:cNvGraphicFramePr>
            <a:graphicFrameLocks noGrp="1"/>
          </p:cNvGraphicFramePr>
          <p:nvPr>
            <p:ph idx="1"/>
            <p:extLst>
              <p:ext uri="{D42A27DB-BD31-4B8C-83A1-F6EECF244321}">
                <p14:modId xmlns:p14="http://schemas.microsoft.com/office/powerpoint/2010/main" val="122498969"/>
              </p:ext>
            </p:extLst>
          </p:nvPr>
        </p:nvGraphicFramePr>
        <p:xfrm>
          <a:off x="4110037" y="3542189"/>
          <a:ext cx="4286250" cy="548640"/>
        </p:xfrm>
        <a:graphic>
          <a:graphicData uri="http://schemas.openxmlformats.org/drawingml/2006/table">
            <a:tbl>
              <a:tblPr/>
              <a:tblGrid>
                <a:gridCol w="1428750">
                  <a:extLst>
                    <a:ext uri="{9D8B030D-6E8A-4147-A177-3AD203B41FA5}">
                      <a16:colId xmlns:a16="http://schemas.microsoft.com/office/drawing/2014/main" val="2249120685"/>
                    </a:ext>
                  </a:extLst>
                </a:gridCol>
                <a:gridCol w="1428750">
                  <a:extLst>
                    <a:ext uri="{9D8B030D-6E8A-4147-A177-3AD203B41FA5}">
                      <a16:colId xmlns:a16="http://schemas.microsoft.com/office/drawing/2014/main" val="3994158974"/>
                    </a:ext>
                  </a:extLst>
                </a:gridCol>
                <a:gridCol w="1428750">
                  <a:extLst>
                    <a:ext uri="{9D8B030D-6E8A-4147-A177-3AD203B41FA5}">
                      <a16:colId xmlns:a16="http://schemas.microsoft.com/office/drawing/2014/main" val="1704270683"/>
                    </a:ext>
                  </a:extLst>
                </a:gridCol>
              </a:tblGrid>
              <a:tr h="0">
                <a:tc>
                  <a:txBody>
                    <a:bodyPr/>
                    <a:lstStyle/>
                    <a:p>
                      <a:pPr algn="ctr"/>
                      <a:endParaRPr lang="ja-JP" altLang="en-US"/>
                    </a:p>
                  </a:txBody>
                  <a:tcPr marL="0" marR="0" marT="0" marB="0" anchor="ctr">
                    <a:lnL>
                      <a:noFill/>
                    </a:lnL>
                    <a:lnR>
                      <a:noFill/>
                    </a:lnR>
                    <a:lnT>
                      <a:noFill/>
                    </a:lnT>
                    <a:lnB>
                      <a:noFill/>
                    </a:lnB>
                  </a:tcPr>
                </a:tc>
                <a:tc>
                  <a:txBody>
                    <a:bodyPr/>
                    <a:lstStyle/>
                    <a:p>
                      <a:pPr algn="ctr"/>
                      <a:endParaRPr lang="ja-JP" altLang="en-US"/>
                    </a:p>
                  </a:txBody>
                  <a:tcPr marL="0" marR="0" marT="0" marB="0" anchor="ctr">
                    <a:lnL>
                      <a:noFill/>
                    </a:lnL>
                    <a:lnR>
                      <a:noFill/>
                    </a:lnR>
                    <a:lnT>
                      <a:noFill/>
                    </a:lnT>
                    <a:lnB>
                      <a:noFill/>
                    </a:lnB>
                  </a:tcPr>
                </a:tc>
                <a:tc>
                  <a:txBody>
                    <a:bodyPr/>
                    <a:lstStyle/>
                    <a:p>
                      <a:pPr algn="ctr"/>
                      <a:endParaRPr lang="ja-JP" altLang="en-US"/>
                    </a:p>
                  </a:txBody>
                  <a:tcPr marL="0" marR="0" marT="0" marB="0" anchor="ctr">
                    <a:lnL>
                      <a:noFill/>
                    </a:lnL>
                    <a:lnR>
                      <a:noFill/>
                    </a:lnR>
                    <a:lnT>
                      <a:noFill/>
                    </a:lnT>
                    <a:lnB>
                      <a:noFill/>
                    </a:lnB>
                  </a:tcPr>
                </a:tc>
                <a:extLst>
                  <a:ext uri="{0D108BD9-81ED-4DB2-BD59-A6C34878D82A}">
                    <a16:rowId xmlns:a16="http://schemas.microsoft.com/office/drawing/2014/main" val="3352079258"/>
                  </a:ext>
                </a:extLst>
              </a:tr>
              <a:tr h="0">
                <a:tc>
                  <a:txBody>
                    <a:bodyPr/>
                    <a:lstStyle/>
                    <a:p>
                      <a:pPr algn="ctr"/>
                      <a:endParaRPr lang="ja-JP" altLang="en-US"/>
                    </a:p>
                  </a:txBody>
                  <a:tcPr marL="0" marR="0" marT="0" marB="0" anchor="ctr">
                    <a:lnL>
                      <a:noFill/>
                    </a:lnL>
                    <a:lnR>
                      <a:noFill/>
                    </a:lnR>
                    <a:lnT>
                      <a:noFill/>
                    </a:lnT>
                    <a:lnB>
                      <a:noFill/>
                    </a:lnB>
                  </a:tcPr>
                </a:tc>
                <a:tc>
                  <a:txBody>
                    <a:bodyPr/>
                    <a:lstStyle/>
                    <a:p>
                      <a:pPr algn="ctr"/>
                      <a:endParaRPr lang="en-US" altLang="ja-JP" dirty="0"/>
                    </a:p>
                  </a:txBody>
                  <a:tcPr marL="0" marR="0" marT="0" marB="0" anchor="ctr">
                    <a:lnL>
                      <a:noFill/>
                    </a:lnL>
                    <a:lnR>
                      <a:noFill/>
                    </a:lnR>
                    <a:lnT>
                      <a:noFill/>
                    </a:lnT>
                    <a:lnB>
                      <a:noFill/>
                    </a:lnB>
                  </a:tcPr>
                </a:tc>
                <a:tc>
                  <a:txBody>
                    <a:bodyPr/>
                    <a:lstStyle/>
                    <a:p>
                      <a:pPr algn="ctr"/>
                      <a:endParaRPr lang="en-US" altLang="ja-JP" dirty="0"/>
                    </a:p>
                  </a:txBody>
                  <a:tcPr marL="0" marR="0" marT="0" marB="0" anchor="ctr">
                    <a:lnL>
                      <a:noFill/>
                    </a:lnL>
                    <a:lnR>
                      <a:noFill/>
                    </a:lnR>
                    <a:lnT>
                      <a:noFill/>
                    </a:lnT>
                    <a:lnB>
                      <a:noFill/>
                    </a:lnB>
                  </a:tcPr>
                </a:tc>
                <a:extLst>
                  <a:ext uri="{0D108BD9-81ED-4DB2-BD59-A6C34878D82A}">
                    <a16:rowId xmlns:a16="http://schemas.microsoft.com/office/drawing/2014/main" val="4264808194"/>
                  </a:ext>
                </a:extLst>
              </a:tr>
            </a:tbl>
          </a:graphicData>
        </a:graphic>
      </p:graphicFrame>
      <p:sp>
        <p:nvSpPr>
          <p:cNvPr id="9" name="Rectangle 11">
            <a:extLst>
              <a:ext uri="{FF2B5EF4-FFF2-40B4-BE49-F238E27FC236}">
                <a16:creationId xmlns:a16="http://schemas.microsoft.com/office/drawing/2014/main" id="{9C6EDFDD-E9C9-1D4C-B20A-EEC3563BA88A}"/>
              </a:ext>
            </a:extLst>
          </p:cNvPr>
          <p:cNvSpPr>
            <a:spLocks noChangeArrowheads="1"/>
          </p:cNvSpPr>
          <p:nvPr/>
        </p:nvSpPr>
        <p:spPr bwMode="auto">
          <a:xfrm>
            <a:off x="5732585" y="2185839"/>
            <a:ext cx="5322269" cy="3662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defTabSz="914400"/>
            <a:r>
              <a:rPr kumimoji="0" lang="ja-JP" altLang="ja-JP" sz="1600" b="0" i="0" u="none" strike="noStrike" cap="none" normalizeH="0" baseline="0" dirty="0">
                <a:ln>
                  <a:noFill/>
                </a:ln>
                <a:solidFill>
                  <a:srgbClr val="000000"/>
                </a:solidFill>
                <a:effectLst/>
                <a:latin typeface="Arial" panose="020B0604020202020204" pitchFamily="34" charset="0"/>
                <a:ea typeface="-webkit-standard"/>
              </a:rPr>
              <a:t>・</a:t>
            </a:r>
            <a:r>
              <a:rPr kumimoji="0" lang="ja-JP" altLang="ja-JP" b="0" i="0" u="none" strike="noStrike" cap="none" normalizeH="0" baseline="0" dirty="0">
                <a:ln>
                  <a:noFill/>
                </a:ln>
                <a:solidFill>
                  <a:srgbClr val="000000"/>
                </a:solidFill>
                <a:effectLst/>
                <a:latin typeface="+mn-ea"/>
              </a:rPr>
              <a:t>杖の種類には、松葉杖、Ｔ杖、ロフストランド杖などがあります。</a:t>
            </a:r>
            <a:br>
              <a:rPr kumimoji="0" lang="ja-JP" altLang="ja-JP" b="0" i="0" u="none" strike="noStrike" cap="none" normalizeH="0" baseline="0" dirty="0">
                <a:ln>
                  <a:noFill/>
                </a:ln>
                <a:solidFill>
                  <a:schemeClr val="tx1"/>
                </a:solidFill>
                <a:effectLst/>
                <a:latin typeface="+mn-ea"/>
              </a:rPr>
            </a:br>
            <a:r>
              <a:rPr lang="ja-JP" altLang="en-US" dirty="0"/>
              <a:t>・杖を使って歩いている人の中には、高齢の方や怪我をして一時的に杖を使っている人もいます。また高齢の方はシルバーカーを押して歩いていることもあります。</a:t>
            </a:r>
            <a:br>
              <a:rPr lang="ja-JP" altLang="en-US" sz="1600" dirty="0"/>
            </a:br>
            <a:r>
              <a:rPr lang="en-US" altLang="ja-JP" dirty="0"/>
              <a:t>【</a:t>
            </a:r>
            <a:r>
              <a:rPr lang="ja-JP" altLang="en-US" dirty="0"/>
              <a:t>介助のポイント</a:t>
            </a:r>
            <a:r>
              <a:rPr lang="en-US" altLang="ja-JP" dirty="0"/>
              <a:t>】</a:t>
            </a:r>
            <a:br>
              <a:rPr lang="ja-JP" altLang="en-US" sz="1600" dirty="0"/>
            </a:br>
            <a:r>
              <a:rPr lang="ja-JP" altLang="en-US" dirty="0"/>
              <a:t>・それぞれのペースでゆっくりと対応するよう</a:t>
            </a:r>
            <a:endParaRPr lang="en-US" altLang="ja-JP" dirty="0"/>
          </a:p>
          <a:p>
            <a:pPr lvl="0" defTabSz="914400"/>
            <a:r>
              <a:rPr lang="ja-JP" altLang="en-US" dirty="0"/>
              <a:t>こころがけてください。</a:t>
            </a:r>
            <a:r>
              <a:rPr lang="ja-JP" altLang="en-US" b="1" u="sng" dirty="0">
                <a:solidFill>
                  <a:srgbClr val="FF0000"/>
                </a:solidFill>
              </a:rPr>
              <a:t>急がせてしまうと、混乱したり、慌ててつまずいたりなどして、思わぬ</a:t>
            </a:r>
            <a:endParaRPr lang="en-US" altLang="ja-JP" b="1" u="sng" dirty="0">
              <a:solidFill>
                <a:srgbClr val="FF0000"/>
              </a:solidFill>
            </a:endParaRPr>
          </a:p>
          <a:p>
            <a:pPr lvl="0" defTabSz="914400"/>
            <a:r>
              <a:rPr lang="ja-JP" altLang="en-US" b="1" u="sng" dirty="0">
                <a:solidFill>
                  <a:srgbClr val="FF0000"/>
                </a:solidFill>
              </a:rPr>
              <a:t>事故</a:t>
            </a:r>
            <a:r>
              <a:rPr lang="ja-JP" altLang="en-US" dirty="0"/>
              <a:t>につながります。</a:t>
            </a:r>
            <a:br>
              <a:rPr lang="ja-JP" altLang="en-US" sz="1600" dirty="0"/>
            </a:br>
            <a:endParaRPr kumimoji="0" lang="ja-JP" altLang="ja-JP"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800" b="0" i="0" u="none" strike="noStrike" cap="none" normalizeH="0" baseline="0" dirty="0">
                <a:ln>
                  <a:noFill/>
                </a:ln>
                <a:solidFill>
                  <a:schemeClr val="tx1"/>
                </a:solidFill>
                <a:effectLst/>
                <a:latin typeface="Arial" panose="020B0604020202020204" pitchFamily="34" charset="0"/>
              </a:rPr>
              <a:t>   </a:t>
            </a:r>
          </a:p>
        </p:txBody>
      </p:sp>
      <p:pic>
        <p:nvPicPr>
          <p:cNvPr id="2060" name="Picture 12" descr="松葉杖">
            <a:extLst>
              <a:ext uri="{FF2B5EF4-FFF2-40B4-BE49-F238E27FC236}">
                <a16:creationId xmlns:a16="http://schemas.microsoft.com/office/drawing/2014/main" id="{88AD1CD7-694A-1C42-BBFB-CF3AD432EC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2005" y="2070479"/>
            <a:ext cx="711200" cy="3626931"/>
          </a:xfrm>
          <a:prstGeom prst="rect">
            <a:avLst/>
          </a:prstGeom>
          <a:noFill/>
          <a:extLst>
            <a:ext uri="{909E8E84-426E-40DD-AFC4-6F175D3DCCD1}">
              <a14:hiddenFill xmlns:a14="http://schemas.microsoft.com/office/drawing/2010/main">
                <a:solidFill>
                  <a:srgbClr val="FFFFFF"/>
                </a:solidFill>
              </a14:hiddenFill>
            </a:ext>
          </a:extLst>
        </p:spPr>
      </p:pic>
      <p:pic>
        <p:nvPicPr>
          <p:cNvPr id="2061" name="Picture 13" descr="T杖">
            <a:extLst>
              <a:ext uri="{FF2B5EF4-FFF2-40B4-BE49-F238E27FC236}">
                <a16:creationId xmlns:a16="http://schemas.microsoft.com/office/drawing/2014/main" id="{74DC1F67-AA64-7641-8005-C1FA3A330C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4319" y="2088068"/>
            <a:ext cx="596900" cy="3609337"/>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ロフストランド杖">
            <a:extLst>
              <a:ext uri="{FF2B5EF4-FFF2-40B4-BE49-F238E27FC236}">
                <a16:creationId xmlns:a16="http://schemas.microsoft.com/office/drawing/2014/main" id="{0E433356-FD58-3945-8E5D-04C322EB3D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0583" y="2070480"/>
            <a:ext cx="774700" cy="3626926"/>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a:extLst>
              <a:ext uri="{FF2B5EF4-FFF2-40B4-BE49-F238E27FC236}">
                <a16:creationId xmlns:a16="http://schemas.microsoft.com/office/drawing/2014/main" id="{7E921568-F8D5-A44E-8567-4162D31DD511}"/>
              </a:ext>
            </a:extLst>
          </p:cNvPr>
          <p:cNvSpPr txBox="1"/>
          <p:nvPr/>
        </p:nvSpPr>
        <p:spPr>
          <a:xfrm>
            <a:off x="1451579" y="5697415"/>
            <a:ext cx="939929" cy="369332"/>
          </a:xfrm>
          <a:prstGeom prst="rect">
            <a:avLst/>
          </a:prstGeom>
          <a:noFill/>
        </p:spPr>
        <p:txBody>
          <a:bodyPr wrap="square" rtlCol="0">
            <a:spAutoFit/>
          </a:bodyPr>
          <a:lstStyle/>
          <a:p>
            <a:r>
              <a:rPr kumimoji="1" lang="ja-JP" altLang="en-US"/>
              <a:t>松葉杖</a:t>
            </a:r>
          </a:p>
        </p:txBody>
      </p:sp>
      <p:sp>
        <p:nvSpPr>
          <p:cNvPr id="11" name="テキスト ボックス 10">
            <a:extLst>
              <a:ext uri="{FF2B5EF4-FFF2-40B4-BE49-F238E27FC236}">
                <a16:creationId xmlns:a16="http://schemas.microsoft.com/office/drawing/2014/main" id="{82814D0D-845C-BF4D-911E-F3B28CCE7447}"/>
              </a:ext>
            </a:extLst>
          </p:cNvPr>
          <p:cNvSpPr txBox="1"/>
          <p:nvPr/>
        </p:nvSpPr>
        <p:spPr>
          <a:xfrm>
            <a:off x="2804320" y="5697405"/>
            <a:ext cx="596900" cy="369332"/>
          </a:xfrm>
          <a:prstGeom prst="rect">
            <a:avLst/>
          </a:prstGeom>
          <a:noFill/>
        </p:spPr>
        <p:txBody>
          <a:bodyPr wrap="square" rtlCol="0">
            <a:spAutoFit/>
          </a:bodyPr>
          <a:lstStyle/>
          <a:p>
            <a:r>
              <a:rPr kumimoji="1" lang="en-US" altLang="ja-JP" dirty="0"/>
              <a:t>T</a:t>
            </a:r>
            <a:r>
              <a:rPr kumimoji="1" lang="ja-JP" altLang="en-US"/>
              <a:t>杖</a:t>
            </a:r>
          </a:p>
        </p:txBody>
      </p:sp>
      <p:sp>
        <p:nvSpPr>
          <p:cNvPr id="12" name="テキスト ボックス 11">
            <a:extLst>
              <a:ext uri="{FF2B5EF4-FFF2-40B4-BE49-F238E27FC236}">
                <a16:creationId xmlns:a16="http://schemas.microsoft.com/office/drawing/2014/main" id="{25D4DB38-3C6A-3741-95DC-5B9A4CF6C2C1}"/>
              </a:ext>
            </a:extLst>
          </p:cNvPr>
          <p:cNvSpPr txBox="1"/>
          <p:nvPr/>
        </p:nvSpPr>
        <p:spPr>
          <a:xfrm>
            <a:off x="3970584" y="5697405"/>
            <a:ext cx="2542078" cy="369332"/>
          </a:xfrm>
          <a:prstGeom prst="rect">
            <a:avLst/>
          </a:prstGeom>
          <a:noFill/>
        </p:spPr>
        <p:txBody>
          <a:bodyPr wrap="square" rtlCol="0">
            <a:spAutoFit/>
          </a:bodyPr>
          <a:lstStyle/>
          <a:p>
            <a:r>
              <a:rPr kumimoji="1" lang="ja-JP" altLang="en-US"/>
              <a:t>ロフストランド杖</a:t>
            </a:r>
          </a:p>
        </p:txBody>
      </p:sp>
    </p:spTree>
    <p:extLst>
      <p:ext uri="{BB962C8B-B14F-4D97-AF65-F5344CB8AC3E}">
        <p14:creationId xmlns:p14="http://schemas.microsoft.com/office/powerpoint/2010/main" val="27672182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DA13BD-417E-1140-AC4A-F8E6834C2737}"/>
              </a:ext>
            </a:extLst>
          </p:cNvPr>
          <p:cNvSpPr>
            <a:spLocks noGrp="1"/>
          </p:cNvSpPr>
          <p:nvPr>
            <p:ph type="title"/>
          </p:nvPr>
        </p:nvSpPr>
        <p:spPr/>
        <p:txBody>
          <a:bodyPr>
            <a:normAutofit fontScale="90000"/>
          </a:bodyPr>
          <a:lstStyle/>
          <a:p>
            <a:r>
              <a:rPr lang="ja-JP" altLang="en-US" b="1"/>
              <a:t>補助犬を連れている人について</a:t>
            </a:r>
            <a:br>
              <a:rPr lang="ja-JP" altLang="en-US" b="1"/>
            </a:br>
            <a:r>
              <a:rPr lang="en-US" altLang="ja-JP" dirty="0"/>
              <a:t>【</a:t>
            </a:r>
            <a:r>
              <a:rPr lang="ja-JP" altLang="en-US"/>
              <a:t>基礎知識</a:t>
            </a:r>
            <a:r>
              <a:rPr lang="en-US" altLang="ja-JP" dirty="0"/>
              <a:t>】</a:t>
            </a:r>
            <a:br>
              <a:rPr lang="ja-JP" altLang="en-US"/>
            </a:br>
            <a:endParaRPr kumimoji="1" lang="ja-JP" altLang="en-US"/>
          </a:p>
        </p:txBody>
      </p:sp>
      <p:sp>
        <p:nvSpPr>
          <p:cNvPr id="3" name="コンテンツ プレースホルダー 2">
            <a:extLst>
              <a:ext uri="{FF2B5EF4-FFF2-40B4-BE49-F238E27FC236}">
                <a16:creationId xmlns:a16="http://schemas.microsoft.com/office/drawing/2014/main" id="{6E449AD3-E51D-314B-9DB2-FD49E9D27A1A}"/>
              </a:ext>
            </a:extLst>
          </p:cNvPr>
          <p:cNvSpPr>
            <a:spLocks noGrp="1"/>
          </p:cNvSpPr>
          <p:nvPr>
            <p:ph idx="1"/>
          </p:nvPr>
        </p:nvSpPr>
        <p:spPr/>
        <p:txBody>
          <a:bodyPr>
            <a:normAutofit fontScale="92500" lnSpcReduction="20000"/>
          </a:bodyPr>
          <a:lstStyle/>
          <a:p>
            <a:r>
              <a:rPr lang="ja-JP" altLang="en-US" dirty="0"/>
              <a:t>補助犬とは、身体に障害のある人を補助する「盲導犬」、「介助犬」、「聴導犬」の総称です。盲導犬は、視覚に障害のある人の移動の支援をします。視覚に障害のある人の指示に従って、安全に誘導をします。介助犬は、肢体に障害のある人の動作を　助けます。着脱衣の補助、扉の開閉、手の届かないところに落としたものを拾ったりします。また聴導犬は、</a:t>
            </a:r>
            <a:r>
              <a:rPr lang="ja-JP" altLang="en-US" b="1" u="sng" dirty="0">
                <a:solidFill>
                  <a:srgbClr val="FF0000"/>
                </a:solidFill>
              </a:rPr>
              <a:t>聴覚に障害のある人の耳の代わり</a:t>
            </a:r>
            <a:r>
              <a:rPr lang="ja-JP" altLang="en-US" dirty="0"/>
              <a:t>となります。赤ちゃんの鳴き声、</a:t>
            </a:r>
            <a:r>
              <a:rPr lang="en" altLang="ja-JP" dirty="0"/>
              <a:t>FAX</a:t>
            </a:r>
            <a:r>
              <a:rPr lang="ja-JP" altLang="en-US" dirty="0"/>
              <a:t>の呼び出し音、ドアのチャイムなどを、聴覚に障害のある人へ知らせます。</a:t>
            </a:r>
            <a:br>
              <a:rPr lang="ja-JP" altLang="en-US" dirty="0"/>
            </a:br>
            <a:r>
              <a:rPr lang="ja-JP" altLang="en-US" dirty="0"/>
              <a:t>「身体障害者補助犬法」により、公共の施設や交通機関、デパートやスーパー、飲食店などの不特定多数の者が利用する施設の管理者等は、</a:t>
            </a:r>
            <a:r>
              <a:rPr lang="ja-JP" altLang="en-US" b="1" u="sng" dirty="0">
                <a:solidFill>
                  <a:srgbClr val="FF0000"/>
                </a:solidFill>
              </a:rPr>
              <a:t>身体障害者補助犬の同伴を　拒んではならない</a:t>
            </a:r>
            <a:r>
              <a:rPr lang="ja-JP" altLang="en-US" dirty="0"/>
              <a:t>ことになりました。この法律をきっかけに、今まで以上に補助犬を受け入れる体制作りに積極的に取り組もうとするお店や施設が増えてきています。</a:t>
            </a:r>
            <a:br>
              <a:rPr lang="ja-JP" altLang="en-US" dirty="0"/>
            </a:br>
            <a:endParaRPr kumimoji="1" lang="ja-JP" altLang="en-US" dirty="0"/>
          </a:p>
        </p:txBody>
      </p:sp>
    </p:spTree>
    <p:extLst>
      <p:ext uri="{BB962C8B-B14F-4D97-AF65-F5344CB8AC3E}">
        <p14:creationId xmlns:p14="http://schemas.microsoft.com/office/powerpoint/2010/main" val="31587659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0EE73B-7036-AA45-980D-83DD0580F943}"/>
              </a:ext>
            </a:extLst>
          </p:cNvPr>
          <p:cNvSpPr>
            <a:spLocks noGrp="1"/>
          </p:cNvSpPr>
          <p:nvPr>
            <p:ph type="title"/>
          </p:nvPr>
        </p:nvSpPr>
        <p:spPr/>
        <p:txBody>
          <a:bodyPr>
            <a:normAutofit fontScale="90000"/>
          </a:bodyPr>
          <a:lstStyle/>
          <a:p>
            <a:r>
              <a:rPr lang="ja-JP" altLang="en-US" b="1"/>
              <a:t>補助犬を連れている人について</a:t>
            </a:r>
            <a:br>
              <a:rPr lang="en-US" altLang="ja-JP" b="1" dirty="0"/>
            </a:br>
            <a:r>
              <a:rPr lang="en-US" altLang="ja-JP" dirty="0"/>
              <a:t>【</a:t>
            </a:r>
            <a:r>
              <a:rPr lang="ja-JP" altLang="en-US"/>
              <a:t>介助のポイント</a:t>
            </a:r>
            <a:r>
              <a:rPr lang="en-US" altLang="ja-JP" dirty="0"/>
              <a:t>】</a:t>
            </a:r>
            <a:br>
              <a:rPr lang="ja-JP" altLang="en-US"/>
            </a:br>
            <a:br>
              <a:rPr lang="ja-JP" altLang="en-US"/>
            </a:br>
            <a:endParaRPr kumimoji="1" lang="ja-JP" altLang="en-US"/>
          </a:p>
        </p:txBody>
      </p:sp>
      <p:sp>
        <p:nvSpPr>
          <p:cNvPr id="3" name="コンテンツ プレースホルダー 2">
            <a:extLst>
              <a:ext uri="{FF2B5EF4-FFF2-40B4-BE49-F238E27FC236}">
                <a16:creationId xmlns:a16="http://schemas.microsoft.com/office/drawing/2014/main" id="{B5FD4550-03F3-6043-B1CE-FCF1AD508852}"/>
              </a:ext>
            </a:extLst>
          </p:cNvPr>
          <p:cNvSpPr>
            <a:spLocks noGrp="1"/>
          </p:cNvSpPr>
          <p:nvPr>
            <p:ph idx="1"/>
          </p:nvPr>
        </p:nvSpPr>
        <p:spPr/>
        <p:txBody>
          <a:bodyPr>
            <a:normAutofit/>
          </a:bodyPr>
          <a:lstStyle/>
          <a:p>
            <a:pPr marL="0" indent="0">
              <a:spcBef>
                <a:spcPts val="0"/>
              </a:spcBef>
              <a:buNone/>
            </a:pPr>
            <a:r>
              <a:rPr lang="ja-JP" altLang="en-US" dirty="0"/>
              <a:t>・補助犬の場所の確保をお願いします。通常は、利用者の左横になります。</a:t>
            </a:r>
            <a:br>
              <a:rPr lang="ja-JP" altLang="en-US" dirty="0"/>
            </a:br>
            <a:r>
              <a:rPr lang="ja-JP" altLang="en-US" dirty="0"/>
              <a:t>・車いすを押すとき、</a:t>
            </a:r>
            <a:r>
              <a:rPr lang="ja-JP" altLang="en-US" b="1" u="sng" dirty="0">
                <a:solidFill>
                  <a:srgbClr val="FF0000"/>
                </a:solidFill>
              </a:rPr>
              <a:t>補助犬にぶつからないように気をつけて</a:t>
            </a:r>
            <a:r>
              <a:rPr lang="ja-JP" altLang="en-US" dirty="0"/>
              <a:t>ください。</a:t>
            </a:r>
            <a:br>
              <a:rPr lang="ja-JP" altLang="en-US" dirty="0"/>
            </a:br>
            <a:r>
              <a:rPr lang="ja-JP" altLang="en-US" dirty="0"/>
              <a:t>・補助犬の</a:t>
            </a:r>
            <a:r>
              <a:rPr lang="ja-JP" altLang="en-US" b="1" u="sng" dirty="0">
                <a:solidFill>
                  <a:srgbClr val="FF0000"/>
                </a:solidFill>
              </a:rPr>
              <a:t>集中力が途切れるような行動（触る、声をかける、見つめる、食べ物を　　</a:t>
            </a:r>
            <a:endParaRPr lang="en-US" altLang="ja-JP" b="1" u="sng" dirty="0">
              <a:solidFill>
                <a:srgbClr val="FF0000"/>
              </a:solidFill>
            </a:endParaRPr>
          </a:p>
          <a:p>
            <a:pPr marL="0" indent="0">
              <a:spcBef>
                <a:spcPts val="0"/>
              </a:spcBef>
              <a:buNone/>
            </a:pPr>
            <a:r>
              <a:rPr lang="ja-JP" altLang="en-US" b="1" dirty="0">
                <a:solidFill>
                  <a:srgbClr val="FF0000"/>
                </a:solidFill>
              </a:rPr>
              <a:t>　</a:t>
            </a:r>
            <a:r>
              <a:rPr lang="ja-JP" altLang="en-US" b="1" u="sng" dirty="0">
                <a:solidFill>
                  <a:srgbClr val="FF0000"/>
                </a:solidFill>
              </a:rPr>
              <a:t>与えるなど）</a:t>
            </a:r>
            <a:r>
              <a:rPr lang="ja-JP" altLang="en-US" dirty="0"/>
              <a:t>は、しないようにしてください。</a:t>
            </a:r>
            <a:br>
              <a:rPr lang="ja-JP" altLang="en-US" dirty="0"/>
            </a:br>
            <a:r>
              <a:rPr lang="ja-JP" altLang="en-US" dirty="0"/>
              <a:t>・どのような状況でも、利用者の意見を尊重することをこころがけてください。</a:t>
            </a:r>
            <a:endParaRPr lang="en-US" altLang="ja-JP" dirty="0"/>
          </a:p>
          <a:p>
            <a:pPr marL="0" indent="0">
              <a:spcBef>
                <a:spcPts val="0"/>
              </a:spcBef>
              <a:buNone/>
            </a:pPr>
            <a:r>
              <a:rPr lang="ja-JP" altLang="en-US" dirty="0"/>
              <a:t>　たとえば、補助犬を同伴している人が</a:t>
            </a:r>
            <a:r>
              <a:rPr lang="ja-JP" altLang="en-US" b="1" u="sng" dirty="0">
                <a:solidFill>
                  <a:srgbClr val="FF0000"/>
                </a:solidFill>
              </a:rPr>
              <a:t>電車に乗ったり、補助犬に水を飲ませたり　</a:t>
            </a:r>
            <a:endParaRPr lang="en-US" altLang="ja-JP" b="1" u="sng" dirty="0">
              <a:solidFill>
                <a:srgbClr val="FF0000"/>
              </a:solidFill>
            </a:endParaRPr>
          </a:p>
          <a:p>
            <a:pPr marL="0" indent="0">
              <a:spcBef>
                <a:spcPts val="0"/>
              </a:spcBef>
              <a:buNone/>
            </a:pPr>
            <a:r>
              <a:rPr lang="ja-JP" altLang="en-US" b="1" dirty="0">
                <a:solidFill>
                  <a:srgbClr val="FF0000"/>
                </a:solidFill>
              </a:rPr>
              <a:t>　</a:t>
            </a:r>
            <a:r>
              <a:rPr lang="ja-JP" altLang="en-US" b="1" u="sng" dirty="0">
                <a:solidFill>
                  <a:srgbClr val="FF0000"/>
                </a:solidFill>
              </a:rPr>
              <a:t>しているとき、周囲の人が利用者へ確認をせずに、補助犬に手を出すことは</a:t>
            </a:r>
            <a:endParaRPr lang="en-US" altLang="ja-JP" b="1" u="sng" dirty="0">
              <a:solidFill>
                <a:srgbClr val="FF0000"/>
              </a:solidFill>
            </a:endParaRPr>
          </a:p>
          <a:p>
            <a:pPr marL="0" indent="0">
              <a:spcBef>
                <a:spcPts val="0"/>
              </a:spcBef>
              <a:buNone/>
            </a:pPr>
            <a:r>
              <a:rPr lang="ja-JP" altLang="en-US" b="1" dirty="0">
                <a:solidFill>
                  <a:srgbClr val="FF0000"/>
                </a:solidFill>
              </a:rPr>
              <a:t>　</a:t>
            </a:r>
            <a:r>
              <a:rPr lang="ja-JP" altLang="en-US" b="1" u="sng" dirty="0">
                <a:solidFill>
                  <a:srgbClr val="FF0000"/>
                </a:solidFill>
              </a:rPr>
              <a:t>避けましょう</a:t>
            </a:r>
            <a:r>
              <a:rPr lang="ja-JP" altLang="en-US" dirty="0"/>
              <a:t>。</a:t>
            </a:r>
            <a:endParaRPr kumimoji="1" lang="ja-JP" altLang="en-US" dirty="0"/>
          </a:p>
        </p:txBody>
      </p:sp>
    </p:spTree>
    <p:extLst>
      <p:ext uri="{BB962C8B-B14F-4D97-AF65-F5344CB8AC3E}">
        <p14:creationId xmlns:p14="http://schemas.microsoft.com/office/powerpoint/2010/main" val="27216722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E62AD8E-3431-FF45-9F62-3E2D5C5056BA}"/>
              </a:ext>
            </a:extLst>
          </p:cNvPr>
          <p:cNvSpPr>
            <a:spLocks noGrp="1"/>
          </p:cNvSpPr>
          <p:nvPr>
            <p:ph type="title"/>
          </p:nvPr>
        </p:nvSpPr>
        <p:spPr/>
        <p:txBody>
          <a:bodyPr/>
          <a:lstStyle/>
          <a:p>
            <a:r>
              <a:rPr kumimoji="1" lang="ja-JP" altLang="en-US" b="1" dirty="0"/>
              <a:t>内部障害はどんな障害？</a:t>
            </a:r>
          </a:p>
        </p:txBody>
      </p:sp>
      <p:sp>
        <p:nvSpPr>
          <p:cNvPr id="3" name="コンテンツ プレースホルダー 2">
            <a:extLst>
              <a:ext uri="{FF2B5EF4-FFF2-40B4-BE49-F238E27FC236}">
                <a16:creationId xmlns:a16="http://schemas.microsoft.com/office/drawing/2014/main" id="{5CDFDE6F-F006-C549-B47E-EDE93F18A8FD}"/>
              </a:ext>
            </a:extLst>
          </p:cNvPr>
          <p:cNvSpPr>
            <a:spLocks noGrp="1"/>
          </p:cNvSpPr>
          <p:nvPr>
            <p:ph idx="1"/>
          </p:nvPr>
        </p:nvSpPr>
        <p:spPr/>
        <p:txBody>
          <a:bodyPr>
            <a:normAutofit/>
          </a:bodyPr>
          <a:lstStyle/>
          <a:p>
            <a:r>
              <a:rPr lang="ja-JP" altLang="en-US" sz="2800" dirty="0"/>
              <a:t>内部障害とは、体の内部に障害があることをいいます。外見からは分からないのですが、疲れやすかったり、　携帯電話の電波が悪影響となったり、トイレに不自由　したり、タバコの煙で苦しくなったりするなど、　　　</a:t>
            </a:r>
            <a:r>
              <a:rPr lang="ja-JP" altLang="en-US" sz="2800" b="1" u="sng" dirty="0">
                <a:solidFill>
                  <a:srgbClr val="FF0000"/>
                </a:solidFill>
              </a:rPr>
              <a:t>周囲の方の理解と配慮を必要</a:t>
            </a:r>
            <a:r>
              <a:rPr lang="ja-JP" altLang="en-US" sz="2800" dirty="0"/>
              <a:t>とする障害です。</a:t>
            </a:r>
          </a:p>
          <a:p>
            <a:pPr marL="0" indent="0">
              <a:buNone/>
            </a:pPr>
            <a:endParaRPr kumimoji="1" lang="ja-JP" altLang="en-US" dirty="0"/>
          </a:p>
        </p:txBody>
      </p:sp>
    </p:spTree>
    <p:extLst>
      <p:ext uri="{BB962C8B-B14F-4D97-AF65-F5344CB8AC3E}">
        <p14:creationId xmlns:p14="http://schemas.microsoft.com/office/powerpoint/2010/main" val="23699573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950E94-6568-CC48-BB88-E6AA08BE6A9C}"/>
              </a:ext>
            </a:extLst>
          </p:cNvPr>
          <p:cNvSpPr>
            <a:spLocks noGrp="1"/>
          </p:cNvSpPr>
          <p:nvPr>
            <p:ph type="title"/>
          </p:nvPr>
        </p:nvSpPr>
        <p:spPr/>
        <p:txBody>
          <a:bodyPr/>
          <a:lstStyle/>
          <a:p>
            <a:r>
              <a:rPr kumimoji="1" lang="ja-JP" altLang="en-US" b="1" dirty="0"/>
              <a:t>内部障害の種類</a:t>
            </a:r>
          </a:p>
        </p:txBody>
      </p:sp>
      <p:sp>
        <p:nvSpPr>
          <p:cNvPr id="3" name="コンテンツ プレースホルダー 2">
            <a:extLst>
              <a:ext uri="{FF2B5EF4-FFF2-40B4-BE49-F238E27FC236}">
                <a16:creationId xmlns:a16="http://schemas.microsoft.com/office/drawing/2014/main" id="{B445491A-DB9A-2F4F-BA4B-05BFF2EDB084}"/>
              </a:ext>
            </a:extLst>
          </p:cNvPr>
          <p:cNvSpPr>
            <a:spLocks noGrp="1"/>
          </p:cNvSpPr>
          <p:nvPr>
            <p:ph idx="1"/>
          </p:nvPr>
        </p:nvSpPr>
        <p:spPr/>
        <p:txBody>
          <a:bodyPr>
            <a:normAutofit fontScale="85000" lnSpcReduction="20000"/>
          </a:bodyPr>
          <a:lstStyle/>
          <a:p>
            <a:r>
              <a:rPr lang="ja-JP" altLang="en-US" b="1" dirty="0"/>
              <a:t>心臓機能障害</a:t>
            </a:r>
          </a:p>
          <a:p>
            <a:pPr marL="0" indent="0">
              <a:buNone/>
            </a:pPr>
            <a:r>
              <a:rPr lang="ja-JP" altLang="en-US" dirty="0"/>
              <a:t>全身に必要な血液を送り出す心臓の機能が低下した状態のことです。</a:t>
            </a:r>
            <a:r>
              <a:rPr lang="ja-JP" altLang="en-US" b="1" u="sng" dirty="0">
                <a:solidFill>
                  <a:srgbClr val="FF0000"/>
                </a:solidFill>
              </a:rPr>
              <a:t>心臓の収縮のリズムが　　不規則な人は「ペースメーカー」という医療機器</a:t>
            </a:r>
            <a:r>
              <a:rPr lang="ja-JP" altLang="en-US" dirty="0"/>
              <a:t>を胸部に埋め込んでいます。</a:t>
            </a:r>
          </a:p>
          <a:p>
            <a:r>
              <a:rPr lang="ja-JP" altLang="en-US" b="1" dirty="0"/>
              <a:t>腎臓機能障害</a:t>
            </a:r>
          </a:p>
          <a:p>
            <a:pPr marL="0" indent="0">
              <a:buNone/>
            </a:pPr>
            <a:r>
              <a:rPr lang="ja-JP" altLang="en-US" dirty="0"/>
              <a:t>病気により腎臓の働きが悪くなった状態のことです。体に有害な老廃物や水分を排泄することができなくなり、</a:t>
            </a:r>
            <a:r>
              <a:rPr lang="ja-JP" altLang="en-US" b="1" u="sng" dirty="0">
                <a:solidFill>
                  <a:srgbClr val="FF0000"/>
                </a:solidFill>
              </a:rPr>
              <a:t>不必要な物質や有害な物質が体の中に蓄積</a:t>
            </a:r>
            <a:r>
              <a:rPr lang="ja-JP" altLang="en-US" dirty="0"/>
              <a:t>してしまいます。</a:t>
            </a:r>
          </a:p>
          <a:p>
            <a:r>
              <a:rPr lang="ja-JP" altLang="en-US" b="1" dirty="0"/>
              <a:t>呼吸器機能障害</a:t>
            </a:r>
          </a:p>
          <a:p>
            <a:pPr marL="0" indent="0">
              <a:buNone/>
            </a:pPr>
            <a:r>
              <a:rPr lang="ja-JP" altLang="en-US" dirty="0"/>
              <a:t>肺の機能が低下したことにより、酸素と二酸化炭素の交換がうまくできなくなる状態のことです。呼吸器機能障害のある方の中には、</a:t>
            </a:r>
            <a:r>
              <a:rPr lang="ja-JP" altLang="en-US" b="1" u="sng" dirty="0">
                <a:solidFill>
                  <a:srgbClr val="FF0000"/>
                </a:solidFill>
              </a:rPr>
              <a:t>酸素吸入するために、常に酸素ボンベを携帯</a:t>
            </a:r>
            <a:r>
              <a:rPr lang="ja-JP" altLang="en-US" dirty="0"/>
              <a:t>している人も　います。</a:t>
            </a:r>
          </a:p>
          <a:p>
            <a:endParaRPr kumimoji="1" lang="ja-JP" altLang="en-US" dirty="0"/>
          </a:p>
        </p:txBody>
      </p:sp>
    </p:spTree>
    <p:extLst>
      <p:ext uri="{BB962C8B-B14F-4D97-AF65-F5344CB8AC3E}">
        <p14:creationId xmlns:p14="http://schemas.microsoft.com/office/powerpoint/2010/main" val="26415322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2B312E6-4FEA-664D-865C-7F7862248AD3}"/>
              </a:ext>
            </a:extLst>
          </p:cNvPr>
          <p:cNvSpPr>
            <a:spLocks noGrp="1"/>
          </p:cNvSpPr>
          <p:nvPr>
            <p:ph type="title"/>
          </p:nvPr>
        </p:nvSpPr>
        <p:spPr/>
        <p:txBody>
          <a:bodyPr/>
          <a:lstStyle/>
          <a:p>
            <a:r>
              <a:rPr kumimoji="1" lang="ja-JP" altLang="en-US" b="1" dirty="0"/>
              <a:t>内部障害の種類</a:t>
            </a:r>
          </a:p>
        </p:txBody>
      </p:sp>
      <p:sp>
        <p:nvSpPr>
          <p:cNvPr id="3" name="コンテンツ プレースホルダー 2">
            <a:extLst>
              <a:ext uri="{FF2B5EF4-FFF2-40B4-BE49-F238E27FC236}">
                <a16:creationId xmlns:a16="http://schemas.microsoft.com/office/drawing/2014/main" id="{7215D8A2-E48D-7F42-8F7F-E3258DA47B61}"/>
              </a:ext>
            </a:extLst>
          </p:cNvPr>
          <p:cNvSpPr>
            <a:spLocks noGrp="1"/>
          </p:cNvSpPr>
          <p:nvPr>
            <p:ph idx="1"/>
          </p:nvPr>
        </p:nvSpPr>
        <p:spPr>
          <a:xfrm>
            <a:off x="1451579" y="1946032"/>
            <a:ext cx="9603275" cy="4188550"/>
          </a:xfrm>
        </p:spPr>
        <p:txBody>
          <a:bodyPr>
            <a:normAutofit fontScale="55000" lnSpcReduction="20000"/>
          </a:bodyPr>
          <a:lstStyle/>
          <a:p>
            <a:r>
              <a:rPr lang="ja-JP" altLang="en-US" sz="2600" b="1" dirty="0"/>
              <a:t>肝臓機能障害</a:t>
            </a:r>
          </a:p>
          <a:p>
            <a:pPr marL="0" indent="0">
              <a:buNone/>
            </a:pPr>
            <a:r>
              <a:rPr lang="ja-JP" altLang="en-US" sz="2600" dirty="0"/>
              <a:t>さまざまな原因により、肝臓の機能が低下した状態のことです。それにより、倦怠感（だるさ）、黄疸（皮膚や白目が黄色くなる）、出血傾向（あざができやすい）、易感染性（感染しやすい）、吐血、意識障害などが生じやすく　なります。</a:t>
            </a:r>
          </a:p>
          <a:p>
            <a:r>
              <a:rPr lang="ja-JP" altLang="en-US" sz="2600" b="1" dirty="0"/>
              <a:t>膀胱・直腸機能障害</a:t>
            </a:r>
          </a:p>
          <a:p>
            <a:pPr marL="0" indent="0">
              <a:buNone/>
            </a:pPr>
            <a:r>
              <a:rPr lang="ja-JP" altLang="en-US" sz="2600" dirty="0"/>
              <a:t>尿をためる膀胱、便をためる直腸が、さまざまな病気のため機能低下または機能を失った状態のことです。排泄物を体外に排泄するための、</a:t>
            </a:r>
            <a:r>
              <a:rPr lang="ja-JP" altLang="en-US" sz="2600" b="1" u="sng" dirty="0">
                <a:solidFill>
                  <a:srgbClr val="FF0000"/>
                </a:solidFill>
              </a:rPr>
              <a:t>人工肛門・人工膀胱を造設する方（オストメイト）</a:t>
            </a:r>
            <a:r>
              <a:rPr lang="ja-JP" altLang="en-US" sz="2600" dirty="0"/>
              <a:t>もいます。</a:t>
            </a:r>
          </a:p>
          <a:p>
            <a:r>
              <a:rPr lang="ja-JP" altLang="en-US" sz="2600" b="1" dirty="0"/>
              <a:t>小腸機能障害</a:t>
            </a:r>
          </a:p>
          <a:p>
            <a:pPr marL="0" indent="0">
              <a:buNone/>
            </a:pPr>
            <a:r>
              <a:rPr lang="ja-JP" altLang="en-US" sz="2600" dirty="0"/>
              <a:t>小腸の広範囲に及ぶ切除や病気によって、小腸の機能が不十分になった状態のことです。消化吸収がうまくできず、</a:t>
            </a:r>
            <a:r>
              <a:rPr lang="ja-JP" altLang="en-US" sz="2600" b="1" u="sng" dirty="0">
                <a:solidFill>
                  <a:srgbClr val="FF0000"/>
                </a:solidFill>
              </a:rPr>
              <a:t>通常の経口摂取では栄養維持が困難</a:t>
            </a:r>
            <a:r>
              <a:rPr lang="ja-JP" altLang="en-US" sz="2600" dirty="0"/>
              <a:t>な方もいます。</a:t>
            </a:r>
          </a:p>
          <a:p>
            <a:r>
              <a:rPr lang="ja-JP" altLang="en-US" sz="2600" b="1" dirty="0"/>
              <a:t>ヒト免疫不全ウイルス（</a:t>
            </a:r>
            <a:r>
              <a:rPr lang="en" altLang="ja-JP" sz="2600" b="1" dirty="0"/>
              <a:t>HIV</a:t>
            </a:r>
            <a:r>
              <a:rPr lang="ja-JP" altLang="en" sz="2600" b="1" dirty="0"/>
              <a:t>）</a:t>
            </a:r>
            <a:r>
              <a:rPr lang="ja-JP" altLang="en-US" sz="2600" b="1" dirty="0"/>
              <a:t>による免疫機能障害</a:t>
            </a:r>
          </a:p>
          <a:p>
            <a:pPr marL="0" indent="0">
              <a:buNone/>
            </a:pPr>
            <a:r>
              <a:rPr lang="en" altLang="ja-JP" sz="2600" dirty="0"/>
              <a:t>HIV</a:t>
            </a:r>
            <a:r>
              <a:rPr lang="ja-JP" altLang="en-US" sz="2600" dirty="0"/>
              <a:t>ウイルスに感染すると、白血球の一種であるリンパ球が破壊され、免疫機能が低下します。そのため、</a:t>
            </a:r>
            <a:r>
              <a:rPr lang="ja-JP" altLang="en-US" sz="2600" b="1" u="sng" dirty="0">
                <a:solidFill>
                  <a:srgbClr val="FF0000"/>
                </a:solidFill>
              </a:rPr>
              <a:t>発熱・　　下痢・体重減少・全身倦怠感</a:t>
            </a:r>
            <a:r>
              <a:rPr lang="ja-JP" altLang="en-US" sz="2600" dirty="0"/>
              <a:t>などが現れます。特定の病状があらわれると</a:t>
            </a:r>
            <a:r>
              <a:rPr lang="ja-JP" altLang="en-US" sz="2600" b="1" u="sng" dirty="0">
                <a:solidFill>
                  <a:srgbClr val="FF0000"/>
                </a:solidFill>
              </a:rPr>
              <a:t>エイズ（後天性免疫不全症候群）の発症</a:t>
            </a:r>
            <a:r>
              <a:rPr lang="ja-JP" altLang="en-US" sz="2600" dirty="0"/>
              <a:t>となります。</a:t>
            </a:r>
          </a:p>
          <a:p>
            <a:endParaRPr kumimoji="1" lang="ja-JP" altLang="en-US" dirty="0"/>
          </a:p>
        </p:txBody>
      </p:sp>
    </p:spTree>
    <p:extLst>
      <p:ext uri="{BB962C8B-B14F-4D97-AF65-F5344CB8AC3E}">
        <p14:creationId xmlns:p14="http://schemas.microsoft.com/office/powerpoint/2010/main" val="21371407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8970E82-900B-6342-985B-725E45556CBE}"/>
              </a:ext>
            </a:extLst>
          </p:cNvPr>
          <p:cNvSpPr>
            <a:spLocks noGrp="1"/>
          </p:cNvSpPr>
          <p:nvPr>
            <p:ph type="title"/>
          </p:nvPr>
        </p:nvSpPr>
        <p:spPr/>
        <p:txBody>
          <a:bodyPr/>
          <a:lstStyle/>
          <a:p>
            <a:r>
              <a:rPr kumimoji="1" lang="ja-JP" altLang="en-US" b="1" dirty="0"/>
              <a:t>こんなことに困っています</a:t>
            </a:r>
            <a:r>
              <a:rPr kumimoji="1" lang="en-US" altLang="ja-JP" b="1" dirty="0"/>
              <a:t>⓵</a:t>
            </a:r>
            <a:br>
              <a:rPr kumimoji="1" lang="en-US" altLang="ja-JP" b="1" dirty="0"/>
            </a:br>
            <a:r>
              <a:rPr kumimoji="1" lang="en-US" altLang="ja-JP" b="1" dirty="0"/>
              <a:t>【</a:t>
            </a:r>
            <a:r>
              <a:rPr kumimoji="1" lang="ja-JP" altLang="en-US" b="1" dirty="0"/>
              <a:t>乗り物</a:t>
            </a:r>
            <a:r>
              <a:rPr kumimoji="1" lang="en-US" altLang="ja-JP" b="1" dirty="0"/>
              <a:t>】</a:t>
            </a:r>
            <a:endParaRPr kumimoji="1" lang="ja-JP" altLang="en-US" b="1" dirty="0"/>
          </a:p>
        </p:txBody>
      </p:sp>
      <p:pic>
        <p:nvPicPr>
          <p:cNvPr id="3077" name="Picture 5">
            <a:extLst>
              <a:ext uri="{FF2B5EF4-FFF2-40B4-BE49-F238E27FC236}">
                <a16:creationId xmlns:a16="http://schemas.microsoft.com/office/drawing/2014/main" id="{9F209CD4-03D9-6744-BBC0-191F118C9AF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51579" y="2825260"/>
            <a:ext cx="3449638" cy="3486127"/>
          </a:xfrm>
          <a:prstGeom prst="rect">
            <a:avLst/>
          </a:prstGeom>
          <a:noFill/>
          <a:extLst>
            <a:ext uri="{909E8E84-426E-40DD-AFC4-6F175D3DCCD1}">
              <a14:hiddenFill xmlns:a14="http://schemas.microsoft.com/office/drawing/2010/main">
                <a:solidFill>
                  <a:srgbClr val="FFFFFF"/>
                </a:solidFill>
              </a14:hiddenFill>
            </a:ext>
          </a:extLst>
        </p:spPr>
      </p:pic>
      <p:sp>
        <p:nvSpPr>
          <p:cNvPr id="5" name="テキスト ボックス 4">
            <a:extLst>
              <a:ext uri="{FF2B5EF4-FFF2-40B4-BE49-F238E27FC236}">
                <a16:creationId xmlns:a16="http://schemas.microsoft.com/office/drawing/2014/main" id="{339B22BC-F190-8C43-BB6D-A67D45C16DA5}"/>
              </a:ext>
            </a:extLst>
          </p:cNvPr>
          <p:cNvSpPr txBox="1"/>
          <p:nvPr/>
        </p:nvSpPr>
        <p:spPr>
          <a:xfrm>
            <a:off x="1451579" y="2004647"/>
            <a:ext cx="3883901" cy="923330"/>
          </a:xfrm>
          <a:prstGeom prst="rect">
            <a:avLst/>
          </a:prstGeom>
          <a:noFill/>
        </p:spPr>
        <p:txBody>
          <a:bodyPr wrap="square" rtlCol="0">
            <a:spAutoFit/>
          </a:bodyPr>
          <a:lstStyle/>
          <a:p>
            <a:r>
              <a:rPr lang="en-US" altLang="ja-JP" dirty="0"/>
              <a:t>【</a:t>
            </a:r>
            <a:r>
              <a:rPr lang="ja-JP" altLang="en-US" dirty="0"/>
              <a:t>困ったこと</a:t>
            </a:r>
            <a:r>
              <a:rPr lang="en-US" altLang="ja-JP" dirty="0"/>
              <a:t>】</a:t>
            </a:r>
          </a:p>
          <a:p>
            <a:r>
              <a:rPr lang="ja-JP" altLang="en-US" dirty="0"/>
              <a:t>混雑時の電車で優先席に座っていると、不審な目で見られることがある。</a:t>
            </a:r>
          </a:p>
        </p:txBody>
      </p:sp>
      <p:sp>
        <p:nvSpPr>
          <p:cNvPr id="7" name="右矢印 6">
            <a:extLst>
              <a:ext uri="{FF2B5EF4-FFF2-40B4-BE49-F238E27FC236}">
                <a16:creationId xmlns:a16="http://schemas.microsoft.com/office/drawing/2014/main" id="{C3AE2CDC-C5F7-9346-B0C3-37F82331F095}"/>
              </a:ext>
            </a:extLst>
          </p:cNvPr>
          <p:cNvSpPr/>
          <p:nvPr/>
        </p:nvSpPr>
        <p:spPr>
          <a:xfrm>
            <a:off x="5193321" y="3204977"/>
            <a:ext cx="945883" cy="1538932"/>
          </a:xfrm>
          <a:prstGeom prst="rightArrow">
            <a:avLst>
              <a:gd name="adj1" fmla="val 50000"/>
              <a:gd name="adj2" fmla="val 549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9C2DADCA-0A45-B44F-907E-81535DBB70AE}"/>
              </a:ext>
            </a:extLst>
          </p:cNvPr>
          <p:cNvSpPr txBox="1"/>
          <p:nvPr/>
        </p:nvSpPr>
        <p:spPr>
          <a:xfrm>
            <a:off x="6295292" y="2088948"/>
            <a:ext cx="4759562" cy="1754326"/>
          </a:xfrm>
          <a:prstGeom prst="rect">
            <a:avLst/>
          </a:prstGeom>
          <a:noFill/>
        </p:spPr>
        <p:txBody>
          <a:bodyPr wrap="square" rtlCol="0">
            <a:spAutoFit/>
          </a:bodyPr>
          <a:lstStyle/>
          <a:p>
            <a:r>
              <a:rPr lang="en-US" altLang="ja-JP" dirty="0"/>
              <a:t>【</a:t>
            </a:r>
            <a:r>
              <a:rPr lang="ja-JP" altLang="en-US" dirty="0"/>
              <a:t>対応の方法</a:t>
            </a:r>
            <a:r>
              <a:rPr lang="en-US" altLang="ja-JP" dirty="0"/>
              <a:t>】</a:t>
            </a:r>
          </a:p>
          <a:p>
            <a:r>
              <a:rPr lang="ja-JP" altLang="en-US" dirty="0"/>
              <a:t>内部障害は外見からは分からず、周りの人に理解してもらいにくい障害です。そういった障害のある方がいるということを認識した上で、</a:t>
            </a:r>
            <a:r>
              <a:rPr lang="ja-JP" altLang="en-US" b="1" u="sng" dirty="0">
                <a:solidFill>
                  <a:srgbClr val="FF0000"/>
                </a:solidFill>
              </a:rPr>
              <a:t>日頃から生活上のさまざまな不便さを　理解することが大切</a:t>
            </a:r>
            <a:r>
              <a:rPr lang="ja-JP" altLang="en-US" dirty="0"/>
              <a:t>です。</a:t>
            </a:r>
          </a:p>
        </p:txBody>
      </p:sp>
    </p:spTree>
    <p:extLst>
      <p:ext uri="{BB962C8B-B14F-4D97-AF65-F5344CB8AC3E}">
        <p14:creationId xmlns:p14="http://schemas.microsoft.com/office/powerpoint/2010/main" val="22440659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E5F0E9-8092-E647-967F-74607D1E6609}"/>
              </a:ext>
            </a:extLst>
          </p:cNvPr>
          <p:cNvSpPr>
            <a:spLocks noGrp="1"/>
          </p:cNvSpPr>
          <p:nvPr>
            <p:ph type="title"/>
          </p:nvPr>
        </p:nvSpPr>
        <p:spPr/>
        <p:txBody>
          <a:bodyPr/>
          <a:lstStyle/>
          <a:p>
            <a:r>
              <a:rPr kumimoji="1" lang="ja-JP" altLang="en-US" b="1" dirty="0"/>
              <a:t>こんなことに困っています⓶</a:t>
            </a:r>
            <a:br>
              <a:rPr kumimoji="1" lang="en-US" altLang="ja-JP" b="1" dirty="0"/>
            </a:br>
            <a:r>
              <a:rPr kumimoji="1" lang="en-US" altLang="ja-JP" b="1" dirty="0"/>
              <a:t>【</a:t>
            </a:r>
            <a:r>
              <a:rPr kumimoji="1" lang="ja-JP" altLang="en-US" b="1" dirty="0"/>
              <a:t>お店</a:t>
            </a:r>
            <a:r>
              <a:rPr kumimoji="1" lang="en-US" altLang="ja-JP" b="1" dirty="0"/>
              <a:t>】</a:t>
            </a:r>
            <a:endParaRPr kumimoji="1" lang="ja-JP" altLang="en-US" b="1" dirty="0"/>
          </a:p>
        </p:txBody>
      </p:sp>
      <p:pic>
        <p:nvPicPr>
          <p:cNvPr id="4098" name="Picture 2">
            <a:extLst>
              <a:ext uri="{FF2B5EF4-FFF2-40B4-BE49-F238E27FC236}">
                <a16:creationId xmlns:a16="http://schemas.microsoft.com/office/drawing/2014/main" id="{96FD48F4-FB1B-8F4A-B407-79962B749BE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81758" y="2836985"/>
            <a:ext cx="3449638" cy="3109424"/>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C891408A-BEC3-3F47-B3DA-32C98ACDC04E}"/>
              </a:ext>
            </a:extLst>
          </p:cNvPr>
          <p:cNvSpPr txBox="1"/>
          <p:nvPr/>
        </p:nvSpPr>
        <p:spPr>
          <a:xfrm>
            <a:off x="1451579" y="2051538"/>
            <a:ext cx="3079817" cy="923330"/>
          </a:xfrm>
          <a:prstGeom prst="rect">
            <a:avLst/>
          </a:prstGeom>
          <a:noFill/>
        </p:spPr>
        <p:txBody>
          <a:bodyPr wrap="square" rtlCol="0">
            <a:spAutoFit/>
          </a:bodyPr>
          <a:lstStyle/>
          <a:p>
            <a:r>
              <a:rPr lang="en-US" altLang="ja-JP" dirty="0"/>
              <a:t>【</a:t>
            </a:r>
            <a:r>
              <a:rPr lang="ja-JP" altLang="en-US"/>
              <a:t>困ったこと</a:t>
            </a:r>
            <a:r>
              <a:rPr lang="en-US" altLang="ja-JP" dirty="0"/>
              <a:t>】</a:t>
            </a:r>
          </a:p>
          <a:p>
            <a:r>
              <a:rPr lang="ja-JP" altLang="en-US"/>
              <a:t>汚れたパウチや衣服、体を洗う設備がない。</a:t>
            </a:r>
          </a:p>
        </p:txBody>
      </p:sp>
      <p:sp>
        <p:nvSpPr>
          <p:cNvPr id="6" name="右矢印 5">
            <a:extLst>
              <a:ext uri="{FF2B5EF4-FFF2-40B4-BE49-F238E27FC236}">
                <a16:creationId xmlns:a16="http://schemas.microsoft.com/office/drawing/2014/main" id="{4F1A8036-1F97-CC4D-9723-62F48D857ADE}"/>
              </a:ext>
            </a:extLst>
          </p:cNvPr>
          <p:cNvSpPr/>
          <p:nvPr/>
        </p:nvSpPr>
        <p:spPr>
          <a:xfrm>
            <a:off x="4531396" y="2836985"/>
            <a:ext cx="978408" cy="14059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60E1FBFE-1E6C-E642-A976-C34EEA8D44CB}"/>
              </a:ext>
            </a:extLst>
          </p:cNvPr>
          <p:cNvSpPr txBox="1"/>
          <p:nvPr/>
        </p:nvSpPr>
        <p:spPr>
          <a:xfrm>
            <a:off x="5641475" y="2051538"/>
            <a:ext cx="5784086" cy="1754326"/>
          </a:xfrm>
          <a:prstGeom prst="rect">
            <a:avLst/>
          </a:prstGeom>
          <a:noFill/>
        </p:spPr>
        <p:txBody>
          <a:bodyPr wrap="square" rtlCol="0">
            <a:spAutoFit/>
          </a:bodyPr>
          <a:lstStyle/>
          <a:p>
            <a:r>
              <a:rPr lang="en-US" altLang="ja-JP" dirty="0"/>
              <a:t>【</a:t>
            </a:r>
            <a:r>
              <a:rPr lang="ja-JP" altLang="en-US" dirty="0"/>
              <a:t>対応の方法</a:t>
            </a:r>
            <a:r>
              <a:rPr lang="en-US" altLang="ja-JP" dirty="0"/>
              <a:t>】</a:t>
            </a:r>
          </a:p>
          <a:p>
            <a:r>
              <a:rPr lang="ja-JP" altLang="en-US" dirty="0"/>
              <a:t>オストメイトの方は、トイレの際に排泄物の処理の他、</a:t>
            </a:r>
            <a:r>
              <a:rPr lang="ja-JP" altLang="en-US" b="1" u="sng" dirty="0">
                <a:solidFill>
                  <a:srgbClr val="FF0000"/>
                </a:solidFill>
              </a:rPr>
              <a:t>場合によっては腹部や衣服を洗う必要</a:t>
            </a:r>
            <a:r>
              <a:rPr lang="ja-JP" altLang="en-US" dirty="0"/>
              <a:t>があります。　設置してある場合は、オストメイト対応トイレへ、　設置されていない場合は、なるべく</a:t>
            </a:r>
            <a:r>
              <a:rPr lang="ja-JP" altLang="en-US" b="1" u="sng" dirty="0">
                <a:solidFill>
                  <a:srgbClr val="FF0000"/>
                </a:solidFill>
              </a:rPr>
              <a:t>広めの洋式トイレへと案内</a:t>
            </a:r>
            <a:r>
              <a:rPr lang="ja-JP" altLang="en-US" dirty="0"/>
              <a:t>してください。</a:t>
            </a:r>
          </a:p>
        </p:txBody>
      </p:sp>
    </p:spTree>
    <p:extLst>
      <p:ext uri="{BB962C8B-B14F-4D97-AF65-F5344CB8AC3E}">
        <p14:creationId xmlns:p14="http://schemas.microsoft.com/office/powerpoint/2010/main" val="3105372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BF619046-BCFF-AF46-A14C-E1DB21A694E8}"/>
              </a:ext>
            </a:extLst>
          </p:cNvPr>
          <p:cNvSpPr txBox="1"/>
          <p:nvPr/>
        </p:nvSpPr>
        <p:spPr>
          <a:xfrm>
            <a:off x="2126255" y="242371"/>
            <a:ext cx="7502487" cy="523220"/>
          </a:xfrm>
          <a:prstGeom prst="rect">
            <a:avLst/>
          </a:prstGeom>
          <a:noFill/>
        </p:spPr>
        <p:txBody>
          <a:bodyPr wrap="square" rtlCol="0">
            <a:spAutoFit/>
          </a:bodyPr>
          <a:lstStyle/>
          <a:p>
            <a:pPr algn="ctr"/>
            <a:r>
              <a:rPr kumimoji="1" lang="ja-JP" altLang="en-US" sz="2800"/>
              <a:t>視覚障害</a:t>
            </a:r>
          </a:p>
        </p:txBody>
      </p:sp>
      <p:sp>
        <p:nvSpPr>
          <p:cNvPr id="7" name="テキスト ボックス 6">
            <a:extLst>
              <a:ext uri="{FF2B5EF4-FFF2-40B4-BE49-F238E27FC236}">
                <a16:creationId xmlns:a16="http://schemas.microsoft.com/office/drawing/2014/main" id="{1769A498-EDEE-774E-B2D3-ACEE2C26C3A9}"/>
              </a:ext>
            </a:extLst>
          </p:cNvPr>
          <p:cNvSpPr txBox="1"/>
          <p:nvPr/>
        </p:nvSpPr>
        <p:spPr>
          <a:xfrm>
            <a:off x="185195" y="1122607"/>
            <a:ext cx="11506930" cy="4093428"/>
          </a:xfrm>
          <a:prstGeom prst="rect">
            <a:avLst/>
          </a:prstGeom>
          <a:noFill/>
        </p:spPr>
        <p:txBody>
          <a:bodyPr wrap="square" rtlCol="0">
            <a:spAutoFit/>
          </a:bodyPr>
          <a:lstStyle/>
          <a:p>
            <a:r>
              <a:rPr lang="ja-JP" altLang="en-US" sz="2000" dirty="0"/>
              <a:t>特徴：障がいの程度によって、大きく「</a:t>
            </a:r>
            <a:r>
              <a:rPr lang="ja-JP" altLang="en-US" sz="2000" b="1" dirty="0">
                <a:solidFill>
                  <a:srgbClr val="FF0000"/>
                </a:solidFill>
              </a:rPr>
              <a:t>盲</a:t>
            </a:r>
            <a:r>
              <a:rPr lang="ja-JP" altLang="en-US" sz="2000" dirty="0"/>
              <a:t>」と「</a:t>
            </a:r>
            <a:r>
              <a:rPr lang="ja-JP" altLang="en-US" sz="2000" b="1" dirty="0">
                <a:solidFill>
                  <a:srgbClr val="FF0000"/>
                </a:solidFill>
              </a:rPr>
              <a:t>弱視（ロービジョン）</a:t>
            </a:r>
            <a:r>
              <a:rPr lang="ja-JP" altLang="en-US" sz="2000" dirty="0"/>
              <a:t>」に大きく分けられます。</a:t>
            </a:r>
            <a:br>
              <a:rPr lang="ja-JP" altLang="en-US" sz="2000" dirty="0"/>
            </a:br>
            <a:r>
              <a:rPr lang="ja-JP" altLang="en-US" sz="2000" dirty="0"/>
              <a:t>　　　「盲」とは、視覚的な情報を得られない、あるいはほとんど得られない状態ですが、</a:t>
            </a:r>
            <a:endParaRPr lang="en-US" altLang="ja-JP" sz="2000" dirty="0"/>
          </a:p>
          <a:p>
            <a:r>
              <a:rPr lang="ja-JP" altLang="en-US" sz="2000" dirty="0"/>
              <a:t>　　　光を感じたり、目の前の手の動き、指の数が分かる場合もあります。</a:t>
            </a:r>
            <a:br>
              <a:rPr lang="ja-JP" altLang="en-US" sz="2000" dirty="0"/>
            </a:br>
            <a:r>
              <a:rPr lang="ja-JP" altLang="en-US" sz="2000" dirty="0"/>
              <a:t>　　　「弱視（ロービジョン）」とは、視力が低い状態の他に、</a:t>
            </a:r>
            <a:endParaRPr lang="en-US" altLang="ja-JP" sz="2000" dirty="0"/>
          </a:p>
          <a:p>
            <a:r>
              <a:rPr lang="ja-JP" altLang="en-US" sz="2000" b="1" dirty="0">
                <a:solidFill>
                  <a:srgbClr val="FF0000"/>
                </a:solidFill>
              </a:rPr>
              <a:t>　　　見える範囲が狭い状態、光をまぶしく感じる状態、</a:t>
            </a:r>
            <a:r>
              <a:rPr lang="ja-JP" altLang="en-US" sz="2000" b="1" u="sng" dirty="0">
                <a:solidFill>
                  <a:srgbClr val="FF0000"/>
                </a:solidFill>
              </a:rPr>
              <a:t>明るいところではよく見えるのに</a:t>
            </a:r>
            <a:r>
              <a:rPr lang="ja-JP" altLang="en-US" sz="2000" b="1" dirty="0">
                <a:solidFill>
                  <a:srgbClr val="FF0000"/>
                </a:solidFill>
              </a:rPr>
              <a:t>、</a:t>
            </a:r>
            <a:endParaRPr lang="en-US" altLang="ja-JP" sz="2000" b="1" dirty="0">
              <a:solidFill>
                <a:srgbClr val="FF0000"/>
              </a:solidFill>
            </a:endParaRPr>
          </a:p>
          <a:p>
            <a:r>
              <a:rPr lang="ja-JP" altLang="en-US" sz="2000" b="1" dirty="0">
                <a:solidFill>
                  <a:srgbClr val="FF0000"/>
                </a:solidFill>
              </a:rPr>
              <a:t>　　　</a:t>
            </a:r>
            <a:r>
              <a:rPr lang="ja-JP" altLang="en-US" sz="2000" b="1" u="sng" dirty="0">
                <a:solidFill>
                  <a:srgbClr val="FF0000"/>
                </a:solidFill>
              </a:rPr>
              <a:t>夜や暗いところでは見えにくく</a:t>
            </a:r>
            <a:r>
              <a:rPr lang="ja-JP" altLang="en-US" sz="2000" dirty="0"/>
              <a:t>なることもあります。</a:t>
            </a:r>
            <a:endParaRPr lang="en-US" altLang="ja-JP" sz="2000" dirty="0"/>
          </a:p>
          <a:p>
            <a:r>
              <a:rPr lang="ja-JP" altLang="en-US" sz="2000" dirty="0"/>
              <a:t>　　　盲と弱視（ロービジョン）は必ずしもはっきりと区別できるわけではなく、重度の弱視者の</a:t>
            </a:r>
            <a:endParaRPr lang="en-US" altLang="ja-JP" sz="2000" dirty="0"/>
          </a:p>
          <a:p>
            <a:r>
              <a:rPr lang="ja-JP" altLang="en-US" sz="2000" dirty="0"/>
              <a:t>　　　中には、学習の効率や将来の視力の見通しなどから、点字を使っている人もいます。</a:t>
            </a:r>
            <a:endParaRPr lang="en-US" altLang="ja-JP" sz="2000" dirty="0"/>
          </a:p>
          <a:p>
            <a:r>
              <a:rPr lang="ja-JP" altLang="en-US" sz="2000" dirty="0"/>
              <a:t>　　　また白杖についても、普段から持っている人もいれば、不慣れな場所や混雑した場所、</a:t>
            </a:r>
            <a:endParaRPr lang="en-US" altLang="ja-JP" sz="2000" dirty="0"/>
          </a:p>
          <a:p>
            <a:r>
              <a:rPr lang="ja-JP" altLang="en-US" sz="2000" dirty="0"/>
              <a:t>　　　暗い場所でのみ使うという人もいます。</a:t>
            </a:r>
            <a:br>
              <a:rPr lang="ja-JP" altLang="en-US" sz="2000" dirty="0"/>
            </a:br>
            <a:r>
              <a:rPr lang="ja-JP" altLang="en-US" sz="2000" dirty="0"/>
              <a:t>　　　障がいをもつことになった時期、障がいの状況や程度は様々で、見え方や困難を感じる事に</a:t>
            </a:r>
            <a:endParaRPr lang="en-US" altLang="ja-JP" sz="2000" dirty="0"/>
          </a:p>
          <a:p>
            <a:r>
              <a:rPr lang="ja-JP" altLang="en-US" sz="2000" dirty="0"/>
              <a:t>　　　ついても、大きな個人差があります。</a:t>
            </a:r>
            <a:endParaRPr lang="en-US" altLang="ja-JP" sz="2000" dirty="0"/>
          </a:p>
          <a:p>
            <a:endParaRPr kumimoji="1" lang="ja-JP" altLang="en-US" sz="2000" dirty="0"/>
          </a:p>
        </p:txBody>
      </p:sp>
    </p:spTree>
    <p:extLst>
      <p:ext uri="{BB962C8B-B14F-4D97-AF65-F5344CB8AC3E}">
        <p14:creationId xmlns:p14="http://schemas.microsoft.com/office/powerpoint/2010/main" val="12213748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8E9342F-79CA-EA47-A0DD-48BA659769BD}"/>
              </a:ext>
            </a:extLst>
          </p:cNvPr>
          <p:cNvSpPr>
            <a:spLocks noGrp="1"/>
          </p:cNvSpPr>
          <p:nvPr>
            <p:ph type="title"/>
          </p:nvPr>
        </p:nvSpPr>
        <p:spPr/>
        <p:txBody>
          <a:bodyPr/>
          <a:lstStyle/>
          <a:p>
            <a:r>
              <a:rPr kumimoji="1" lang="ja-JP" altLang="en-US" b="1" dirty="0"/>
              <a:t>こんなことに困っています⓷</a:t>
            </a:r>
            <a:br>
              <a:rPr kumimoji="1" lang="en-US" altLang="ja-JP" b="1" dirty="0"/>
            </a:br>
            <a:r>
              <a:rPr kumimoji="1" lang="en-US" altLang="ja-JP" b="1" dirty="0"/>
              <a:t>【</a:t>
            </a:r>
            <a:r>
              <a:rPr kumimoji="1" lang="ja-JP" altLang="en-US" b="1" dirty="0"/>
              <a:t>街中</a:t>
            </a:r>
            <a:r>
              <a:rPr kumimoji="1" lang="en-US" altLang="ja-JP" b="1" dirty="0"/>
              <a:t>】</a:t>
            </a:r>
            <a:endParaRPr kumimoji="1" lang="ja-JP" altLang="en-US" b="1" dirty="0"/>
          </a:p>
        </p:txBody>
      </p:sp>
      <p:pic>
        <p:nvPicPr>
          <p:cNvPr id="5122" name="Picture 2">
            <a:extLst>
              <a:ext uri="{FF2B5EF4-FFF2-40B4-BE49-F238E27FC236}">
                <a16:creationId xmlns:a16="http://schemas.microsoft.com/office/drawing/2014/main" id="{65C59B0F-7213-E049-B767-553DAFC0047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51579" y="2911642"/>
            <a:ext cx="2964010" cy="3057358"/>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6FE3616D-AA4F-0740-B89B-46056BDA8C30}"/>
              </a:ext>
            </a:extLst>
          </p:cNvPr>
          <p:cNvSpPr txBox="1"/>
          <p:nvPr/>
        </p:nvSpPr>
        <p:spPr>
          <a:xfrm>
            <a:off x="1552074" y="2117558"/>
            <a:ext cx="3416320" cy="646331"/>
          </a:xfrm>
          <a:prstGeom prst="rect">
            <a:avLst/>
          </a:prstGeom>
          <a:noFill/>
        </p:spPr>
        <p:txBody>
          <a:bodyPr wrap="none" rtlCol="0">
            <a:spAutoFit/>
          </a:bodyPr>
          <a:lstStyle/>
          <a:p>
            <a:r>
              <a:rPr lang="en-US" altLang="ja-JP" dirty="0"/>
              <a:t>【</a:t>
            </a:r>
            <a:r>
              <a:rPr lang="ja-JP" altLang="en-US"/>
              <a:t>困ったこと</a:t>
            </a:r>
            <a:r>
              <a:rPr lang="en-US" altLang="ja-JP" dirty="0"/>
              <a:t>】</a:t>
            </a:r>
          </a:p>
          <a:p>
            <a:r>
              <a:rPr lang="ja-JP" altLang="en-US"/>
              <a:t>近くでタバコを吸う人がいる。</a:t>
            </a:r>
          </a:p>
        </p:txBody>
      </p:sp>
      <p:sp>
        <p:nvSpPr>
          <p:cNvPr id="7" name="右矢印 6">
            <a:extLst>
              <a:ext uri="{FF2B5EF4-FFF2-40B4-BE49-F238E27FC236}">
                <a16:creationId xmlns:a16="http://schemas.microsoft.com/office/drawing/2014/main" id="{03549BCF-BA7E-9247-9ABB-AD51F771FF79}"/>
              </a:ext>
            </a:extLst>
          </p:cNvPr>
          <p:cNvSpPr/>
          <p:nvPr/>
        </p:nvSpPr>
        <p:spPr>
          <a:xfrm>
            <a:off x="4703699" y="3027693"/>
            <a:ext cx="978408" cy="114279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21557434-C114-E94F-B2F1-126F9E5664F0}"/>
              </a:ext>
            </a:extLst>
          </p:cNvPr>
          <p:cNvSpPr txBox="1"/>
          <p:nvPr/>
        </p:nvSpPr>
        <p:spPr>
          <a:xfrm>
            <a:off x="5970217" y="2117559"/>
            <a:ext cx="5251158" cy="1754326"/>
          </a:xfrm>
          <a:prstGeom prst="rect">
            <a:avLst/>
          </a:prstGeom>
          <a:noFill/>
        </p:spPr>
        <p:txBody>
          <a:bodyPr wrap="square" rtlCol="0">
            <a:spAutoFit/>
          </a:bodyPr>
          <a:lstStyle/>
          <a:p>
            <a:r>
              <a:rPr lang="en-US" altLang="ja-JP" dirty="0"/>
              <a:t>【</a:t>
            </a:r>
            <a:r>
              <a:rPr lang="ja-JP" altLang="en-US" dirty="0"/>
              <a:t>対応の方法</a:t>
            </a:r>
            <a:r>
              <a:rPr lang="en-US" altLang="ja-JP" dirty="0"/>
              <a:t>】</a:t>
            </a:r>
          </a:p>
          <a:p>
            <a:r>
              <a:rPr lang="ja-JP" altLang="en-US" dirty="0"/>
              <a:t>呼吸器機能障害により酸素ボンベを携帯している方がいます。酸素は物を燃やしやすくするので、火を近づけると顔に大やけどを負ってしまうかもしれません。</a:t>
            </a:r>
            <a:r>
              <a:rPr lang="ja-JP" altLang="en-US" b="1" u="sng" dirty="0">
                <a:solidFill>
                  <a:srgbClr val="FF0000"/>
                </a:solidFill>
              </a:rPr>
              <a:t>酸素ボンベを使っている方の近くでタバコを吸わない</a:t>
            </a:r>
            <a:r>
              <a:rPr lang="ja-JP" altLang="en-US" dirty="0"/>
              <a:t>ようにしましょう。</a:t>
            </a:r>
          </a:p>
        </p:txBody>
      </p:sp>
    </p:spTree>
    <p:extLst>
      <p:ext uri="{BB962C8B-B14F-4D97-AF65-F5344CB8AC3E}">
        <p14:creationId xmlns:p14="http://schemas.microsoft.com/office/powerpoint/2010/main" val="25308566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20CF722-47AC-BE4C-8431-C8289376E600}"/>
              </a:ext>
            </a:extLst>
          </p:cNvPr>
          <p:cNvSpPr>
            <a:spLocks noGrp="1"/>
          </p:cNvSpPr>
          <p:nvPr>
            <p:ph type="title"/>
          </p:nvPr>
        </p:nvSpPr>
        <p:spPr/>
        <p:txBody>
          <a:bodyPr/>
          <a:lstStyle/>
          <a:p>
            <a:r>
              <a:rPr kumimoji="1" lang="ja-JP" altLang="en-US" b="1" dirty="0"/>
              <a:t>こんなことに困っています⓸</a:t>
            </a:r>
            <a:br>
              <a:rPr kumimoji="1" lang="en-US" altLang="ja-JP" b="1" dirty="0"/>
            </a:br>
            <a:r>
              <a:rPr kumimoji="1" lang="en-US" altLang="ja-JP" b="1" dirty="0"/>
              <a:t>【</a:t>
            </a:r>
            <a:r>
              <a:rPr kumimoji="1" lang="ja-JP" altLang="en-US" b="1" dirty="0"/>
              <a:t>街中</a:t>
            </a:r>
            <a:r>
              <a:rPr kumimoji="1" lang="en-US" altLang="ja-JP" b="1" dirty="0"/>
              <a:t>】</a:t>
            </a:r>
            <a:endParaRPr kumimoji="1" lang="ja-JP" altLang="en-US" b="1" dirty="0"/>
          </a:p>
        </p:txBody>
      </p:sp>
      <p:pic>
        <p:nvPicPr>
          <p:cNvPr id="6146" name="Picture 2">
            <a:extLst>
              <a:ext uri="{FF2B5EF4-FFF2-40B4-BE49-F238E27FC236}">
                <a16:creationId xmlns:a16="http://schemas.microsoft.com/office/drawing/2014/main" id="{BE317744-3CEF-EE42-9CDF-9693C4C7285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51578" y="2863516"/>
            <a:ext cx="3746436" cy="2893385"/>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9E4817F8-308C-F146-90EB-15678E323D58}"/>
              </a:ext>
            </a:extLst>
          </p:cNvPr>
          <p:cNvSpPr txBox="1"/>
          <p:nvPr/>
        </p:nvSpPr>
        <p:spPr>
          <a:xfrm>
            <a:off x="1624263" y="2081463"/>
            <a:ext cx="3877985" cy="646331"/>
          </a:xfrm>
          <a:prstGeom prst="rect">
            <a:avLst/>
          </a:prstGeom>
          <a:noFill/>
        </p:spPr>
        <p:txBody>
          <a:bodyPr wrap="none" rtlCol="0">
            <a:spAutoFit/>
          </a:bodyPr>
          <a:lstStyle/>
          <a:p>
            <a:r>
              <a:rPr lang="en-US" altLang="ja-JP" dirty="0"/>
              <a:t>【</a:t>
            </a:r>
            <a:r>
              <a:rPr lang="ja-JP" altLang="en-US"/>
              <a:t>困ったこと</a:t>
            </a:r>
            <a:r>
              <a:rPr lang="en-US" altLang="ja-JP" dirty="0"/>
              <a:t>】</a:t>
            </a:r>
          </a:p>
          <a:p>
            <a:r>
              <a:rPr lang="ja-JP" altLang="en-US"/>
              <a:t>風邪をひいている人が近くにいる。</a:t>
            </a:r>
          </a:p>
        </p:txBody>
      </p:sp>
      <p:sp>
        <p:nvSpPr>
          <p:cNvPr id="6" name="右矢印 5">
            <a:extLst>
              <a:ext uri="{FF2B5EF4-FFF2-40B4-BE49-F238E27FC236}">
                <a16:creationId xmlns:a16="http://schemas.microsoft.com/office/drawing/2014/main" id="{ED867327-E1CE-C74A-A548-01D58ED3903E}"/>
              </a:ext>
            </a:extLst>
          </p:cNvPr>
          <p:cNvSpPr/>
          <p:nvPr/>
        </p:nvSpPr>
        <p:spPr>
          <a:xfrm>
            <a:off x="5390147" y="2955503"/>
            <a:ext cx="1231072" cy="139126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5C50EFCF-0772-6A40-8A47-DD8CAB0FD3EC}"/>
              </a:ext>
            </a:extLst>
          </p:cNvPr>
          <p:cNvSpPr txBox="1"/>
          <p:nvPr/>
        </p:nvSpPr>
        <p:spPr>
          <a:xfrm>
            <a:off x="6813353" y="2177716"/>
            <a:ext cx="4470166" cy="1477328"/>
          </a:xfrm>
          <a:prstGeom prst="rect">
            <a:avLst/>
          </a:prstGeom>
          <a:noFill/>
        </p:spPr>
        <p:txBody>
          <a:bodyPr wrap="square" rtlCol="0">
            <a:spAutoFit/>
          </a:bodyPr>
          <a:lstStyle/>
          <a:p>
            <a:r>
              <a:rPr lang="en-US" altLang="ja-JP" dirty="0"/>
              <a:t>【</a:t>
            </a:r>
            <a:r>
              <a:rPr lang="ja-JP" altLang="en-US" dirty="0"/>
              <a:t>対応の方法</a:t>
            </a:r>
            <a:r>
              <a:rPr lang="en-US" altLang="ja-JP" dirty="0"/>
              <a:t>】</a:t>
            </a:r>
          </a:p>
          <a:p>
            <a:r>
              <a:rPr lang="ja-JP" altLang="en-US" dirty="0"/>
              <a:t>内部障害のある方は、細菌やウイルスに感染しやすいので、風邪をひいている　ときは、</a:t>
            </a:r>
            <a:r>
              <a:rPr lang="ja-JP" altLang="en-US" b="1" u="sng" dirty="0">
                <a:solidFill>
                  <a:srgbClr val="FF0000"/>
                </a:solidFill>
              </a:rPr>
              <a:t>マスクをするなどの対策をして、うつさないように配慮</a:t>
            </a:r>
            <a:r>
              <a:rPr lang="ja-JP" altLang="en-US" dirty="0"/>
              <a:t>しましょう。</a:t>
            </a:r>
          </a:p>
        </p:txBody>
      </p:sp>
    </p:spTree>
    <p:extLst>
      <p:ext uri="{BB962C8B-B14F-4D97-AF65-F5344CB8AC3E}">
        <p14:creationId xmlns:p14="http://schemas.microsoft.com/office/powerpoint/2010/main" val="33015164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A7F3DF-C72F-3C47-9668-A1516650C231}"/>
              </a:ext>
            </a:extLst>
          </p:cNvPr>
          <p:cNvSpPr>
            <a:spLocks noGrp="1"/>
          </p:cNvSpPr>
          <p:nvPr>
            <p:ph type="title"/>
          </p:nvPr>
        </p:nvSpPr>
        <p:spPr/>
        <p:txBody>
          <a:bodyPr/>
          <a:lstStyle/>
          <a:p>
            <a:r>
              <a:rPr lang="ja-JP" altLang="en-US" b="1" dirty="0"/>
              <a:t>音声機能・言語機能または咀嚼機能の障害</a:t>
            </a:r>
            <a:endParaRPr kumimoji="1" lang="ja-JP" altLang="en-US" b="1" dirty="0"/>
          </a:p>
        </p:txBody>
      </p:sp>
      <p:sp>
        <p:nvSpPr>
          <p:cNvPr id="3" name="コンテンツ プレースホルダー 2">
            <a:extLst>
              <a:ext uri="{FF2B5EF4-FFF2-40B4-BE49-F238E27FC236}">
                <a16:creationId xmlns:a16="http://schemas.microsoft.com/office/drawing/2014/main" id="{E31BC9BB-E0D7-0E45-8B30-36C7036DAD56}"/>
              </a:ext>
            </a:extLst>
          </p:cNvPr>
          <p:cNvSpPr>
            <a:spLocks noGrp="1"/>
          </p:cNvSpPr>
          <p:nvPr>
            <p:ph idx="1"/>
          </p:nvPr>
        </p:nvSpPr>
        <p:spPr>
          <a:xfrm>
            <a:off x="1451579" y="2015732"/>
            <a:ext cx="9317035" cy="3450613"/>
          </a:xfrm>
        </p:spPr>
        <p:txBody>
          <a:bodyPr>
            <a:normAutofit fontScale="92500" lnSpcReduction="10000"/>
          </a:bodyPr>
          <a:lstStyle/>
          <a:p>
            <a:pPr marL="0" indent="0">
              <a:buNone/>
            </a:pPr>
            <a:r>
              <a:rPr lang="ja-JP" altLang="en-US" dirty="0"/>
              <a:t>◆吃音</a:t>
            </a:r>
            <a:endParaRPr lang="en-US" altLang="ja-JP" dirty="0"/>
          </a:p>
          <a:p>
            <a:r>
              <a:rPr lang="ja-JP" altLang="en-US" dirty="0"/>
              <a:t>話し言葉がなめらかに出ない状態のことです。吃音の症状には、音の繰り返し（連発）、引き伸ばし（伸発）、言葉を出せずに間が空いてしまう（難発・　　ブロック）などがあります。</a:t>
            </a:r>
          </a:p>
          <a:p>
            <a:r>
              <a:rPr lang="ja-JP" altLang="en-US" dirty="0"/>
              <a:t>吃音の状態には波があり、比較的スムーズに話せるときもあれば、言葉が出に　くくなるとき、出なくなるときもあります。</a:t>
            </a:r>
            <a:r>
              <a:rPr lang="ja-JP" altLang="en-US" b="1" u="sng" dirty="0">
                <a:solidFill>
                  <a:srgbClr val="FF0000"/>
                </a:solidFill>
              </a:rPr>
              <a:t>他の人から注視・注目されるなどの緊張</a:t>
            </a:r>
            <a:r>
              <a:rPr lang="ja-JP" altLang="en-US" dirty="0"/>
              <a:t>も影響します。二次障害として、</a:t>
            </a:r>
            <a:r>
              <a:rPr lang="ja-JP" altLang="en-US" b="1" u="sng" dirty="0">
                <a:solidFill>
                  <a:srgbClr val="FF0000"/>
                </a:solidFill>
              </a:rPr>
              <a:t>社交不安障害を生じる</a:t>
            </a:r>
            <a:r>
              <a:rPr lang="ja-JP" altLang="en-US" dirty="0"/>
              <a:t>ことがあります。</a:t>
            </a:r>
          </a:p>
          <a:p>
            <a:pPr marL="0" indent="0">
              <a:buNone/>
            </a:pPr>
            <a:br>
              <a:rPr lang="ja-JP" altLang="en-US" dirty="0"/>
            </a:br>
            <a:endParaRPr kumimoji="1" lang="ja-JP" altLang="en-US" dirty="0"/>
          </a:p>
        </p:txBody>
      </p:sp>
    </p:spTree>
    <p:extLst>
      <p:ext uri="{BB962C8B-B14F-4D97-AF65-F5344CB8AC3E}">
        <p14:creationId xmlns:p14="http://schemas.microsoft.com/office/powerpoint/2010/main" val="5933048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00E6D5A-962A-524E-8E9C-639AEFB4F9A4}"/>
              </a:ext>
            </a:extLst>
          </p:cNvPr>
          <p:cNvSpPr>
            <a:spLocks noGrp="1"/>
          </p:cNvSpPr>
          <p:nvPr>
            <p:ph type="title"/>
          </p:nvPr>
        </p:nvSpPr>
        <p:spPr/>
        <p:txBody>
          <a:bodyPr/>
          <a:lstStyle/>
          <a:p>
            <a:r>
              <a:rPr lang="ja-JP" altLang="en-US" b="1"/>
              <a:t>聴覚・言語障害のある方</a:t>
            </a:r>
            <a:endParaRPr kumimoji="1" lang="ja-JP" altLang="en-US"/>
          </a:p>
        </p:txBody>
      </p:sp>
      <p:sp>
        <p:nvSpPr>
          <p:cNvPr id="3" name="コンテンツ プレースホルダー 2">
            <a:extLst>
              <a:ext uri="{FF2B5EF4-FFF2-40B4-BE49-F238E27FC236}">
                <a16:creationId xmlns:a16="http://schemas.microsoft.com/office/drawing/2014/main" id="{B354BA73-AF50-9A4B-93A9-C55AD9503273}"/>
              </a:ext>
            </a:extLst>
          </p:cNvPr>
          <p:cNvSpPr>
            <a:spLocks noGrp="1"/>
          </p:cNvSpPr>
          <p:nvPr>
            <p:ph idx="1"/>
          </p:nvPr>
        </p:nvSpPr>
        <p:spPr>
          <a:xfrm>
            <a:off x="1331535" y="1853753"/>
            <a:ext cx="9603275" cy="3748394"/>
          </a:xfrm>
        </p:spPr>
        <p:txBody>
          <a:bodyPr>
            <a:normAutofit/>
          </a:bodyPr>
          <a:lstStyle/>
          <a:p>
            <a:pPr marL="0" indent="0">
              <a:buNone/>
            </a:pPr>
            <a:r>
              <a:rPr lang="ja-JP" altLang="en-US" dirty="0"/>
              <a:t>聴覚障害のある方の中には、全く聞こえない方と聞こえにくい方とがいます。 　さらに、言語障害を伴う方とほとんど伴わない方とがいます。 また、言語障害のある方は、その原因によって、聴覚障害を伴う場合があります。</a:t>
            </a:r>
          </a:p>
          <a:p>
            <a:pPr marL="0" indent="0">
              <a:buNone/>
            </a:pPr>
            <a:r>
              <a:rPr lang="ja-JP" altLang="en-US" dirty="0"/>
              <a:t>主な特徴</a:t>
            </a:r>
          </a:p>
          <a:p>
            <a:pPr marL="0" indent="0">
              <a:buNone/>
            </a:pPr>
            <a:r>
              <a:rPr lang="ja-JP" altLang="en-US" b="1" dirty="0"/>
              <a:t>・</a:t>
            </a:r>
            <a:r>
              <a:rPr lang="ja-JP" altLang="en-US" b="1" u="sng" dirty="0">
                <a:solidFill>
                  <a:srgbClr val="FF0000"/>
                </a:solidFill>
              </a:rPr>
              <a:t>外見から分かりにくいため　挨拶したのに返事をしないなどと誤解されることがある。</a:t>
            </a:r>
            <a:br>
              <a:rPr lang="ja-JP" altLang="en-US" b="1" dirty="0"/>
            </a:br>
            <a:r>
              <a:rPr lang="ja-JP" altLang="en-US" b="1" dirty="0"/>
              <a:t>・</a:t>
            </a:r>
            <a:r>
              <a:rPr lang="ja-JP" altLang="en-US" b="1" u="sng" dirty="0">
                <a:solidFill>
                  <a:srgbClr val="FF0000"/>
                </a:solidFill>
              </a:rPr>
              <a:t>視覚を中心に情報を得ている</a:t>
            </a:r>
            <a:br>
              <a:rPr lang="ja-JP" altLang="en-US" b="1" dirty="0"/>
            </a:br>
            <a:r>
              <a:rPr lang="ja-JP" altLang="en-US" b="1" dirty="0"/>
              <a:t>・</a:t>
            </a:r>
            <a:r>
              <a:rPr lang="ja-JP" altLang="en-US" b="1" u="sng" dirty="0">
                <a:solidFill>
                  <a:srgbClr val="FF0000"/>
                </a:solidFill>
              </a:rPr>
              <a:t>声に出して話せても聞こえているとは限らない</a:t>
            </a:r>
            <a:br>
              <a:rPr lang="ja-JP" altLang="en-US" b="1" dirty="0"/>
            </a:br>
            <a:r>
              <a:rPr lang="ja-JP" altLang="en-US" b="1" dirty="0"/>
              <a:t>・</a:t>
            </a:r>
            <a:r>
              <a:rPr lang="ja-JP" altLang="en-US" b="1" u="sng" dirty="0">
                <a:solidFill>
                  <a:srgbClr val="FF0000"/>
                </a:solidFill>
              </a:rPr>
              <a:t>補聴器をつけても会話が通じるとは限らない</a:t>
            </a:r>
            <a:endParaRPr lang="ja-JP" altLang="en-US" u="sng" dirty="0">
              <a:solidFill>
                <a:srgbClr val="FF0000"/>
              </a:solidFill>
            </a:endParaRPr>
          </a:p>
          <a:p>
            <a:pPr marL="0" indent="0">
              <a:buNone/>
            </a:pPr>
            <a:endParaRPr kumimoji="1" lang="ja-JP" altLang="en-US" dirty="0"/>
          </a:p>
        </p:txBody>
      </p:sp>
    </p:spTree>
    <p:extLst>
      <p:ext uri="{BB962C8B-B14F-4D97-AF65-F5344CB8AC3E}">
        <p14:creationId xmlns:p14="http://schemas.microsoft.com/office/powerpoint/2010/main" val="33873072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F3629CD-12EA-ED4D-942D-35D96879FB71}"/>
              </a:ext>
            </a:extLst>
          </p:cNvPr>
          <p:cNvSpPr>
            <a:spLocks noGrp="1"/>
          </p:cNvSpPr>
          <p:nvPr>
            <p:ph type="title"/>
          </p:nvPr>
        </p:nvSpPr>
        <p:spPr/>
        <p:txBody>
          <a:bodyPr/>
          <a:lstStyle/>
          <a:p>
            <a:r>
              <a:rPr lang="ja-JP" altLang="en-US" b="1" dirty="0"/>
              <a:t>聴覚・言語障害のある方</a:t>
            </a:r>
            <a:endParaRPr kumimoji="1" lang="ja-JP" altLang="en-US" dirty="0"/>
          </a:p>
        </p:txBody>
      </p:sp>
      <p:sp>
        <p:nvSpPr>
          <p:cNvPr id="3" name="コンテンツ プレースホルダー 2">
            <a:extLst>
              <a:ext uri="{FF2B5EF4-FFF2-40B4-BE49-F238E27FC236}">
                <a16:creationId xmlns:a16="http://schemas.microsoft.com/office/drawing/2014/main" id="{ED00D6FF-8EDB-6B47-800C-7D4B24AAF23C}"/>
              </a:ext>
            </a:extLst>
          </p:cNvPr>
          <p:cNvSpPr>
            <a:spLocks noGrp="1"/>
          </p:cNvSpPr>
          <p:nvPr>
            <p:ph idx="1"/>
          </p:nvPr>
        </p:nvSpPr>
        <p:spPr>
          <a:xfrm>
            <a:off x="1451578" y="1864122"/>
            <a:ext cx="9370302" cy="4189359"/>
          </a:xfrm>
        </p:spPr>
        <p:txBody>
          <a:bodyPr>
            <a:normAutofit fontScale="55000" lnSpcReduction="20000"/>
          </a:bodyPr>
          <a:lstStyle/>
          <a:p>
            <a:pPr marL="0" indent="0">
              <a:buNone/>
            </a:pPr>
            <a:r>
              <a:rPr lang="ja-JP" altLang="en-US" sz="4800" dirty="0">
                <a:latin typeface="HGPMinchoE" panose="02020900000000000000" pitchFamily="18" charset="-128"/>
                <a:ea typeface="HGPMinchoE" panose="02020900000000000000" pitchFamily="18" charset="-128"/>
              </a:rPr>
              <a:t>対応の仕方</a:t>
            </a:r>
            <a:endParaRPr lang="en-US" altLang="ja-JP" sz="4800" dirty="0">
              <a:latin typeface="HGPMinchoE" panose="02020900000000000000" pitchFamily="18" charset="-128"/>
              <a:ea typeface="HGPMinchoE" panose="02020900000000000000" pitchFamily="18" charset="-128"/>
            </a:endParaRPr>
          </a:p>
          <a:p>
            <a:pPr marL="0" indent="0">
              <a:buNone/>
            </a:pPr>
            <a:r>
              <a:rPr lang="ja-JP" altLang="en-US" sz="4800" dirty="0">
                <a:latin typeface="HGPMinchoE" panose="02020900000000000000" pitchFamily="18" charset="-128"/>
                <a:ea typeface="HGPMinchoE" panose="02020900000000000000" pitchFamily="18" charset="-128"/>
              </a:rPr>
              <a:t>・コミュニケーションの方法を確認する</a:t>
            </a:r>
          </a:p>
          <a:p>
            <a:pPr marL="0" indent="0">
              <a:buNone/>
            </a:pPr>
            <a:r>
              <a:rPr lang="ja-JP" altLang="en-US" sz="4800" dirty="0">
                <a:latin typeface="+mn-ea"/>
              </a:rPr>
              <a:t>聴覚障害のある方との会話には</a:t>
            </a:r>
            <a:r>
              <a:rPr lang="ja-JP" altLang="en-US" sz="4800" b="1" u="sng" dirty="0">
                <a:solidFill>
                  <a:srgbClr val="FF0000"/>
                </a:solidFill>
                <a:latin typeface="+mn-ea"/>
              </a:rPr>
              <a:t>手話、指文字、筆談、口話（こうわ）、読話（どくわ）など</a:t>
            </a:r>
            <a:r>
              <a:rPr lang="ja-JP" altLang="en-US" sz="4800" dirty="0">
                <a:latin typeface="+mn-ea"/>
              </a:rPr>
              <a:t>の方法があります。 　　　どのような方法によれば良いか、本人の意向を確認します。</a:t>
            </a:r>
          </a:p>
          <a:p>
            <a:pPr marL="0" indent="0">
              <a:buNone/>
            </a:pPr>
            <a:r>
              <a:rPr lang="ja-JP" altLang="en-US" sz="4800" dirty="0">
                <a:latin typeface="HGPMinchoE" panose="02020900000000000000" pitchFamily="18" charset="-128"/>
                <a:ea typeface="HGPMinchoE" panose="02020900000000000000" pitchFamily="18" charset="-128"/>
              </a:rPr>
              <a:t>・聞き取りにくい場合は確認する</a:t>
            </a:r>
          </a:p>
          <a:p>
            <a:pPr marL="0" indent="0">
              <a:buNone/>
            </a:pPr>
            <a:r>
              <a:rPr lang="ja-JP" altLang="en-US" sz="4800" dirty="0">
                <a:latin typeface="+mn-ea"/>
              </a:rPr>
              <a:t>聞き取れないときは</a:t>
            </a:r>
            <a:r>
              <a:rPr lang="ja-JP" altLang="en-US" sz="4800" b="1" u="sng" dirty="0">
                <a:solidFill>
                  <a:srgbClr val="FF0000"/>
                </a:solidFill>
                <a:latin typeface="+mn-ea"/>
              </a:rPr>
              <a:t>聞き返したり、紙などに書いてもらい　内容を確認</a:t>
            </a:r>
            <a:r>
              <a:rPr lang="ja-JP" altLang="en-US" sz="4800" dirty="0">
                <a:latin typeface="+mn-ea"/>
              </a:rPr>
              <a:t>します。</a:t>
            </a:r>
          </a:p>
          <a:p>
            <a:endParaRPr kumimoji="1" lang="ja-JP" altLang="en-US" dirty="0"/>
          </a:p>
        </p:txBody>
      </p:sp>
    </p:spTree>
    <p:extLst>
      <p:ext uri="{BB962C8B-B14F-4D97-AF65-F5344CB8AC3E}">
        <p14:creationId xmlns:p14="http://schemas.microsoft.com/office/powerpoint/2010/main" val="27691664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8E0480-28F5-3446-BBC8-1772AD2C31F8}"/>
              </a:ext>
            </a:extLst>
          </p:cNvPr>
          <p:cNvSpPr>
            <a:spLocks noGrp="1"/>
          </p:cNvSpPr>
          <p:nvPr>
            <p:ph type="title"/>
          </p:nvPr>
        </p:nvSpPr>
        <p:spPr>
          <a:xfrm>
            <a:off x="1287380" y="804519"/>
            <a:ext cx="9931674" cy="1049235"/>
          </a:xfrm>
        </p:spPr>
        <p:txBody>
          <a:bodyPr/>
          <a:lstStyle/>
          <a:p>
            <a:r>
              <a:rPr lang="ja-JP" altLang="en-US" b="1" dirty="0"/>
              <a:t>聴覚・言語障害のある方</a:t>
            </a:r>
            <a:endParaRPr kumimoji="1" lang="ja-JP" altLang="en-US" dirty="0"/>
          </a:p>
        </p:txBody>
      </p:sp>
      <p:sp>
        <p:nvSpPr>
          <p:cNvPr id="3" name="コンテンツ プレースホルダー 2">
            <a:extLst>
              <a:ext uri="{FF2B5EF4-FFF2-40B4-BE49-F238E27FC236}">
                <a16:creationId xmlns:a16="http://schemas.microsoft.com/office/drawing/2014/main" id="{92148C8E-7062-C144-8186-942EE25522B7}"/>
              </a:ext>
            </a:extLst>
          </p:cNvPr>
          <p:cNvSpPr>
            <a:spLocks noGrp="1"/>
          </p:cNvSpPr>
          <p:nvPr>
            <p:ph idx="1"/>
          </p:nvPr>
        </p:nvSpPr>
        <p:spPr>
          <a:xfrm>
            <a:off x="1451579" y="1853754"/>
            <a:ext cx="9603275" cy="4199727"/>
          </a:xfrm>
        </p:spPr>
        <p:txBody>
          <a:bodyPr>
            <a:normAutofit fontScale="77500" lnSpcReduction="20000"/>
          </a:bodyPr>
          <a:lstStyle/>
          <a:p>
            <a:pPr marL="0" indent="0">
              <a:buNone/>
            </a:pPr>
            <a:r>
              <a:rPr lang="ja-JP" altLang="en-US" dirty="0">
                <a:latin typeface="+mn-ea"/>
              </a:rPr>
              <a:t>様々なコミュニケーション方法</a:t>
            </a:r>
          </a:p>
          <a:p>
            <a:pPr marL="0" indent="0">
              <a:buNone/>
            </a:pPr>
            <a:r>
              <a:rPr lang="ja-JP" altLang="en-US" dirty="0">
                <a:latin typeface="+mn-ea"/>
              </a:rPr>
              <a:t>・</a:t>
            </a:r>
            <a:r>
              <a:rPr lang="ja-JP" altLang="en-US" b="1" dirty="0">
                <a:latin typeface="+mn-ea"/>
              </a:rPr>
              <a:t>手話</a:t>
            </a:r>
          </a:p>
          <a:p>
            <a:pPr marL="0" indent="0">
              <a:buNone/>
            </a:pPr>
            <a:r>
              <a:rPr lang="ja-JP" altLang="en-US" dirty="0">
                <a:latin typeface="+mn-ea"/>
              </a:rPr>
              <a:t>手指の形や動きで表現し、</a:t>
            </a:r>
            <a:r>
              <a:rPr lang="ja-JP" altLang="en-US" b="1" dirty="0">
                <a:solidFill>
                  <a:srgbClr val="FF0000"/>
                </a:solidFill>
                <a:latin typeface="+mn-ea"/>
              </a:rPr>
              <a:t>目で読むコミュニケーション手段</a:t>
            </a:r>
            <a:r>
              <a:rPr lang="ja-JP" altLang="en-US" dirty="0">
                <a:latin typeface="+mn-ea"/>
              </a:rPr>
              <a:t>です。</a:t>
            </a:r>
          </a:p>
          <a:p>
            <a:pPr marL="0" indent="0">
              <a:buNone/>
            </a:pPr>
            <a:r>
              <a:rPr lang="ja-JP" altLang="en-US" dirty="0">
                <a:latin typeface="+mn-ea"/>
              </a:rPr>
              <a:t>・</a:t>
            </a:r>
            <a:r>
              <a:rPr lang="ja-JP" altLang="en-US" b="1" dirty="0">
                <a:latin typeface="+mn-ea"/>
              </a:rPr>
              <a:t>指文字</a:t>
            </a:r>
          </a:p>
          <a:p>
            <a:pPr marL="0" indent="0">
              <a:buNone/>
            </a:pPr>
            <a:r>
              <a:rPr lang="ja-JP" altLang="en-US" dirty="0">
                <a:latin typeface="+mn-ea"/>
              </a:rPr>
              <a:t>指の形で「あいうえお・・・」を一文字ずつ表すものです。 まだ、手話になっていない新しい単語や　固有名詞などを表すのに使います。</a:t>
            </a:r>
          </a:p>
          <a:p>
            <a:pPr marL="0" indent="0">
              <a:buNone/>
            </a:pPr>
            <a:r>
              <a:rPr lang="ja-JP" altLang="en-US" dirty="0">
                <a:latin typeface="+mn-ea"/>
              </a:rPr>
              <a:t>・</a:t>
            </a:r>
            <a:r>
              <a:rPr lang="ja-JP" altLang="en-US" b="1" dirty="0">
                <a:latin typeface="+mn-ea"/>
              </a:rPr>
              <a:t>筆談</a:t>
            </a:r>
          </a:p>
          <a:p>
            <a:pPr marL="0" indent="0">
              <a:buNone/>
            </a:pPr>
            <a:r>
              <a:rPr lang="ja-JP" altLang="en-US" dirty="0">
                <a:latin typeface="+mn-ea"/>
              </a:rPr>
              <a:t>メモ用紙や簡易筆談器などに、</a:t>
            </a:r>
            <a:r>
              <a:rPr lang="ja-JP" altLang="en-US" b="1" u="sng" dirty="0">
                <a:solidFill>
                  <a:srgbClr val="FF0000"/>
                </a:solidFill>
                <a:latin typeface="+mn-ea"/>
              </a:rPr>
              <a:t>文字を書いて伝える方法</a:t>
            </a:r>
            <a:r>
              <a:rPr lang="ja-JP" altLang="en-US" dirty="0">
                <a:latin typeface="+mn-ea"/>
              </a:rPr>
              <a:t>です。 </a:t>
            </a:r>
            <a:r>
              <a:rPr lang="ja-JP" altLang="en-US" b="1" u="sng" dirty="0">
                <a:solidFill>
                  <a:srgbClr val="FF0000"/>
                </a:solidFill>
                <a:latin typeface="+mn-ea"/>
              </a:rPr>
              <a:t>パソコンや携帯電話の画面上で言葉</a:t>
            </a:r>
            <a:r>
              <a:rPr lang="ja-JP" altLang="en-US" dirty="0">
                <a:latin typeface="+mn-ea"/>
              </a:rPr>
              <a:t>を　やりとりする方法もあります。</a:t>
            </a:r>
          </a:p>
          <a:p>
            <a:pPr marL="0" indent="0">
              <a:buNone/>
            </a:pPr>
            <a:r>
              <a:rPr lang="ja-JP" altLang="en-US" dirty="0">
                <a:latin typeface="+mn-ea"/>
              </a:rPr>
              <a:t>・</a:t>
            </a:r>
            <a:r>
              <a:rPr lang="ja-JP" altLang="en-US" b="1" dirty="0">
                <a:latin typeface="+mn-ea"/>
              </a:rPr>
              <a:t>口話・読話</a:t>
            </a:r>
          </a:p>
          <a:p>
            <a:pPr marL="0" indent="0">
              <a:buNone/>
            </a:pPr>
            <a:r>
              <a:rPr lang="ja-JP" altLang="en-US" dirty="0">
                <a:latin typeface="+mn-ea"/>
              </a:rPr>
              <a:t>相手の口の動きを読み取る方法です。</a:t>
            </a:r>
            <a:r>
              <a:rPr lang="ja-JP" altLang="en-US" b="1" u="sng" dirty="0">
                <a:solidFill>
                  <a:srgbClr val="FF0000"/>
                </a:solidFill>
                <a:latin typeface="+mn-ea"/>
              </a:rPr>
              <a:t>口の形が似ている言葉は区別がつかない</a:t>
            </a:r>
            <a:r>
              <a:rPr lang="ja-JP" altLang="en-US" dirty="0">
                <a:latin typeface="+mn-ea"/>
              </a:rPr>
              <a:t>ので、言葉を言い換えたり、</a:t>
            </a:r>
            <a:r>
              <a:rPr lang="ja-JP" altLang="en-US" b="1" u="sng" dirty="0">
                <a:solidFill>
                  <a:srgbClr val="FF0000"/>
                </a:solidFill>
                <a:latin typeface="+mn-ea"/>
              </a:rPr>
              <a:t>文字で書く</a:t>
            </a:r>
            <a:r>
              <a:rPr lang="ja-JP" altLang="en-US" dirty="0">
                <a:latin typeface="+mn-ea"/>
              </a:rPr>
              <a:t>などして補います</a:t>
            </a:r>
            <a:r>
              <a:rPr lang="ja-JP" altLang="en-US" sz="1800" dirty="0">
                <a:latin typeface="+mn-ea"/>
              </a:rPr>
              <a:t>。</a:t>
            </a:r>
          </a:p>
          <a:p>
            <a:endParaRPr kumimoji="1" lang="ja-JP" altLang="en-US" dirty="0"/>
          </a:p>
        </p:txBody>
      </p:sp>
    </p:spTree>
    <p:extLst>
      <p:ext uri="{BB962C8B-B14F-4D97-AF65-F5344CB8AC3E}">
        <p14:creationId xmlns:p14="http://schemas.microsoft.com/office/powerpoint/2010/main" val="38108649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51D37C2-6406-244D-919F-59E0886BAC68}"/>
              </a:ext>
            </a:extLst>
          </p:cNvPr>
          <p:cNvSpPr>
            <a:spLocks noGrp="1"/>
          </p:cNvSpPr>
          <p:nvPr>
            <p:ph type="title"/>
          </p:nvPr>
        </p:nvSpPr>
        <p:spPr/>
        <p:txBody>
          <a:bodyPr/>
          <a:lstStyle/>
          <a:p>
            <a:pPr marL="0" indent="0">
              <a:buNone/>
            </a:pPr>
            <a:r>
              <a:rPr lang="ja-JP" altLang="en-US" b="1" dirty="0"/>
              <a:t>音声機能・言語機能または咀嚼機能の障害</a:t>
            </a:r>
            <a:endParaRPr lang="en-US" altLang="ja-JP" b="1" dirty="0"/>
          </a:p>
        </p:txBody>
      </p:sp>
      <p:sp>
        <p:nvSpPr>
          <p:cNvPr id="3" name="コンテンツ プレースホルダー 2">
            <a:extLst>
              <a:ext uri="{FF2B5EF4-FFF2-40B4-BE49-F238E27FC236}">
                <a16:creationId xmlns:a16="http://schemas.microsoft.com/office/drawing/2014/main" id="{6FA1D8C0-200D-DF4D-A3DD-71E1950A8664}"/>
              </a:ext>
            </a:extLst>
          </p:cNvPr>
          <p:cNvSpPr>
            <a:spLocks noGrp="1"/>
          </p:cNvSpPr>
          <p:nvPr>
            <p:ph idx="1"/>
          </p:nvPr>
        </p:nvSpPr>
        <p:spPr>
          <a:xfrm>
            <a:off x="1451579" y="2015732"/>
            <a:ext cx="9681019" cy="3450613"/>
          </a:xfrm>
        </p:spPr>
        <p:txBody>
          <a:bodyPr>
            <a:normAutofit/>
          </a:bodyPr>
          <a:lstStyle/>
          <a:p>
            <a:pPr marL="0" indent="0">
              <a:buNone/>
            </a:pPr>
            <a:r>
              <a:rPr lang="ja-JP" altLang="en-US" dirty="0"/>
              <a:t>◆音声機能障害</a:t>
            </a:r>
            <a:endParaRPr lang="en-US" altLang="ja-JP" dirty="0"/>
          </a:p>
          <a:p>
            <a:r>
              <a:rPr lang="ja-JP" altLang="en-US" dirty="0"/>
              <a:t>喉頭（のど）や発声筋等の音声を発する器官に障害があるため、</a:t>
            </a:r>
            <a:r>
              <a:rPr lang="ja-JP" altLang="en-US" b="1" u="sng" dirty="0">
                <a:solidFill>
                  <a:srgbClr val="FF0000"/>
                </a:solidFill>
              </a:rPr>
              <a:t>音声や発音、　話し方に障害がある状態</a:t>
            </a:r>
            <a:r>
              <a:rPr lang="ja-JP" altLang="en-US" dirty="0"/>
              <a:t>のことです。</a:t>
            </a:r>
          </a:p>
          <a:p>
            <a:r>
              <a:rPr lang="ja-JP" altLang="en-US" dirty="0"/>
              <a:t>例えば、無喉頭、がん等による喉頭の摘出手術、発声筋麻痺などにより音声が　出ない場合などがありますが、訓練により食道発声をしたり、人工喉頭を使用　したりして会話ができるようになる人もいます。また、肢体不自由の状態に　　ある人の中にも、発語にかかわる運動機能の障害によって話し方が不明瞭に　　なる人がいます。</a:t>
            </a:r>
          </a:p>
          <a:p>
            <a:pPr marL="0" indent="0">
              <a:buNone/>
            </a:pPr>
            <a:endParaRPr lang="en-US" altLang="ja-JP" dirty="0"/>
          </a:p>
        </p:txBody>
      </p:sp>
    </p:spTree>
    <p:extLst>
      <p:ext uri="{BB962C8B-B14F-4D97-AF65-F5344CB8AC3E}">
        <p14:creationId xmlns:p14="http://schemas.microsoft.com/office/powerpoint/2010/main" val="22707045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310EF2-512E-C743-AFB2-8DC5E8F1C709}"/>
              </a:ext>
            </a:extLst>
          </p:cNvPr>
          <p:cNvSpPr>
            <a:spLocks noGrp="1"/>
          </p:cNvSpPr>
          <p:nvPr>
            <p:ph type="title"/>
          </p:nvPr>
        </p:nvSpPr>
        <p:spPr/>
        <p:txBody>
          <a:bodyPr/>
          <a:lstStyle/>
          <a:p>
            <a:r>
              <a:rPr lang="ja-JP" altLang="en-US" b="1" dirty="0"/>
              <a:t>音声機能・言語機能または咀嚼機能の障害</a:t>
            </a:r>
            <a:endParaRPr kumimoji="1" lang="ja-JP" altLang="en-US" b="1" dirty="0"/>
          </a:p>
        </p:txBody>
      </p:sp>
      <p:sp>
        <p:nvSpPr>
          <p:cNvPr id="3" name="コンテンツ プレースホルダー 2">
            <a:extLst>
              <a:ext uri="{FF2B5EF4-FFF2-40B4-BE49-F238E27FC236}">
                <a16:creationId xmlns:a16="http://schemas.microsoft.com/office/drawing/2014/main" id="{12DF120D-3057-7046-A900-2A0962478501}"/>
              </a:ext>
            </a:extLst>
          </p:cNvPr>
          <p:cNvSpPr>
            <a:spLocks noGrp="1"/>
          </p:cNvSpPr>
          <p:nvPr>
            <p:ph idx="1"/>
          </p:nvPr>
        </p:nvSpPr>
        <p:spPr>
          <a:xfrm>
            <a:off x="1451578" y="1969433"/>
            <a:ext cx="9603275" cy="3450613"/>
          </a:xfrm>
        </p:spPr>
        <p:txBody>
          <a:bodyPr>
            <a:normAutofit fontScale="92500" lnSpcReduction="10000"/>
          </a:bodyPr>
          <a:lstStyle/>
          <a:p>
            <a:pPr marL="0" indent="0">
              <a:buNone/>
            </a:pPr>
            <a:r>
              <a:rPr lang="ja-JP" altLang="en-US" dirty="0"/>
              <a:t>◆失語症</a:t>
            </a:r>
            <a:endParaRPr lang="en-US" altLang="ja-JP" dirty="0"/>
          </a:p>
          <a:p>
            <a:r>
              <a:rPr lang="ja-JP" altLang="en-US" dirty="0"/>
              <a:t>脳の言語中枢が脳梗塞等の脳血管疾患や頭部外傷などにより損傷されることによって起こる言語障害です。話すことだけではなく、聞いて理解する、読む、書くなど、　言語を使用するすべての活動に障害が起こりますが、脳の損傷部位や広がりにより、症状や重症度は異なります。</a:t>
            </a:r>
            <a:r>
              <a:rPr lang="ja-JP" altLang="en-US" b="1" u="sng" dirty="0">
                <a:solidFill>
                  <a:srgbClr val="FF0000"/>
                </a:solidFill>
              </a:rPr>
              <a:t>複雑な内容や長い文章は理解されにくく</a:t>
            </a:r>
            <a:r>
              <a:rPr lang="ja-JP" altLang="en-US" dirty="0"/>
              <a:t>、かなより　　漢字の方が理解されやすいのが一般的です。言いたい言葉が思い浮かばなかったり、違う言葉を言ってしまったりする場合は、聞き手が選択肢を示したり、</a:t>
            </a:r>
            <a:r>
              <a:rPr lang="ja-JP" altLang="en-US" b="1" u="sng" dirty="0">
                <a:solidFill>
                  <a:srgbClr val="FF0000"/>
                </a:solidFill>
              </a:rPr>
              <a:t>「はい｜　「いいえ」で答えられる質問</a:t>
            </a:r>
            <a:r>
              <a:rPr lang="ja-JP" altLang="en-US" dirty="0"/>
              <a:t>をしたりすると、意思表示が容易になります。また、　話し言葉だけに頼らないで、</a:t>
            </a:r>
            <a:r>
              <a:rPr lang="ja-JP" altLang="en-US" b="1" u="sng" dirty="0">
                <a:solidFill>
                  <a:srgbClr val="FF0000"/>
                </a:solidFill>
              </a:rPr>
              <a:t>身振りや文字、絵、カレンダーや地図</a:t>
            </a:r>
            <a:r>
              <a:rPr lang="ja-JP" altLang="en-US" dirty="0"/>
              <a:t>を利用すると、　コミュニケーションがとりやすくなります。</a:t>
            </a:r>
          </a:p>
          <a:p>
            <a:pPr marL="0" indent="0">
              <a:buNone/>
            </a:pPr>
            <a:endParaRPr kumimoji="1" lang="ja-JP" altLang="en-US" dirty="0"/>
          </a:p>
        </p:txBody>
      </p:sp>
    </p:spTree>
    <p:extLst>
      <p:ext uri="{BB962C8B-B14F-4D97-AF65-F5344CB8AC3E}">
        <p14:creationId xmlns:p14="http://schemas.microsoft.com/office/powerpoint/2010/main" val="39349828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F9E9FB5-66A3-E648-B7B3-30675EA95C3A}"/>
              </a:ext>
            </a:extLst>
          </p:cNvPr>
          <p:cNvSpPr>
            <a:spLocks noGrp="1"/>
          </p:cNvSpPr>
          <p:nvPr>
            <p:ph type="title"/>
          </p:nvPr>
        </p:nvSpPr>
        <p:spPr/>
        <p:txBody>
          <a:bodyPr/>
          <a:lstStyle/>
          <a:p>
            <a:r>
              <a:rPr lang="ja-JP" altLang="en-US" b="1" dirty="0"/>
              <a:t>音声機能・言語機能または咀嚼機能の障害</a:t>
            </a:r>
            <a:endParaRPr kumimoji="1" lang="ja-JP" altLang="en-US" b="1" dirty="0"/>
          </a:p>
        </p:txBody>
      </p:sp>
      <p:sp>
        <p:nvSpPr>
          <p:cNvPr id="3" name="コンテンツ プレースホルダー 2">
            <a:extLst>
              <a:ext uri="{FF2B5EF4-FFF2-40B4-BE49-F238E27FC236}">
                <a16:creationId xmlns:a16="http://schemas.microsoft.com/office/drawing/2014/main" id="{38CA976A-94F7-6947-88FA-57A73EA545C5}"/>
              </a:ext>
            </a:extLst>
          </p:cNvPr>
          <p:cNvSpPr>
            <a:spLocks noGrp="1"/>
          </p:cNvSpPr>
          <p:nvPr>
            <p:ph idx="1"/>
          </p:nvPr>
        </p:nvSpPr>
        <p:spPr>
          <a:xfrm>
            <a:off x="1451579" y="2015732"/>
            <a:ext cx="9210503" cy="4037749"/>
          </a:xfrm>
        </p:spPr>
        <p:txBody>
          <a:bodyPr>
            <a:normAutofit fontScale="62500" lnSpcReduction="20000"/>
          </a:bodyPr>
          <a:lstStyle/>
          <a:p>
            <a:pPr marL="0" indent="0">
              <a:buNone/>
            </a:pPr>
            <a:r>
              <a:rPr lang="ja-JP" altLang="en-US" sz="2600" b="1" dirty="0"/>
              <a:t>◆主な特性と配慮のポイント</a:t>
            </a:r>
          </a:p>
          <a:p>
            <a:r>
              <a:rPr lang="ja-JP" altLang="en-US" sz="2600" dirty="0"/>
              <a:t>外見からだけでは、発語に支障があることは分からない場合が多い。また、障害の内容が詳しく知られていないこともあり、違和感を抱かれたり、不適切な対応をされてしまったりすることがある。 </a:t>
            </a:r>
          </a:p>
          <a:p>
            <a:r>
              <a:rPr lang="ja-JP" altLang="en-US" sz="2600" dirty="0"/>
              <a:t>音声機能障害のある人との会話は、</a:t>
            </a:r>
            <a:r>
              <a:rPr lang="ja-JP" altLang="en-US" sz="2600" b="1" u="sng" dirty="0">
                <a:solidFill>
                  <a:srgbClr val="FF0000"/>
                </a:solidFill>
              </a:rPr>
              <a:t>静かな場所で対応</a:t>
            </a:r>
            <a:r>
              <a:rPr lang="ja-JP" altLang="en-US" sz="2600" dirty="0"/>
              <a:t>し、落ち着いて話せるように、</a:t>
            </a:r>
            <a:r>
              <a:rPr lang="ja-JP" altLang="en-US" sz="2600" b="1" u="sng" dirty="0">
                <a:solidFill>
                  <a:srgbClr val="FF0000"/>
                </a:solidFill>
              </a:rPr>
              <a:t>ゆっくりと話しかける</a:t>
            </a:r>
            <a:r>
              <a:rPr lang="ja-JP" altLang="en-US" sz="2600" dirty="0"/>
              <a:t>。五十音表や筆談が利用できる人もいる。</a:t>
            </a:r>
            <a:r>
              <a:rPr lang="en" altLang="ja-JP" sz="2600" b="1" u="sng" dirty="0">
                <a:solidFill>
                  <a:srgbClr val="FF0000"/>
                </a:solidFill>
              </a:rPr>
              <a:t>FAX</a:t>
            </a:r>
            <a:r>
              <a:rPr lang="ja-JP" altLang="en-US" sz="2600" b="1" u="sng" dirty="0">
                <a:solidFill>
                  <a:srgbClr val="FF0000"/>
                </a:solidFill>
              </a:rPr>
              <a:t>や電子メール</a:t>
            </a:r>
            <a:r>
              <a:rPr lang="ja-JP" altLang="en-US" sz="2600" dirty="0"/>
              <a:t>で遠隔地の障害のある人ともやり取りができる体制を整える。 </a:t>
            </a:r>
          </a:p>
          <a:p>
            <a:r>
              <a:rPr lang="ja-JP" altLang="en-US" sz="2600" dirty="0"/>
              <a:t>失語症の人は、</a:t>
            </a:r>
            <a:r>
              <a:rPr lang="ja-JP" altLang="en-US" sz="2600" b="1" u="sng" dirty="0">
                <a:solidFill>
                  <a:srgbClr val="FF0000"/>
                </a:solidFill>
              </a:rPr>
              <a:t>右半身の麻痺や右側に注意が向きにくい症状</a:t>
            </a:r>
            <a:r>
              <a:rPr lang="ja-JP" altLang="en-US" sz="2600" dirty="0"/>
              <a:t>（右側の半側空間無視）を合併する場合がある。失語症の人と会話するときは、</a:t>
            </a:r>
            <a:r>
              <a:rPr lang="ja-JP" altLang="en-US" sz="2600" b="1" u="sng" dirty="0">
                <a:solidFill>
                  <a:srgbClr val="FF0000"/>
                </a:solidFill>
              </a:rPr>
              <a:t>ゆっくり話す、表情を見て話す</a:t>
            </a:r>
            <a:r>
              <a:rPr lang="ja-JP" altLang="en-US" sz="2600" dirty="0"/>
              <a:t>ことを心がける。　社会性や状況判断能力、記憶は保たれているので、場にそぐわない発言があったときは、それは本当に言いたかったことなのか、言われたことが正しく理解できていたのかを確認することが　必要である。かなより漢字のほうが理解されやすく、五十音表は使えない。 </a:t>
            </a:r>
          </a:p>
          <a:p>
            <a:r>
              <a:rPr lang="ja-JP" altLang="en-US" sz="2600" dirty="0"/>
              <a:t>人工喉頭や食道発声を用いる人は、喉や首に器具や手を当てるために片手を常に使用している　場合が多く、特に</a:t>
            </a:r>
            <a:r>
              <a:rPr lang="ja-JP" altLang="en-US" sz="2600" b="1" u="sng" dirty="0">
                <a:solidFill>
                  <a:srgbClr val="FF0000"/>
                </a:solidFill>
              </a:rPr>
              <a:t>電話でメモを取ることが難しい</a:t>
            </a:r>
            <a:r>
              <a:rPr lang="ja-JP" altLang="en-US" sz="2600" dirty="0"/>
              <a:t>。</a:t>
            </a:r>
          </a:p>
          <a:p>
            <a:endParaRPr kumimoji="1" lang="ja-JP" altLang="en-US" dirty="0"/>
          </a:p>
        </p:txBody>
      </p:sp>
    </p:spTree>
    <p:extLst>
      <p:ext uri="{BB962C8B-B14F-4D97-AF65-F5344CB8AC3E}">
        <p14:creationId xmlns:p14="http://schemas.microsoft.com/office/powerpoint/2010/main" val="41734579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8E4D95-27F9-F645-AB5A-4D0E81DE1334}"/>
              </a:ext>
            </a:extLst>
          </p:cNvPr>
          <p:cNvSpPr>
            <a:spLocks noGrp="1"/>
          </p:cNvSpPr>
          <p:nvPr>
            <p:ph type="title"/>
          </p:nvPr>
        </p:nvSpPr>
        <p:spPr/>
        <p:txBody>
          <a:bodyPr/>
          <a:lstStyle/>
          <a:p>
            <a:r>
              <a:rPr lang="ja-JP" altLang="en-US" b="1"/>
              <a:t>言語障害とは</a:t>
            </a:r>
            <a:br>
              <a:rPr lang="ja-JP" altLang="en-US" b="1"/>
            </a:br>
            <a:endParaRPr kumimoji="1" lang="ja-JP" altLang="en-US"/>
          </a:p>
        </p:txBody>
      </p:sp>
      <p:sp>
        <p:nvSpPr>
          <p:cNvPr id="3" name="コンテンツ プレースホルダー 2">
            <a:extLst>
              <a:ext uri="{FF2B5EF4-FFF2-40B4-BE49-F238E27FC236}">
                <a16:creationId xmlns:a16="http://schemas.microsoft.com/office/drawing/2014/main" id="{686FDC98-18BD-6949-903A-451E066BA6D6}"/>
              </a:ext>
            </a:extLst>
          </p:cNvPr>
          <p:cNvSpPr>
            <a:spLocks noGrp="1"/>
          </p:cNvSpPr>
          <p:nvPr>
            <p:ph idx="1"/>
          </p:nvPr>
        </p:nvSpPr>
        <p:spPr/>
        <p:txBody>
          <a:bodyPr>
            <a:noAutofit/>
          </a:bodyPr>
          <a:lstStyle/>
          <a:p>
            <a:r>
              <a:rPr lang="ja-JP" altLang="en-US" sz="2800" b="1" u="sng" dirty="0">
                <a:solidFill>
                  <a:srgbClr val="FF0000"/>
                </a:solidFill>
              </a:rPr>
              <a:t>言葉の理解から表出に至るまでの過程で、何かしらの　障害があり、コミュニケーションが困難になる状態</a:t>
            </a:r>
            <a:r>
              <a:rPr lang="ja-JP" altLang="en-US" sz="2800" dirty="0"/>
              <a:t>の　ことをいいます。原因は、病気や障害、外傷によるもの、心因性のものなど多岐にわたります。ご高齢者の場合　には、脳卒中（脳梗塞・脳出血・くも膜下出血など）　や認知症などが主な原因です。</a:t>
            </a:r>
            <a:endParaRPr kumimoji="1" lang="ja-JP" altLang="en-US" sz="2800" dirty="0"/>
          </a:p>
        </p:txBody>
      </p:sp>
    </p:spTree>
    <p:extLst>
      <p:ext uri="{BB962C8B-B14F-4D97-AF65-F5344CB8AC3E}">
        <p14:creationId xmlns:p14="http://schemas.microsoft.com/office/powerpoint/2010/main" val="26733504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F1FACC8A-2315-9645-8D4C-CAFE7AFAC780}"/>
              </a:ext>
            </a:extLst>
          </p:cNvPr>
          <p:cNvPicPr>
            <a:picLocks noChangeAspect="1"/>
          </p:cNvPicPr>
          <p:nvPr/>
        </p:nvPicPr>
        <p:blipFill>
          <a:blip r:embed="rId2"/>
          <a:stretch>
            <a:fillRect/>
          </a:stretch>
        </p:blipFill>
        <p:spPr>
          <a:xfrm>
            <a:off x="3017982" y="1"/>
            <a:ext cx="7928939" cy="6122020"/>
          </a:xfrm>
          <a:prstGeom prst="rect">
            <a:avLst/>
          </a:prstGeom>
        </p:spPr>
      </p:pic>
      <p:sp>
        <p:nvSpPr>
          <p:cNvPr id="6" name="テキスト ボックス 5">
            <a:extLst>
              <a:ext uri="{FF2B5EF4-FFF2-40B4-BE49-F238E27FC236}">
                <a16:creationId xmlns:a16="http://schemas.microsoft.com/office/drawing/2014/main" id="{971CBFFC-6B14-4140-8ACB-C1A50B64C78D}"/>
              </a:ext>
            </a:extLst>
          </p:cNvPr>
          <p:cNvSpPr txBox="1"/>
          <p:nvPr/>
        </p:nvSpPr>
        <p:spPr>
          <a:xfrm>
            <a:off x="78059" y="-33453"/>
            <a:ext cx="3088887" cy="1200329"/>
          </a:xfrm>
          <a:prstGeom prst="rect">
            <a:avLst/>
          </a:prstGeom>
          <a:noFill/>
        </p:spPr>
        <p:txBody>
          <a:bodyPr wrap="square" rtlCol="0">
            <a:spAutoFit/>
          </a:bodyPr>
          <a:lstStyle/>
          <a:p>
            <a:r>
              <a:rPr lang="ja-JP" altLang="en-US" dirty="0"/>
              <a:t>＜健常者の見え方と</a:t>
            </a:r>
            <a:endParaRPr lang="en-US" altLang="ja-JP" dirty="0"/>
          </a:p>
          <a:p>
            <a:r>
              <a:rPr lang="ja-JP" altLang="en-US" dirty="0"/>
              <a:t>　ロービジョンの方の</a:t>
            </a:r>
            <a:endParaRPr lang="en-US" altLang="ja-JP" dirty="0"/>
          </a:p>
          <a:p>
            <a:r>
              <a:rPr lang="ja-JP" altLang="en-US" dirty="0"/>
              <a:t>　見え方の比較＞</a:t>
            </a:r>
            <a:br>
              <a:rPr lang="ja-JP" altLang="en-US" dirty="0"/>
            </a:br>
            <a:endParaRPr kumimoji="1" lang="ja-JP" altLang="en-US" dirty="0"/>
          </a:p>
        </p:txBody>
      </p:sp>
    </p:spTree>
    <p:extLst>
      <p:ext uri="{BB962C8B-B14F-4D97-AF65-F5344CB8AC3E}">
        <p14:creationId xmlns:p14="http://schemas.microsoft.com/office/powerpoint/2010/main" val="3472932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C32C66-F697-F640-A034-D4C56552E89B}"/>
              </a:ext>
            </a:extLst>
          </p:cNvPr>
          <p:cNvSpPr>
            <a:spLocks noGrp="1"/>
          </p:cNvSpPr>
          <p:nvPr>
            <p:ph type="title"/>
          </p:nvPr>
        </p:nvSpPr>
        <p:spPr/>
        <p:txBody>
          <a:bodyPr/>
          <a:lstStyle/>
          <a:p>
            <a:r>
              <a:rPr lang="ja-JP" altLang="en-US" b="1"/>
              <a:t>言語障害の種類</a:t>
            </a:r>
            <a:br>
              <a:rPr lang="ja-JP" altLang="en-US" b="1"/>
            </a:br>
            <a:endParaRPr kumimoji="1" lang="ja-JP" altLang="en-US"/>
          </a:p>
        </p:txBody>
      </p:sp>
      <p:graphicFrame>
        <p:nvGraphicFramePr>
          <p:cNvPr id="4" name="コンテンツ プレースホルダー 3">
            <a:extLst>
              <a:ext uri="{FF2B5EF4-FFF2-40B4-BE49-F238E27FC236}">
                <a16:creationId xmlns:a16="http://schemas.microsoft.com/office/drawing/2014/main" id="{BB681E20-620B-E84D-A99D-819D33A95423}"/>
              </a:ext>
            </a:extLst>
          </p:cNvPr>
          <p:cNvGraphicFramePr>
            <a:graphicFrameLocks noGrp="1"/>
          </p:cNvGraphicFramePr>
          <p:nvPr>
            <p:ph idx="1"/>
            <p:extLst>
              <p:ext uri="{D42A27DB-BD31-4B8C-83A1-F6EECF244321}">
                <p14:modId xmlns:p14="http://schemas.microsoft.com/office/powerpoint/2010/main" val="664217580"/>
              </p:ext>
            </p:extLst>
          </p:nvPr>
        </p:nvGraphicFramePr>
        <p:xfrm>
          <a:off x="1451579" y="2615878"/>
          <a:ext cx="9603274" cy="3310360"/>
        </p:xfrm>
        <a:graphic>
          <a:graphicData uri="http://schemas.openxmlformats.org/drawingml/2006/table">
            <a:tbl>
              <a:tblPr/>
              <a:tblGrid>
                <a:gridCol w="9603274">
                  <a:extLst>
                    <a:ext uri="{9D8B030D-6E8A-4147-A177-3AD203B41FA5}">
                      <a16:colId xmlns:a16="http://schemas.microsoft.com/office/drawing/2014/main" val="1360903424"/>
                    </a:ext>
                  </a:extLst>
                </a:gridCol>
              </a:tblGrid>
              <a:tr h="400728">
                <a:tc>
                  <a:txBody>
                    <a:bodyPr/>
                    <a:lstStyle/>
                    <a:p>
                      <a:pPr algn="ctr" fontAlgn="base"/>
                      <a:r>
                        <a:rPr lang="ja-JP" altLang="en-US" b="1">
                          <a:effectLst/>
                        </a:rPr>
                        <a:t>構音障害</a:t>
                      </a:r>
                    </a:p>
                  </a:txBody>
                  <a:tcPr marL="57150" marR="57150" marT="38100" marB="38100" anchor="ctr">
                    <a:lnL w="9525" cap="flat" cmpd="sng" algn="ctr">
                      <a:solidFill>
                        <a:srgbClr val="C7C7C7"/>
                      </a:solidFill>
                      <a:prstDash val="solid"/>
                      <a:round/>
                      <a:headEnd type="none" w="med" len="med"/>
                      <a:tailEnd type="none" w="med" len="med"/>
                    </a:lnL>
                    <a:lnR w="9525" cap="flat" cmpd="sng" algn="ctr">
                      <a:solidFill>
                        <a:srgbClr val="C7C7C7"/>
                      </a:solidFill>
                      <a:prstDash val="solid"/>
                      <a:round/>
                      <a:headEnd type="none" w="med" len="med"/>
                      <a:tailEnd type="none" w="med" len="med"/>
                    </a:lnR>
                    <a:lnT w="9525" cap="flat" cmpd="sng" algn="ctr">
                      <a:solidFill>
                        <a:srgbClr val="C7C7C7"/>
                      </a:solidFill>
                      <a:prstDash val="solid"/>
                      <a:round/>
                      <a:headEnd type="none" w="med" len="med"/>
                      <a:tailEnd type="none" w="med" len="med"/>
                    </a:lnT>
                    <a:lnB w="9525" cap="flat" cmpd="sng" algn="ctr">
                      <a:solidFill>
                        <a:srgbClr val="C7C7C7"/>
                      </a:solidFill>
                      <a:prstDash val="solid"/>
                      <a:round/>
                      <a:headEnd type="none" w="med" len="med"/>
                      <a:tailEnd type="none" w="med" len="med"/>
                    </a:lnB>
                  </a:tcPr>
                </a:tc>
                <a:extLst>
                  <a:ext uri="{0D108BD9-81ED-4DB2-BD59-A6C34878D82A}">
                    <a16:rowId xmlns:a16="http://schemas.microsoft.com/office/drawing/2014/main" val="1560513186"/>
                  </a:ext>
                </a:extLst>
              </a:tr>
              <a:tr h="2909632">
                <a:tc>
                  <a:txBody>
                    <a:bodyPr/>
                    <a:lstStyle/>
                    <a:p>
                      <a:pPr algn="l" fontAlgn="ctr"/>
                      <a:r>
                        <a:rPr lang="ja-JP" altLang="en-US" b="1" dirty="0">
                          <a:effectLst/>
                        </a:rPr>
                        <a:t>「構音障害」</a:t>
                      </a:r>
                      <a:r>
                        <a:rPr lang="ja-JP" altLang="en-US" dirty="0">
                          <a:effectLst/>
                        </a:rPr>
                        <a:t>とは、</a:t>
                      </a:r>
                      <a:r>
                        <a:rPr lang="ja-JP" altLang="en-US" b="1" u="sng" dirty="0">
                          <a:solidFill>
                            <a:srgbClr val="FF0000"/>
                          </a:solidFill>
                          <a:effectLst/>
                        </a:rPr>
                        <a:t>発音・発声する器官（口唇・舌・声帯・口蓋垂など）がうまく機能せず、正常に言葉を発音することができない障害</a:t>
                      </a:r>
                      <a:r>
                        <a:rPr lang="ja-JP" altLang="en-US" dirty="0">
                          <a:effectLst/>
                        </a:rPr>
                        <a:t>です。</a:t>
                      </a:r>
                      <a:br>
                        <a:rPr lang="ja-JP" altLang="en-US" dirty="0">
                          <a:effectLst/>
                        </a:rPr>
                      </a:br>
                      <a:br>
                        <a:rPr lang="ja-JP" altLang="en-US" dirty="0">
                          <a:effectLst/>
                        </a:rPr>
                      </a:br>
                      <a:r>
                        <a:rPr lang="ja-JP" altLang="en-US" b="1" u="sng" dirty="0">
                          <a:solidFill>
                            <a:srgbClr val="FF0000"/>
                          </a:solidFill>
                          <a:effectLst/>
                        </a:rPr>
                        <a:t>言葉を理解する能力には異常がない</a:t>
                      </a:r>
                      <a:r>
                        <a:rPr lang="ja-JP" altLang="en-US" dirty="0">
                          <a:effectLst/>
                        </a:rPr>
                        <a:t>ため、読み書きは正常にできますが、「呂律（ろれつ）が回らない」「声が出にくい」「話し方がぎこちない」「不規則・不明瞭になる」などの　症状がみられます。</a:t>
                      </a:r>
                      <a:br>
                        <a:rPr lang="ja-JP" altLang="en-US" dirty="0">
                          <a:effectLst/>
                        </a:rPr>
                      </a:br>
                      <a:r>
                        <a:rPr lang="ja-JP" altLang="en-US" dirty="0">
                          <a:effectLst/>
                        </a:rPr>
                        <a:t>また、構音障がいのある方は、</a:t>
                      </a:r>
                      <a:r>
                        <a:rPr lang="ja-JP" altLang="en-US" b="1" u="sng" dirty="0">
                          <a:solidFill>
                            <a:srgbClr val="FF0000"/>
                          </a:solidFill>
                          <a:effectLst/>
                        </a:rPr>
                        <a:t>摂食・嚥下（飲み込む）障害が生じる</a:t>
                      </a:r>
                      <a:r>
                        <a:rPr lang="ja-JP" altLang="en-US" dirty="0">
                          <a:effectLst/>
                        </a:rPr>
                        <a:t>こともあります。</a:t>
                      </a:r>
                    </a:p>
                  </a:txBody>
                  <a:tcPr marL="57150" marR="57150" marT="38100" marB="38100" anchor="ctr">
                    <a:lnL w="9525" cap="flat" cmpd="sng" algn="ctr">
                      <a:solidFill>
                        <a:srgbClr val="C7C7C7"/>
                      </a:solidFill>
                      <a:prstDash val="solid"/>
                      <a:round/>
                      <a:headEnd type="none" w="med" len="med"/>
                      <a:tailEnd type="none" w="med" len="med"/>
                    </a:lnL>
                    <a:lnR w="9525" cap="flat" cmpd="sng" algn="ctr">
                      <a:solidFill>
                        <a:srgbClr val="C7C7C7"/>
                      </a:solidFill>
                      <a:prstDash val="solid"/>
                      <a:round/>
                      <a:headEnd type="none" w="med" len="med"/>
                      <a:tailEnd type="none" w="med" len="med"/>
                    </a:lnR>
                    <a:lnT w="9525" cap="flat" cmpd="sng" algn="ctr">
                      <a:solidFill>
                        <a:srgbClr val="C7C7C7"/>
                      </a:solidFill>
                      <a:prstDash val="solid"/>
                      <a:round/>
                      <a:headEnd type="none" w="med" len="med"/>
                      <a:tailEnd type="none" w="med" len="med"/>
                    </a:lnT>
                    <a:lnB w="9525" cap="flat" cmpd="sng" algn="ctr">
                      <a:solidFill>
                        <a:srgbClr val="C7C7C7"/>
                      </a:solidFill>
                      <a:prstDash val="solid"/>
                      <a:round/>
                      <a:headEnd type="none" w="med" len="med"/>
                      <a:tailEnd type="none" w="med" len="med"/>
                    </a:lnB>
                  </a:tcPr>
                </a:tc>
                <a:extLst>
                  <a:ext uri="{0D108BD9-81ED-4DB2-BD59-A6C34878D82A}">
                    <a16:rowId xmlns:a16="http://schemas.microsoft.com/office/drawing/2014/main" val="1541051440"/>
                  </a:ext>
                </a:extLst>
              </a:tr>
            </a:tbl>
          </a:graphicData>
        </a:graphic>
      </p:graphicFrame>
      <p:sp>
        <p:nvSpPr>
          <p:cNvPr id="5" name="Rectangle 2">
            <a:extLst>
              <a:ext uri="{FF2B5EF4-FFF2-40B4-BE49-F238E27FC236}">
                <a16:creationId xmlns:a16="http://schemas.microsoft.com/office/drawing/2014/main" id="{D3FE28D9-9F8D-F144-95DF-8444A084FEEC}"/>
              </a:ext>
            </a:extLst>
          </p:cNvPr>
          <p:cNvSpPr>
            <a:spLocks noChangeArrowheads="1"/>
          </p:cNvSpPr>
          <p:nvPr/>
        </p:nvSpPr>
        <p:spPr bwMode="auto">
          <a:xfrm>
            <a:off x="0" y="-48399"/>
            <a:ext cx="6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a:ln>
                  <a:noFill/>
                </a:ln>
                <a:solidFill>
                  <a:schemeClr val="tx1"/>
                </a:solidFill>
                <a:effectLst/>
                <a:latin typeface="Arial" panose="020B0604020202020204" pitchFamily="34" charset="0"/>
              </a:rPr>
            </a:br>
            <a:endParaRPr kumimoji="0" lang="ja-JP" altLang="ja-JP" sz="1800" b="0" i="0" u="none" strike="noStrike" cap="none" normalizeH="0" baseline="0">
              <a:ln>
                <a:noFill/>
              </a:ln>
              <a:solidFill>
                <a:schemeClr val="tx1"/>
              </a:solidFill>
              <a:effectLst/>
              <a:latin typeface="Arial" panose="020B0604020202020204" pitchFamily="34" charset="0"/>
            </a:endParaRPr>
          </a:p>
        </p:txBody>
      </p:sp>
      <p:sp>
        <p:nvSpPr>
          <p:cNvPr id="6" name="正方形/長方形 5">
            <a:extLst>
              <a:ext uri="{FF2B5EF4-FFF2-40B4-BE49-F238E27FC236}">
                <a16:creationId xmlns:a16="http://schemas.microsoft.com/office/drawing/2014/main" id="{2EDED98F-5D70-9E47-A04C-FD0DA4663D3D}"/>
              </a:ext>
            </a:extLst>
          </p:cNvPr>
          <p:cNvSpPr/>
          <p:nvPr/>
        </p:nvSpPr>
        <p:spPr>
          <a:xfrm>
            <a:off x="1451579" y="1969547"/>
            <a:ext cx="9603274" cy="646331"/>
          </a:xfrm>
          <a:prstGeom prst="rect">
            <a:avLst/>
          </a:prstGeom>
        </p:spPr>
        <p:txBody>
          <a:bodyPr wrap="square">
            <a:spAutoFit/>
          </a:bodyPr>
          <a:lstStyle/>
          <a:p>
            <a:r>
              <a:rPr lang="ja-JP" altLang="en-US">
                <a:solidFill>
                  <a:srgbClr val="000000"/>
                </a:solidFill>
                <a:latin typeface="メイリオ" panose="020B0604030504040204" pitchFamily="34" charset="-128"/>
                <a:ea typeface="メイリオ" panose="020B0604030504040204" pitchFamily="34" charset="-128"/>
              </a:rPr>
              <a:t>「言語障害」といっても種類や症状は多様ですが、代表的なものとして、</a:t>
            </a:r>
            <a:r>
              <a:rPr lang="ja-JP" altLang="en-US" b="1">
                <a:solidFill>
                  <a:srgbClr val="000000"/>
                </a:solidFill>
                <a:latin typeface="メイリオ" panose="020B0604030504040204" pitchFamily="34" charset="-128"/>
                <a:ea typeface="メイリオ" panose="020B0604030504040204" pitchFamily="34" charset="-128"/>
              </a:rPr>
              <a:t>「</a:t>
            </a:r>
            <a:r>
              <a:rPr lang="ja-JP" altLang="en-US" b="1">
                <a:solidFill>
                  <a:srgbClr val="FF0000"/>
                </a:solidFill>
                <a:latin typeface="メイリオ" panose="020B0604030504040204" pitchFamily="34" charset="-128"/>
                <a:ea typeface="メイリオ" panose="020B0604030504040204" pitchFamily="34" charset="-128"/>
              </a:rPr>
              <a:t>構音障害</a:t>
            </a:r>
            <a:r>
              <a:rPr lang="ja-JP" altLang="en-US" b="1">
                <a:solidFill>
                  <a:srgbClr val="000000"/>
                </a:solidFill>
                <a:latin typeface="メイリオ" panose="020B0604030504040204" pitchFamily="34" charset="-128"/>
                <a:ea typeface="メイリオ" panose="020B0604030504040204" pitchFamily="34" charset="-128"/>
              </a:rPr>
              <a:t>」</a:t>
            </a:r>
            <a:r>
              <a:rPr lang="ja-JP" altLang="en-US">
                <a:solidFill>
                  <a:srgbClr val="000000"/>
                </a:solidFill>
                <a:latin typeface="メイリオ" panose="020B0604030504040204" pitchFamily="34" charset="-128"/>
                <a:ea typeface="メイリオ" panose="020B0604030504040204" pitchFamily="34" charset="-128"/>
              </a:rPr>
              <a:t>と</a:t>
            </a:r>
            <a:r>
              <a:rPr lang="ja-JP" altLang="en-US" b="1">
                <a:solidFill>
                  <a:srgbClr val="000000"/>
                </a:solidFill>
                <a:latin typeface="メイリオ" panose="020B0604030504040204" pitchFamily="34" charset="-128"/>
                <a:ea typeface="メイリオ" panose="020B0604030504040204" pitchFamily="34" charset="-128"/>
              </a:rPr>
              <a:t>「</a:t>
            </a:r>
            <a:r>
              <a:rPr lang="ja-JP" altLang="en-US" b="1">
                <a:solidFill>
                  <a:srgbClr val="FF0000"/>
                </a:solidFill>
                <a:latin typeface="メイリオ" panose="020B0604030504040204" pitchFamily="34" charset="-128"/>
                <a:ea typeface="メイリオ" panose="020B0604030504040204" pitchFamily="34" charset="-128"/>
              </a:rPr>
              <a:t>失語症</a:t>
            </a:r>
            <a:r>
              <a:rPr lang="ja-JP" altLang="en-US" b="1">
                <a:solidFill>
                  <a:srgbClr val="000000"/>
                </a:solidFill>
                <a:latin typeface="メイリオ" panose="020B0604030504040204" pitchFamily="34" charset="-128"/>
                <a:ea typeface="メイリオ" panose="020B0604030504040204" pitchFamily="34" charset="-128"/>
              </a:rPr>
              <a:t>」</a:t>
            </a:r>
            <a:r>
              <a:rPr lang="ja-JP" altLang="en-US">
                <a:solidFill>
                  <a:srgbClr val="000000"/>
                </a:solidFill>
                <a:latin typeface="メイリオ" panose="020B0604030504040204" pitchFamily="34" charset="-128"/>
                <a:ea typeface="メイリオ" panose="020B0604030504040204" pitchFamily="34" charset="-128"/>
              </a:rPr>
              <a:t>があります。</a:t>
            </a:r>
            <a:endParaRPr lang="ja-JP" altLang="en-US"/>
          </a:p>
        </p:txBody>
      </p:sp>
    </p:spTree>
    <p:extLst>
      <p:ext uri="{BB962C8B-B14F-4D97-AF65-F5344CB8AC3E}">
        <p14:creationId xmlns:p14="http://schemas.microsoft.com/office/powerpoint/2010/main" val="20689845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AC53FB-2EA8-E04E-919D-417B8C4DB0E2}"/>
              </a:ext>
            </a:extLst>
          </p:cNvPr>
          <p:cNvSpPr>
            <a:spLocks noGrp="1"/>
          </p:cNvSpPr>
          <p:nvPr>
            <p:ph type="title"/>
          </p:nvPr>
        </p:nvSpPr>
        <p:spPr/>
        <p:txBody>
          <a:bodyPr/>
          <a:lstStyle/>
          <a:p>
            <a:r>
              <a:rPr lang="ja-JP" altLang="en-US" b="1"/>
              <a:t>言語障害の種類</a:t>
            </a:r>
            <a:br>
              <a:rPr lang="ja-JP" altLang="en-US" b="1"/>
            </a:br>
            <a:endParaRPr kumimoji="1" lang="ja-JP" altLang="en-US"/>
          </a:p>
        </p:txBody>
      </p:sp>
      <p:sp>
        <p:nvSpPr>
          <p:cNvPr id="3" name="コンテンツ プレースホルダー 2">
            <a:extLst>
              <a:ext uri="{FF2B5EF4-FFF2-40B4-BE49-F238E27FC236}">
                <a16:creationId xmlns:a16="http://schemas.microsoft.com/office/drawing/2014/main" id="{25C31DBF-E6FD-4942-AA3F-11B8AF35F962}"/>
              </a:ext>
            </a:extLst>
          </p:cNvPr>
          <p:cNvSpPr>
            <a:spLocks noGrp="1"/>
          </p:cNvSpPr>
          <p:nvPr>
            <p:ph idx="1"/>
          </p:nvPr>
        </p:nvSpPr>
        <p:spPr>
          <a:xfrm>
            <a:off x="1451579" y="2015732"/>
            <a:ext cx="9603275" cy="3933655"/>
          </a:xfrm>
        </p:spPr>
        <p:txBody>
          <a:bodyPr>
            <a:normAutofit fontScale="85000" lnSpcReduction="10000"/>
          </a:bodyPr>
          <a:lstStyle/>
          <a:p>
            <a:pPr marL="0" indent="0" fontAlgn="base">
              <a:buNone/>
            </a:pPr>
            <a:r>
              <a:rPr lang="ja-JP" altLang="en-US" dirty="0"/>
              <a:t>◆構音障害の代表的な種類は下記の</a:t>
            </a:r>
            <a:r>
              <a:rPr lang="en-US" altLang="ja-JP" dirty="0"/>
              <a:t>3</a:t>
            </a:r>
            <a:r>
              <a:rPr lang="ja-JP" altLang="en-US" dirty="0"/>
              <a:t>つです。</a:t>
            </a:r>
          </a:p>
          <a:p>
            <a:pPr marL="0" indent="0" fontAlgn="base">
              <a:buNone/>
            </a:pPr>
            <a:r>
              <a:rPr lang="ja-JP" altLang="en-US" b="1" dirty="0"/>
              <a:t>・運動性構音障害</a:t>
            </a:r>
            <a:br>
              <a:rPr lang="ja-JP" altLang="en-US" dirty="0"/>
            </a:br>
            <a:r>
              <a:rPr lang="ja-JP" altLang="en-US" dirty="0"/>
              <a:t>脳卒中（脳梗塞・脳出血・くも膜下出血など）などによる脳の損傷の後遺症により、　　　　　　</a:t>
            </a:r>
            <a:r>
              <a:rPr lang="ja-JP" altLang="en-US" b="1" u="sng" dirty="0">
                <a:solidFill>
                  <a:srgbClr val="FF0000"/>
                </a:solidFill>
              </a:rPr>
              <a:t>発声発語器官（口唇・舌・声帯・口蓋垂など）に麻痺（まひ）などの障害が生じ、　　　　　　うまく発音することができない状態</a:t>
            </a:r>
            <a:endParaRPr lang="ja-JP" altLang="en-US" u="sng" dirty="0">
              <a:solidFill>
                <a:srgbClr val="FF0000"/>
              </a:solidFill>
            </a:endParaRPr>
          </a:p>
          <a:p>
            <a:pPr marL="0" indent="0" fontAlgn="base">
              <a:buNone/>
            </a:pPr>
            <a:r>
              <a:rPr lang="ja-JP" altLang="en-US" b="1" dirty="0"/>
              <a:t>・器質性構音障害</a:t>
            </a:r>
            <a:br>
              <a:rPr lang="ja-JP" altLang="en-US" dirty="0"/>
            </a:br>
            <a:r>
              <a:rPr lang="ja-JP" altLang="en-US" dirty="0"/>
              <a:t>口唇口蓋裂や鼻咽腔閉鎖不全症などの先天性によるものや、舌癌・咽頭癌による舌や　　　　　咽頭の切除など後天性によるものにより、</a:t>
            </a:r>
            <a:r>
              <a:rPr lang="ja-JP" altLang="en-US" b="1" u="sng" dirty="0">
                <a:solidFill>
                  <a:srgbClr val="FF0000"/>
                </a:solidFill>
              </a:rPr>
              <a:t>発声発語器官（口唇・舌など）そのものの　　　　　形状に異常が生じ、うまく発音することができない状態</a:t>
            </a:r>
            <a:endParaRPr lang="ja-JP" altLang="en-US" u="sng" dirty="0">
              <a:solidFill>
                <a:srgbClr val="FF0000"/>
              </a:solidFill>
            </a:endParaRPr>
          </a:p>
          <a:p>
            <a:pPr marL="0" indent="0" fontAlgn="base">
              <a:buNone/>
            </a:pPr>
            <a:r>
              <a:rPr lang="ja-JP" altLang="en-US" b="1" dirty="0"/>
              <a:t>・機能性構音障害</a:t>
            </a:r>
            <a:br>
              <a:rPr lang="ja-JP" altLang="en-US" dirty="0"/>
            </a:br>
            <a:r>
              <a:rPr lang="ja-JP" altLang="en-US" dirty="0"/>
              <a:t>運動性や器質性のような</a:t>
            </a:r>
            <a:r>
              <a:rPr lang="ja-JP" altLang="en-US" b="1" u="sng" dirty="0">
                <a:solidFill>
                  <a:srgbClr val="FF0000"/>
                </a:solidFill>
              </a:rPr>
              <a:t>明らかな異常・原因は認められないが、　　　　　　　　　　　　　　うまく発音することができない状態</a:t>
            </a:r>
            <a:endParaRPr lang="ja-JP" altLang="en-US" u="sng" dirty="0">
              <a:solidFill>
                <a:srgbClr val="FF0000"/>
              </a:solidFill>
            </a:endParaRPr>
          </a:p>
          <a:p>
            <a:endParaRPr kumimoji="1" lang="ja-JP" altLang="en-US" dirty="0"/>
          </a:p>
        </p:txBody>
      </p:sp>
    </p:spTree>
    <p:extLst>
      <p:ext uri="{BB962C8B-B14F-4D97-AF65-F5344CB8AC3E}">
        <p14:creationId xmlns:p14="http://schemas.microsoft.com/office/powerpoint/2010/main" val="17806214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D12072-C9B3-7849-83D1-8EE7831F2E6B}"/>
              </a:ext>
            </a:extLst>
          </p:cNvPr>
          <p:cNvSpPr>
            <a:spLocks noGrp="1"/>
          </p:cNvSpPr>
          <p:nvPr>
            <p:ph type="title"/>
          </p:nvPr>
        </p:nvSpPr>
        <p:spPr/>
        <p:txBody>
          <a:bodyPr/>
          <a:lstStyle/>
          <a:p>
            <a:r>
              <a:rPr lang="ja-JP" altLang="en-US" b="1"/>
              <a:t>言語障害の種類</a:t>
            </a:r>
            <a:br>
              <a:rPr lang="ja-JP" altLang="en-US" b="1"/>
            </a:br>
            <a:endParaRPr kumimoji="1" lang="ja-JP" altLang="en-US"/>
          </a:p>
        </p:txBody>
      </p:sp>
      <p:graphicFrame>
        <p:nvGraphicFramePr>
          <p:cNvPr id="4" name="コンテンツ プレースホルダー 3">
            <a:extLst>
              <a:ext uri="{FF2B5EF4-FFF2-40B4-BE49-F238E27FC236}">
                <a16:creationId xmlns:a16="http://schemas.microsoft.com/office/drawing/2014/main" id="{71378957-606E-A741-8273-972F94FF646A}"/>
              </a:ext>
            </a:extLst>
          </p:cNvPr>
          <p:cNvGraphicFramePr>
            <a:graphicFrameLocks noGrp="1"/>
          </p:cNvGraphicFramePr>
          <p:nvPr>
            <p:ph idx="1"/>
            <p:extLst>
              <p:ext uri="{D42A27DB-BD31-4B8C-83A1-F6EECF244321}">
                <p14:modId xmlns:p14="http://schemas.microsoft.com/office/powerpoint/2010/main" val="142924666"/>
              </p:ext>
            </p:extLst>
          </p:nvPr>
        </p:nvGraphicFramePr>
        <p:xfrm>
          <a:off x="1451579" y="1986233"/>
          <a:ext cx="9603275" cy="4067247"/>
        </p:xfrm>
        <a:graphic>
          <a:graphicData uri="http://schemas.openxmlformats.org/drawingml/2006/table">
            <a:tbl>
              <a:tblPr/>
              <a:tblGrid>
                <a:gridCol w="9603275">
                  <a:extLst>
                    <a:ext uri="{9D8B030D-6E8A-4147-A177-3AD203B41FA5}">
                      <a16:colId xmlns:a16="http://schemas.microsoft.com/office/drawing/2014/main" val="3845771407"/>
                    </a:ext>
                  </a:extLst>
                </a:gridCol>
              </a:tblGrid>
              <a:tr h="388293">
                <a:tc>
                  <a:txBody>
                    <a:bodyPr/>
                    <a:lstStyle/>
                    <a:p>
                      <a:pPr algn="ctr" fontAlgn="base"/>
                      <a:r>
                        <a:rPr lang="ja-JP" altLang="en-US" sz="1700" b="1">
                          <a:effectLst/>
                        </a:rPr>
                        <a:t>失語症</a:t>
                      </a:r>
                    </a:p>
                  </a:txBody>
                  <a:tcPr marL="53017" marR="53017" marT="35345" marB="35345" anchor="ctr">
                    <a:lnL w="9525" cap="flat" cmpd="sng" algn="ctr">
                      <a:solidFill>
                        <a:srgbClr val="C7C7C7"/>
                      </a:solidFill>
                      <a:prstDash val="solid"/>
                      <a:round/>
                      <a:headEnd type="none" w="med" len="med"/>
                      <a:tailEnd type="none" w="med" len="med"/>
                    </a:lnL>
                    <a:lnR w="9525" cap="flat" cmpd="sng" algn="ctr">
                      <a:solidFill>
                        <a:srgbClr val="C7C7C7"/>
                      </a:solidFill>
                      <a:prstDash val="solid"/>
                      <a:round/>
                      <a:headEnd type="none" w="med" len="med"/>
                      <a:tailEnd type="none" w="med" len="med"/>
                    </a:lnR>
                    <a:lnT w="9525" cap="flat" cmpd="sng" algn="ctr">
                      <a:solidFill>
                        <a:srgbClr val="C7C7C7"/>
                      </a:solidFill>
                      <a:prstDash val="solid"/>
                      <a:round/>
                      <a:headEnd type="none" w="med" len="med"/>
                      <a:tailEnd type="none" w="med" len="med"/>
                    </a:lnT>
                    <a:lnB w="9525" cap="flat" cmpd="sng" algn="ctr">
                      <a:solidFill>
                        <a:srgbClr val="C7C7C7"/>
                      </a:solidFill>
                      <a:prstDash val="solid"/>
                      <a:round/>
                      <a:headEnd type="none" w="med" len="med"/>
                      <a:tailEnd type="none" w="med" len="med"/>
                    </a:lnB>
                  </a:tcPr>
                </a:tc>
                <a:extLst>
                  <a:ext uri="{0D108BD9-81ED-4DB2-BD59-A6C34878D82A}">
                    <a16:rowId xmlns:a16="http://schemas.microsoft.com/office/drawing/2014/main" val="4288536410"/>
                  </a:ext>
                </a:extLst>
              </a:tr>
              <a:tr h="3678954">
                <a:tc>
                  <a:txBody>
                    <a:bodyPr/>
                    <a:lstStyle/>
                    <a:p>
                      <a:pPr algn="l" fontAlgn="ctr"/>
                      <a:r>
                        <a:rPr lang="ja-JP" altLang="en-US" sz="1700" dirty="0">
                          <a:effectLst/>
                        </a:rPr>
                        <a:t>「失語症」とは、高次脳機能障害のひとつです。大脳の言語中枢が損傷を受けることにより、　言葉の</a:t>
                      </a:r>
                      <a:r>
                        <a:rPr lang="ja-JP" altLang="en-US" sz="1700" b="1" u="sng" dirty="0">
                          <a:solidFill>
                            <a:srgbClr val="FF0000"/>
                          </a:solidFill>
                          <a:effectLst/>
                        </a:rPr>
                        <a:t>「理解」や伝えたいことを言葉にする「話す」「復唱する」という行為が困難</a:t>
                      </a:r>
                      <a:r>
                        <a:rPr lang="ja-JP" altLang="en-US" sz="1700" dirty="0">
                          <a:effectLst/>
                        </a:rPr>
                        <a:t>になります。</a:t>
                      </a:r>
                      <a:br>
                        <a:rPr lang="ja-JP" altLang="en-US" sz="1700" dirty="0">
                          <a:effectLst/>
                        </a:rPr>
                      </a:br>
                      <a:br>
                        <a:rPr lang="ja-JP" altLang="en-US" sz="1700" dirty="0">
                          <a:effectLst/>
                        </a:rPr>
                      </a:br>
                      <a:r>
                        <a:rPr lang="ja-JP" altLang="en-US" sz="1700" dirty="0">
                          <a:effectLst/>
                        </a:rPr>
                        <a:t>また、</a:t>
                      </a:r>
                      <a:r>
                        <a:rPr lang="ja-JP" altLang="en-US" sz="1700" b="1" u="sng" dirty="0">
                          <a:solidFill>
                            <a:srgbClr val="FF0000"/>
                          </a:solidFill>
                          <a:effectLst/>
                        </a:rPr>
                        <a:t>「話す」ことだけではなく、「聞いて理解する」「読む」「書く」といったことが困難になる場合もあります</a:t>
                      </a:r>
                      <a:r>
                        <a:rPr lang="ja-JP" altLang="en-US" sz="1700" dirty="0">
                          <a:effectLst/>
                        </a:rPr>
                        <a:t>。障害の出方や程度は、脳の損傷した場所や大きさによって異なります。</a:t>
                      </a:r>
                      <a:br>
                        <a:rPr lang="ja-JP" altLang="en-US" sz="1700" dirty="0">
                          <a:effectLst/>
                        </a:rPr>
                      </a:br>
                      <a:br>
                        <a:rPr lang="ja-JP" altLang="en-US" sz="1700" dirty="0">
                          <a:effectLst/>
                        </a:rPr>
                      </a:br>
                      <a:r>
                        <a:rPr lang="ja-JP" altLang="en-US" sz="1700" dirty="0">
                          <a:effectLst/>
                        </a:rPr>
                        <a:t>個人差があるものの、多くの方は言語中枢が左脳にあるため、脳血管障害が左脳に起きた場合に失語症を伴うケースが少なくありません。認知症と誤解されることが多くありますが、言語機能以外の能力（洞察力・判断力など）は保たれています。</a:t>
                      </a:r>
                    </a:p>
                  </a:txBody>
                  <a:tcPr marL="53017" marR="53017" marT="35345" marB="35345" anchor="ctr">
                    <a:lnL w="9525" cap="flat" cmpd="sng" algn="ctr">
                      <a:solidFill>
                        <a:srgbClr val="C7C7C7"/>
                      </a:solidFill>
                      <a:prstDash val="solid"/>
                      <a:round/>
                      <a:headEnd type="none" w="med" len="med"/>
                      <a:tailEnd type="none" w="med" len="med"/>
                    </a:lnL>
                    <a:lnR w="9525" cap="flat" cmpd="sng" algn="ctr">
                      <a:solidFill>
                        <a:srgbClr val="C7C7C7"/>
                      </a:solidFill>
                      <a:prstDash val="solid"/>
                      <a:round/>
                      <a:headEnd type="none" w="med" len="med"/>
                      <a:tailEnd type="none" w="med" len="med"/>
                    </a:lnR>
                    <a:lnT w="9525" cap="flat" cmpd="sng" algn="ctr">
                      <a:solidFill>
                        <a:srgbClr val="C7C7C7"/>
                      </a:solidFill>
                      <a:prstDash val="solid"/>
                      <a:round/>
                      <a:headEnd type="none" w="med" len="med"/>
                      <a:tailEnd type="none" w="med" len="med"/>
                    </a:lnT>
                    <a:lnB w="9525" cap="flat" cmpd="sng" algn="ctr">
                      <a:solidFill>
                        <a:srgbClr val="C7C7C7"/>
                      </a:solidFill>
                      <a:prstDash val="solid"/>
                      <a:round/>
                      <a:headEnd type="none" w="med" len="med"/>
                      <a:tailEnd type="none" w="med" len="med"/>
                    </a:lnB>
                  </a:tcPr>
                </a:tc>
                <a:extLst>
                  <a:ext uri="{0D108BD9-81ED-4DB2-BD59-A6C34878D82A}">
                    <a16:rowId xmlns:a16="http://schemas.microsoft.com/office/drawing/2014/main" val="2684645793"/>
                  </a:ext>
                </a:extLst>
              </a:tr>
            </a:tbl>
          </a:graphicData>
        </a:graphic>
      </p:graphicFrame>
      <p:sp>
        <p:nvSpPr>
          <p:cNvPr id="5" name="Rectangle 1">
            <a:extLst>
              <a:ext uri="{FF2B5EF4-FFF2-40B4-BE49-F238E27FC236}">
                <a16:creationId xmlns:a16="http://schemas.microsoft.com/office/drawing/2014/main" id="{6ECD39AD-EAA6-E449-8B5E-AFF99C59724D}"/>
              </a:ext>
            </a:extLst>
          </p:cNvPr>
          <p:cNvSpPr>
            <a:spLocks noChangeArrowheads="1"/>
          </p:cNvSpPr>
          <p:nvPr/>
        </p:nvSpPr>
        <p:spPr bwMode="auto">
          <a:xfrm>
            <a:off x="-2632789" y="-323165"/>
            <a:ext cx="1745777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ja-JP" altLang="ja-JP" sz="1800" b="0" i="0" u="none" strike="noStrike" cap="none" normalizeH="0" baseline="0">
                <a:ln>
                  <a:noFill/>
                </a:ln>
                <a:solidFill>
                  <a:schemeClr val="tx1"/>
                </a:solidFill>
                <a:effectLst/>
                <a:latin typeface="Arial" panose="020B0604020202020204" pitchFamily="34" charset="0"/>
              </a:rPr>
            </a:br>
            <a:endParaRPr kumimoji="0" lang="ja-JP" altLang="ja-JP"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4037582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2D89D3-DEB7-814C-825D-5FB2498A197F}"/>
              </a:ext>
            </a:extLst>
          </p:cNvPr>
          <p:cNvSpPr>
            <a:spLocks noGrp="1"/>
          </p:cNvSpPr>
          <p:nvPr>
            <p:ph type="title"/>
          </p:nvPr>
        </p:nvSpPr>
        <p:spPr/>
        <p:txBody>
          <a:bodyPr/>
          <a:lstStyle/>
          <a:p>
            <a:r>
              <a:rPr lang="ja-JP" altLang="en-US" b="1"/>
              <a:t>言語障害の種類</a:t>
            </a:r>
            <a:br>
              <a:rPr lang="ja-JP" altLang="en-US" b="1"/>
            </a:br>
            <a:endParaRPr kumimoji="1" lang="ja-JP" altLang="en-US"/>
          </a:p>
        </p:txBody>
      </p:sp>
      <p:sp>
        <p:nvSpPr>
          <p:cNvPr id="3" name="コンテンツ プレースホルダー 2">
            <a:extLst>
              <a:ext uri="{FF2B5EF4-FFF2-40B4-BE49-F238E27FC236}">
                <a16:creationId xmlns:a16="http://schemas.microsoft.com/office/drawing/2014/main" id="{240A5DF6-5570-484F-96E1-4B1EA5AE9843}"/>
              </a:ext>
            </a:extLst>
          </p:cNvPr>
          <p:cNvSpPr>
            <a:spLocks noGrp="1"/>
          </p:cNvSpPr>
          <p:nvPr>
            <p:ph idx="1"/>
          </p:nvPr>
        </p:nvSpPr>
        <p:spPr>
          <a:xfrm>
            <a:off x="1451579" y="1876332"/>
            <a:ext cx="9603275" cy="4199727"/>
          </a:xfrm>
        </p:spPr>
        <p:txBody>
          <a:bodyPr>
            <a:normAutofit fontScale="70000" lnSpcReduction="20000"/>
          </a:bodyPr>
          <a:lstStyle/>
          <a:p>
            <a:pPr marL="0" indent="0" fontAlgn="base">
              <a:buNone/>
            </a:pPr>
            <a:r>
              <a:rPr lang="ja-JP" altLang="en-US" dirty="0"/>
              <a:t>失語症の代表的な種類は下記の</a:t>
            </a:r>
            <a:r>
              <a:rPr lang="en-US" altLang="ja-JP" dirty="0"/>
              <a:t>4</a:t>
            </a:r>
            <a:r>
              <a:rPr lang="ja-JP" altLang="en-US" dirty="0"/>
              <a:t>つです。</a:t>
            </a:r>
          </a:p>
          <a:p>
            <a:pPr marL="0" indent="0" fontAlgn="base">
              <a:buNone/>
            </a:pPr>
            <a:r>
              <a:rPr lang="ja-JP" altLang="en-US" b="1" dirty="0"/>
              <a:t>・健忘失語</a:t>
            </a:r>
            <a:br>
              <a:rPr lang="ja-JP" altLang="en-US" dirty="0"/>
            </a:br>
            <a:r>
              <a:rPr lang="ja-JP" altLang="en-US" dirty="0"/>
              <a:t>最も軽度の失語症です。</a:t>
            </a:r>
            <a:r>
              <a:rPr lang="ja-JP" altLang="en-US" b="1" u="sng" dirty="0">
                <a:solidFill>
                  <a:srgbClr val="FF0000"/>
                </a:solidFill>
              </a:rPr>
              <a:t>言葉を聞いて理解する力は保たれており、流暢に話すことも、復唱することもできます</a:t>
            </a:r>
            <a:r>
              <a:rPr lang="ja-JP" altLang="en-US" dirty="0"/>
              <a:t>が、物や人の名前が出てこないことがあります。</a:t>
            </a:r>
          </a:p>
          <a:p>
            <a:pPr marL="0" indent="0" fontAlgn="base">
              <a:buNone/>
            </a:pPr>
            <a:r>
              <a:rPr lang="ja-JP" altLang="en-US" b="1" dirty="0"/>
              <a:t>・ブローカー失語（運動性失語）</a:t>
            </a:r>
            <a:br>
              <a:rPr lang="ja-JP" altLang="en-US" dirty="0"/>
            </a:br>
            <a:r>
              <a:rPr lang="ja-JP" altLang="en-US" dirty="0"/>
              <a:t>脳のブローカ野が損傷した場合に生じます。</a:t>
            </a:r>
            <a:r>
              <a:rPr lang="ja-JP" altLang="en-US" b="1" u="sng" dirty="0">
                <a:solidFill>
                  <a:srgbClr val="FF0000"/>
                </a:solidFill>
              </a:rPr>
              <a:t>言葉を聞いて理解する力は保たれていますが、流暢に話すことや復唱　することが困難</a:t>
            </a:r>
            <a:r>
              <a:rPr lang="ja-JP" altLang="en-US" dirty="0"/>
              <a:t>な傾向があります。右片麻痺（右半身のまひ）を発症している場合が多くあります。</a:t>
            </a:r>
          </a:p>
          <a:p>
            <a:pPr marL="0" indent="0" fontAlgn="base">
              <a:buNone/>
            </a:pPr>
            <a:r>
              <a:rPr lang="ja-JP" altLang="en-US" b="1" dirty="0"/>
              <a:t>・ウェルニッケ失語（感覚性失語）</a:t>
            </a:r>
            <a:br>
              <a:rPr lang="ja-JP" altLang="en-US" dirty="0"/>
            </a:br>
            <a:r>
              <a:rPr lang="ja-JP" altLang="en-US" dirty="0"/>
              <a:t>脳のウェルニッケ野が損傷した場合に生じます。</a:t>
            </a:r>
            <a:r>
              <a:rPr lang="ja-JP" altLang="en-US" b="1" u="sng" dirty="0">
                <a:solidFill>
                  <a:srgbClr val="FF0000"/>
                </a:solidFill>
              </a:rPr>
              <a:t>流暢に話すことができますが、錯語やジャーゴン（無意味な言葉）が混ざる場合があります。言葉を聞いて理解する力が低下し復唱することが困難な傾向</a:t>
            </a:r>
            <a:r>
              <a:rPr lang="ja-JP" altLang="en-US" dirty="0"/>
              <a:t>があるため、言葉のキャッチボールが成り立たない場合があります。</a:t>
            </a:r>
          </a:p>
          <a:p>
            <a:pPr marL="0" indent="0" fontAlgn="base">
              <a:buNone/>
            </a:pPr>
            <a:r>
              <a:rPr lang="ja-JP" altLang="en-US" b="1" dirty="0"/>
              <a:t>・全失語</a:t>
            </a:r>
            <a:br>
              <a:rPr lang="ja-JP" altLang="en-US" dirty="0"/>
            </a:br>
            <a:r>
              <a:rPr lang="ja-JP" altLang="en-US" dirty="0"/>
              <a:t>最も重度の失語症です。</a:t>
            </a:r>
            <a:r>
              <a:rPr lang="ja-JP" altLang="en-US" b="1" u="sng" dirty="0">
                <a:solidFill>
                  <a:srgbClr val="FF0000"/>
                </a:solidFill>
              </a:rPr>
              <a:t>「話す」「聞く」「読む」「書く」といった機能のすべてが困難</a:t>
            </a:r>
            <a:r>
              <a:rPr lang="ja-JP" altLang="en-US" dirty="0"/>
              <a:t>になります。その場に　あった発語はなく、意味のある言葉を話すことは難しいですが、その場の状況を理解する力は保たれています。　　右片麻痺（右半身のまひ）を発症している場合が多くあります。</a:t>
            </a:r>
          </a:p>
          <a:p>
            <a:pPr fontAlgn="base"/>
            <a:endParaRPr lang="ja-JP" altLang="en-US" dirty="0"/>
          </a:p>
          <a:p>
            <a:endParaRPr kumimoji="1" lang="ja-JP" altLang="en-US" dirty="0"/>
          </a:p>
        </p:txBody>
      </p:sp>
    </p:spTree>
    <p:extLst>
      <p:ext uri="{BB962C8B-B14F-4D97-AF65-F5344CB8AC3E}">
        <p14:creationId xmlns:p14="http://schemas.microsoft.com/office/powerpoint/2010/main" val="1003097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9FE2A08-2A93-9E43-AA49-711ABE989920}"/>
              </a:ext>
            </a:extLst>
          </p:cNvPr>
          <p:cNvSpPr>
            <a:spLocks noGrp="1"/>
          </p:cNvSpPr>
          <p:nvPr>
            <p:ph type="title"/>
          </p:nvPr>
        </p:nvSpPr>
        <p:spPr/>
        <p:txBody>
          <a:bodyPr>
            <a:normAutofit fontScale="90000"/>
          </a:bodyPr>
          <a:lstStyle/>
          <a:p>
            <a:r>
              <a:rPr lang="ja-JP" altLang="en-US" b="1" dirty="0"/>
              <a:t>言語障がいのある方とのコミュニケーションのポイント</a:t>
            </a:r>
            <a:br>
              <a:rPr lang="ja-JP" altLang="en-US" b="1" dirty="0"/>
            </a:br>
            <a:endParaRPr kumimoji="1" lang="ja-JP" altLang="en-US" dirty="0"/>
          </a:p>
        </p:txBody>
      </p:sp>
      <p:sp>
        <p:nvSpPr>
          <p:cNvPr id="3" name="コンテンツ プレースホルダー 2">
            <a:extLst>
              <a:ext uri="{FF2B5EF4-FFF2-40B4-BE49-F238E27FC236}">
                <a16:creationId xmlns:a16="http://schemas.microsoft.com/office/drawing/2014/main" id="{58356C46-2304-8648-996A-45FF5F901C1B}"/>
              </a:ext>
            </a:extLst>
          </p:cNvPr>
          <p:cNvSpPr>
            <a:spLocks noGrp="1"/>
          </p:cNvSpPr>
          <p:nvPr>
            <p:ph idx="1"/>
          </p:nvPr>
        </p:nvSpPr>
        <p:spPr>
          <a:xfrm>
            <a:off x="1451579" y="2015732"/>
            <a:ext cx="9603275" cy="4037749"/>
          </a:xfrm>
        </p:spPr>
        <p:txBody>
          <a:bodyPr>
            <a:normAutofit fontScale="92500"/>
          </a:bodyPr>
          <a:lstStyle/>
          <a:p>
            <a:pPr marL="0" indent="0" fontAlgn="base">
              <a:buNone/>
            </a:pPr>
            <a:r>
              <a:rPr lang="ja-JP" altLang="en-US" dirty="0"/>
              <a:t>「構音障がい」のある方との接し方</a:t>
            </a:r>
          </a:p>
          <a:p>
            <a:pPr fontAlgn="base"/>
            <a:r>
              <a:rPr lang="ja-JP" altLang="en-US" dirty="0"/>
              <a:t>構音障がいのある方は、基本的に</a:t>
            </a:r>
            <a:r>
              <a:rPr lang="ja-JP" altLang="en-US" b="1" u="sng" dirty="0">
                <a:solidFill>
                  <a:srgbClr val="FF0000"/>
                </a:solidFill>
              </a:rPr>
              <a:t>言語知識には問題がありませんので、相手が思っていることを伝えやすいよう、コミュニケーションのとり方を工夫することが重要</a:t>
            </a:r>
            <a:r>
              <a:rPr lang="ja-JP" altLang="en-US" dirty="0"/>
              <a:t>です。</a:t>
            </a:r>
          </a:p>
          <a:p>
            <a:pPr fontAlgn="base"/>
            <a:r>
              <a:rPr lang="ja-JP" altLang="en-US" dirty="0"/>
              <a:t>話し言葉だけでのコミュニケーションが難しい場合は、</a:t>
            </a:r>
            <a:r>
              <a:rPr lang="ja-JP" altLang="en-US" b="1" u="sng" dirty="0">
                <a:solidFill>
                  <a:srgbClr val="FF0000"/>
                </a:solidFill>
              </a:rPr>
              <a:t>紙や磁気ボードなどに書く（筆談する）</a:t>
            </a:r>
            <a:r>
              <a:rPr lang="ja-JP" altLang="en-US" dirty="0"/>
              <a:t>ことでコミュニケーションが図れます。書くことが難しい場合は、　　</a:t>
            </a:r>
            <a:r>
              <a:rPr lang="ja-JP" altLang="en-US" b="1" u="sng" dirty="0">
                <a:solidFill>
                  <a:srgbClr val="FF0000"/>
                </a:solidFill>
              </a:rPr>
              <a:t>コミュニケーションボード（</a:t>
            </a:r>
            <a:r>
              <a:rPr lang="en-US" altLang="ja-JP" b="1" u="sng" dirty="0">
                <a:solidFill>
                  <a:srgbClr val="FF0000"/>
                </a:solidFill>
              </a:rPr>
              <a:t>50</a:t>
            </a:r>
            <a:r>
              <a:rPr lang="ja-JP" altLang="en-US" b="1" u="sng" dirty="0">
                <a:solidFill>
                  <a:srgbClr val="FF0000"/>
                </a:solidFill>
              </a:rPr>
              <a:t>音表）、スマートフォン・パソコン・タブレット・意思伝達装置などのツールを用いる</a:t>
            </a:r>
            <a:r>
              <a:rPr lang="ja-JP" altLang="en-US" dirty="0"/>
              <a:t>ことでスムーズに伝え合うことができます。</a:t>
            </a:r>
          </a:p>
          <a:p>
            <a:pPr fontAlgn="base"/>
            <a:r>
              <a:rPr lang="ja-JP" altLang="en-US" dirty="0"/>
              <a:t>また、姿勢を安定させたり、テレビの音量を下げて雑音を少なくしたりするなど、　相手が話しやすい環境を作ることも大切です。</a:t>
            </a:r>
          </a:p>
          <a:p>
            <a:endParaRPr kumimoji="1" lang="ja-JP" altLang="en-US" dirty="0"/>
          </a:p>
        </p:txBody>
      </p:sp>
    </p:spTree>
    <p:extLst>
      <p:ext uri="{BB962C8B-B14F-4D97-AF65-F5344CB8AC3E}">
        <p14:creationId xmlns:p14="http://schemas.microsoft.com/office/powerpoint/2010/main" val="38245984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005506-3FDA-2046-AAFB-DAE8DB1A6174}"/>
              </a:ext>
            </a:extLst>
          </p:cNvPr>
          <p:cNvSpPr>
            <a:spLocks noGrp="1"/>
          </p:cNvSpPr>
          <p:nvPr>
            <p:ph type="title"/>
          </p:nvPr>
        </p:nvSpPr>
        <p:spPr/>
        <p:txBody>
          <a:bodyPr>
            <a:normAutofit fontScale="90000"/>
          </a:bodyPr>
          <a:lstStyle/>
          <a:p>
            <a:r>
              <a:rPr lang="ja-JP" altLang="en-US" b="1"/>
              <a:t>言語障がいのある方とのコミュニケーションのポイント</a:t>
            </a:r>
            <a:br>
              <a:rPr lang="ja-JP" altLang="en-US" b="1"/>
            </a:br>
            <a:endParaRPr kumimoji="1" lang="ja-JP" altLang="en-US"/>
          </a:p>
        </p:txBody>
      </p:sp>
      <p:sp>
        <p:nvSpPr>
          <p:cNvPr id="3" name="コンテンツ プレースホルダー 2">
            <a:extLst>
              <a:ext uri="{FF2B5EF4-FFF2-40B4-BE49-F238E27FC236}">
                <a16:creationId xmlns:a16="http://schemas.microsoft.com/office/drawing/2014/main" id="{933F4DF1-F6A1-F14F-9DF0-F286975062D3}"/>
              </a:ext>
            </a:extLst>
          </p:cNvPr>
          <p:cNvSpPr>
            <a:spLocks noGrp="1"/>
          </p:cNvSpPr>
          <p:nvPr>
            <p:ph idx="1"/>
          </p:nvPr>
        </p:nvSpPr>
        <p:spPr>
          <a:xfrm>
            <a:off x="1451579" y="2015732"/>
            <a:ext cx="9423567" cy="4037749"/>
          </a:xfrm>
        </p:spPr>
        <p:txBody>
          <a:bodyPr>
            <a:normAutofit fontScale="77500" lnSpcReduction="20000"/>
          </a:bodyPr>
          <a:lstStyle/>
          <a:p>
            <a:pPr marL="0" indent="0" fontAlgn="base">
              <a:buNone/>
            </a:pPr>
            <a:r>
              <a:rPr lang="ja-JP" altLang="en-US" b="1" dirty="0"/>
              <a:t>「失語症」の方との接し方</a:t>
            </a:r>
          </a:p>
          <a:p>
            <a:pPr fontAlgn="base"/>
            <a:r>
              <a:rPr lang="ja-JP" altLang="en-US" b="1" u="sng" dirty="0">
                <a:solidFill>
                  <a:srgbClr val="FF0000"/>
                </a:solidFill>
              </a:rPr>
              <a:t>ゆっくりと、短くわかりやすい言葉で話しかけましょう</a:t>
            </a:r>
            <a:r>
              <a:rPr lang="ja-JP" altLang="en-US" b="1" dirty="0"/>
              <a:t>。</a:t>
            </a:r>
            <a:r>
              <a:rPr lang="ja-JP" altLang="en-US" dirty="0"/>
              <a:t>言葉で伝わりにくいときは、</a:t>
            </a:r>
            <a:r>
              <a:rPr lang="ja-JP" altLang="en-US" b="1" u="sng" dirty="0">
                <a:solidFill>
                  <a:srgbClr val="FF0000"/>
                </a:solidFill>
              </a:rPr>
              <a:t>写真や　　絵カード、ジェスチャーなどを用いて</a:t>
            </a:r>
            <a:r>
              <a:rPr lang="ja-JP" altLang="en-US" dirty="0"/>
              <a:t>話し、なかなかイメージが伝わらないときは、</a:t>
            </a:r>
            <a:r>
              <a:rPr lang="ja-JP" altLang="en-US" b="1" u="sng" dirty="0">
                <a:solidFill>
                  <a:srgbClr val="FF0000"/>
                </a:solidFill>
              </a:rPr>
              <a:t>実物を指で　指して具体的に伝えます</a:t>
            </a:r>
            <a:r>
              <a:rPr lang="ja-JP" altLang="en-US" u="sng" dirty="0">
                <a:solidFill>
                  <a:srgbClr val="FF0000"/>
                </a:solidFill>
              </a:rPr>
              <a:t>。</a:t>
            </a:r>
            <a:r>
              <a:rPr lang="ja-JP" altLang="en-US" dirty="0"/>
              <a:t>一度で伝わらない場合は、繰り返し話し、伝え方を工夫しましょう。</a:t>
            </a:r>
          </a:p>
          <a:p>
            <a:pPr fontAlgn="base"/>
            <a:r>
              <a:rPr lang="ja-JP" altLang="en-US" dirty="0"/>
              <a:t>スマートフォンやパソコン・タブレットなどがコミュニケーションに役立つこともありますが、　構音障がいの方に有効な</a:t>
            </a:r>
            <a:r>
              <a:rPr lang="ja-JP" altLang="en-US" b="1" u="sng" dirty="0">
                <a:solidFill>
                  <a:srgbClr val="FF0000"/>
                </a:solidFill>
              </a:rPr>
              <a:t>コミュニケーションボード（</a:t>
            </a:r>
            <a:r>
              <a:rPr lang="en-US" altLang="ja-JP" b="1" u="sng" dirty="0">
                <a:solidFill>
                  <a:srgbClr val="FF0000"/>
                </a:solidFill>
              </a:rPr>
              <a:t>50</a:t>
            </a:r>
            <a:r>
              <a:rPr lang="ja-JP" altLang="en-US" b="1" u="sng" dirty="0">
                <a:solidFill>
                  <a:srgbClr val="FF0000"/>
                </a:solidFill>
              </a:rPr>
              <a:t>音表）は、失語症の方には向いていません</a:t>
            </a:r>
            <a:r>
              <a:rPr lang="ja-JP" altLang="en-US" dirty="0"/>
              <a:t>。</a:t>
            </a:r>
          </a:p>
          <a:p>
            <a:pPr fontAlgn="base"/>
            <a:r>
              <a:rPr lang="ja-JP" altLang="en-US" dirty="0"/>
              <a:t>また、</a:t>
            </a:r>
            <a:r>
              <a:rPr lang="ja-JP" altLang="en-US" b="1" u="sng" dirty="0">
                <a:solidFill>
                  <a:srgbClr val="FF0000"/>
                </a:solidFill>
              </a:rPr>
              <a:t>相手が言いたいことを伝えようとしているときは、ゆったりとした気持ちで待ち、先回り　して話さない</a:t>
            </a:r>
            <a:r>
              <a:rPr lang="ja-JP" altLang="en-US" dirty="0"/>
              <a:t>ことも大切です。</a:t>
            </a:r>
          </a:p>
          <a:p>
            <a:pPr fontAlgn="base"/>
            <a:r>
              <a:rPr lang="ja-JP" altLang="en-US" dirty="0"/>
              <a:t>うまく話せない様子のときは、</a:t>
            </a:r>
            <a:r>
              <a:rPr lang="ja-JP" altLang="en-US" b="1" u="sng" dirty="0">
                <a:solidFill>
                  <a:srgbClr val="FF0000"/>
                </a:solidFill>
              </a:rPr>
              <a:t>言葉（言語）以外の、装い・表情・目線・姿勢・動作などによる「非言語的コミュニケーション」から伝えたい内容を酌み取る</a:t>
            </a:r>
            <a:r>
              <a:rPr lang="ja-JP" altLang="en-US" dirty="0"/>
              <a:t>のもよいでしょう。なかなか言葉が出にくいときは</a:t>
            </a:r>
            <a:r>
              <a:rPr lang="ja-JP" altLang="en-US" b="1" u="sng" dirty="0">
                <a:solidFill>
                  <a:srgbClr val="FF0000"/>
                </a:solidFill>
              </a:rPr>
              <a:t>「はい」「いいえ」で答えられるよう、質問の仕方を工夫</a:t>
            </a:r>
            <a:r>
              <a:rPr lang="ja-JP" altLang="en-US" dirty="0"/>
              <a:t>しましょう。</a:t>
            </a:r>
          </a:p>
          <a:p>
            <a:pPr fontAlgn="base"/>
            <a:r>
              <a:rPr lang="ja-JP" altLang="en-US" b="1" u="sng" dirty="0">
                <a:solidFill>
                  <a:srgbClr val="FF0000"/>
                </a:solidFill>
              </a:rPr>
              <a:t>重要な内容を伝えたときは、正しく理解しているかきちんと確認をすることも大切です。</a:t>
            </a:r>
            <a:endParaRPr lang="ja-JP" altLang="en-US" u="sng" dirty="0">
              <a:solidFill>
                <a:srgbClr val="FF0000"/>
              </a:solidFill>
            </a:endParaRPr>
          </a:p>
          <a:p>
            <a:endParaRPr kumimoji="1" lang="ja-JP" altLang="en-US" dirty="0"/>
          </a:p>
        </p:txBody>
      </p:sp>
    </p:spTree>
    <p:extLst>
      <p:ext uri="{BB962C8B-B14F-4D97-AF65-F5344CB8AC3E}">
        <p14:creationId xmlns:p14="http://schemas.microsoft.com/office/powerpoint/2010/main" val="27398419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a:t>聴覚障害者とは</a:t>
            </a:r>
          </a:p>
        </p:txBody>
      </p:sp>
      <p:sp>
        <p:nvSpPr>
          <p:cNvPr id="3" name="コンテンツ プレースホルダー 2"/>
          <p:cNvSpPr>
            <a:spLocks noGrp="1"/>
          </p:cNvSpPr>
          <p:nvPr>
            <p:ph idx="1"/>
          </p:nvPr>
        </p:nvSpPr>
        <p:spPr>
          <a:xfrm>
            <a:off x="1451579" y="2015732"/>
            <a:ext cx="10056059" cy="3450613"/>
          </a:xfrm>
        </p:spPr>
        <p:txBody>
          <a:bodyPr/>
          <a:lstStyle/>
          <a:p>
            <a:pPr marL="0" indent="0">
              <a:buNone/>
            </a:pPr>
            <a:r>
              <a:rPr kumimoji="1" lang="ja-JP" altLang="en-US" b="1" dirty="0" err="1"/>
              <a:t>ろう</a:t>
            </a:r>
            <a:r>
              <a:rPr kumimoji="1" lang="ja-JP" altLang="en-US" b="1" dirty="0"/>
              <a:t>者、難聴者、中途失聴者</a:t>
            </a:r>
            <a:endParaRPr kumimoji="1" lang="en-US" altLang="ja-JP" b="1" dirty="0"/>
          </a:p>
          <a:p>
            <a:pPr marL="0" indent="0">
              <a:buNone/>
            </a:pPr>
            <a:endParaRPr kumimoji="1" lang="en-US" altLang="ja-JP" b="1" dirty="0"/>
          </a:p>
          <a:p>
            <a:pPr marL="0" indent="0">
              <a:buNone/>
            </a:pPr>
            <a:r>
              <a:rPr lang="ja-JP" altLang="en-US" b="1" dirty="0" err="1"/>
              <a:t>ろう</a:t>
            </a:r>
            <a:r>
              <a:rPr lang="ja-JP" altLang="en-US" b="1" dirty="0"/>
              <a:t>者</a:t>
            </a:r>
            <a:r>
              <a:rPr lang="ja-JP" altLang="en-US" dirty="0"/>
              <a:t>：生まれつきか日本語を獲得する前に失聴した。手話を母語とする場合が多い</a:t>
            </a:r>
            <a:endParaRPr lang="en-US" altLang="ja-JP" dirty="0"/>
          </a:p>
          <a:p>
            <a:pPr marL="0" indent="0">
              <a:buNone/>
            </a:pPr>
            <a:r>
              <a:rPr lang="ja-JP" altLang="en-US" b="1" dirty="0"/>
              <a:t>難聴者</a:t>
            </a:r>
            <a:r>
              <a:rPr lang="ja-JP" altLang="en-US" dirty="0"/>
              <a:t>：高い音が聴こえない、低い音が聴こえない、小さい音が聴こえないなど様々</a:t>
            </a:r>
            <a:endParaRPr lang="en-US" altLang="ja-JP" dirty="0"/>
          </a:p>
          <a:p>
            <a:pPr marL="0" indent="0">
              <a:buNone/>
            </a:pPr>
            <a:r>
              <a:rPr lang="ja-JP" altLang="en-US" b="1" dirty="0"/>
              <a:t>中途失聴者</a:t>
            </a:r>
            <a:r>
              <a:rPr lang="ja-JP" altLang="en-US" dirty="0"/>
              <a:t>：日本語を獲得後、聴こえなくなった</a:t>
            </a:r>
            <a:endParaRPr lang="en-US" altLang="ja-JP" dirty="0"/>
          </a:p>
          <a:p>
            <a:pPr marL="0" indent="0">
              <a:buNone/>
            </a:pPr>
            <a:endParaRPr kumimoji="1" lang="ja-JP" altLang="en-US" dirty="0"/>
          </a:p>
        </p:txBody>
      </p:sp>
    </p:spTree>
    <p:extLst>
      <p:ext uri="{BB962C8B-B14F-4D97-AF65-F5344CB8AC3E}">
        <p14:creationId xmlns:p14="http://schemas.microsoft.com/office/powerpoint/2010/main" val="20317198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a:t>聴覚障害者のコミュニケーション</a:t>
            </a:r>
          </a:p>
        </p:txBody>
      </p:sp>
      <p:sp>
        <p:nvSpPr>
          <p:cNvPr id="3" name="コンテンツ プレースホルダー 2"/>
          <p:cNvSpPr>
            <a:spLocks noGrp="1"/>
          </p:cNvSpPr>
          <p:nvPr>
            <p:ph idx="1"/>
          </p:nvPr>
        </p:nvSpPr>
        <p:spPr/>
        <p:txBody>
          <a:bodyPr>
            <a:normAutofit fontScale="85000" lnSpcReduction="20000"/>
          </a:bodyPr>
          <a:lstStyle/>
          <a:p>
            <a:pPr marL="0" indent="0">
              <a:buNone/>
            </a:pPr>
            <a:r>
              <a:rPr lang="ja-JP" altLang="en-US" dirty="0"/>
              <a:t>障害の状況や育った環境によってコミュニケーション方法はさまざま</a:t>
            </a:r>
            <a:endParaRPr lang="en-US" altLang="ja-JP" dirty="0"/>
          </a:p>
          <a:p>
            <a:pPr marL="0" indent="0">
              <a:buNone/>
            </a:pPr>
            <a:r>
              <a:rPr kumimoji="1" lang="ja-JP" altLang="en-US" b="1" dirty="0"/>
              <a:t>手話や口話、身振り、筆談、空書、キュード・スピーチ等</a:t>
            </a:r>
            <a:endParaRPr kumimoji="1" lang="en-US" altLang="ja-JP" b="1" dirty="0"/>
          </a:p>
          <a:p>
            <a:pPr marL="0" indent="0">
              <a:buNone/>
            </a:pPr>
            <a:r>
              <a:rPr lang="ja-JP" altLang="en-US" b="1" u="sng" dirty="0">
                <a:solidFill>
                  <a:srgbClr val="FF0000"/>
                </a:solidFill>
              </a:rPr>
              <a:t>その人に合ったコミュニケーション方法</a:t>
            </a:r>
            <a:r>
              <a:rPr lang="ja-JP" altLang="en-US" dirty="0"/>
              <a:t>を選択する必要があります</a:t>
            </a:r>
            <a:endParaRPr lang="en-US" altLang="ja-JP" dirty="0"/>
          </a:p>
          <a:p>
            <a:pPr marL="0" indent="0">
              <a:buNone/>
            </a:pPr>
            <a:endParaRPr lang="en-US" altLang="ja-JP" dirty="0"/>
          </a:p>
          <a:p>
            <a:pPr marL="0" indent="0">
              <a:buNone/>
            </a:pPr>
            <a:r>
              <a:rPr kumimoji="1" lang="ja-JP" altLang="en-US" dirty="0"/>
              <a:t>聴こえない≠手話</a:t>
            </a:r>
            <a:endParaRPr kumimoji="1" lang="en-US" altLang="ja-JP" dirty="0"/>
          </a:p>
          <a:p>
            <a:pPr marL="0" indent="0">
              <a:buNone/>
            </a:pPr>
            <a:r>
              <a:rPr lang="ja-JP" altLang="en-US" dirty="0"/>
              <a:t>補聴器≠聴こえる</a:t>
            </a:r>
            <a:endParaRPr lang="en-US" altLang="ja-JP" dirty="0"/>
          </a:p>
          <a:p>
            <a:pPr marL="0" indent="0">
              <a:buNone/>
            </a:pPr>
            <a:r>
              <a:rPr kumimoji="1" lang="ja-JP" altLang="en-US" dirty="0"/>
              <a:t>人工内耳≠聴こえる</a:t>
            </a:r>
            <a:endParaRPr kumimoji="1" lang="en-US" altLang="ja-JP" dirty="0"/>
          </a:p>
          <a:p>
            <a:pPr marL="0" indent="0">
              <a:buNone/>
            </a:pPr>
            <a:r>
              <a:rPr lang="ja-JP" altLang="en-US" dirty="0"/>
              <a:t>筆談≠理解できる</a:t>
            </a:r>
            <a:endParaRPr lang="en-US" altLang="ja-JP" dirty="0"/>
          </a:p>
          <a:p>
            <a:pPr marL="0" indent="0">
              <a:buNone/>
            </a:pPr>
            <a:r>
              <a:rPr kumimoji="1" lang="ja-JP" altLang="en-US" dirty="0"/>
              <a:t>大きな声で話す≠聴こえる</a:t>
            </a:r>
          </a:p>
        </p:txBody>
      </p:sp>
      <p:pic>
        <p:nvPicPr>
          <p:cNvPr id="5" name="図 4"/>
          <p:cNvPicPr>
            <a:picLocks noChangeAspect="1"/>
          </p:cNvPicPr>
          <p:nvPr/>
        </p:nvPicPr>
        <p:blipFill rotWithShape="1">
          <a:blip r:embed="rId2">
            <a:extLst>
              <a:ext uri="{28A0092B-C50C-407E-A947-70E740481C1C}">
                <a14:useLocalDpi xmlns:a14="http://schemas.microsoft.com/office/drawing/2010/main" val="0"/>
              </a:ext>
            </a:extLst>
          </a:blip>
          <a:srcRect l="-1829" t="23470" r="-1829"/>
          <a:stretch/>
        </p:blipFill>
        <p:spPr>
          <a:xfrm>
            <a:off x="4873386" y="3402925"/>
            <a:ext cx="3615006" cy="2225398"/>
          </a:xfrm>
          <a:prstGeom prst="rect">
            <a:avLst/>
          </a:prstGeom>
        </p:spPr>
      </p:pic>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9928" y="3189923"/>
            <a:ext cx="1611630" cy="2438400"/>
          </a:xfrm>
          <a:prstGeom prst="rect">
            <a:avLst/>
          </a:prstGeom>
        </p:spPr>
      </p:pic>
    </p:spTree>
    <p:extLst>
      <p:ext uri="{BB962C8B-B14F-4D97-AF65-F5344CB8AC3E}">
        <p14:creationId xmlns:p14="http://schemas.microsoft.com/office/powerpoint/2010/main" val="13793735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dirty="0" err="1"/>
              <a:t>ろう</a:t>
            </a:r>
            <a:r>
              <a:rPr lang="ja-JP" altLang="en-US" b="1" dirty="0"/>
              <a:t>者・聴者の文化</a:t>
            </a:r>
            <a:endParaRPr kumimoji="1" lang="ja-JP" altLang="en-US" b="1" dirty="0"/>
          </a:p>
        </p:txBody>
      </p:sp>
      <p:sp>
        <p:nvSpPr>
          <p:cNvPr id="3" name="コンテンツ プレースホルダー 2"/>
          <p:cNvSpPr>
            <a:spLocks noGrp="1"/>
          </p:cNvSpPr>
          <p:nvPr>
            <p:ph idx="1"/>
          </p:nvPr>
        </p:nvSpPr>
        <p:spPr>
          <a:xfrm>
            <a:off x="1130060" y="1936342"/>
            <a:ext cx="10123202" cy="2383740"/>
          </a:xfrm>
        </p:spPr>
        <p:txBody>
          <a:bodyPr>
            <a:normAutofit/>
          </a:bodyPr>
          <a:lstStyle/>
          <a:p>
            <a:pPr marL="0" indent="0">
              <a:buNone/>
            </a:pPr>
            <a:r>
              <a:rPr lang="ja-JP" altLang="en-US" dirty="0"/>
              <a:t>日本人は目を合わせて会話するのが苦手か、少し目をそらせるのがマナーだという文化があります。また、言葉の裏の意味を察する能力も必要です。</a:t>
            </a:r>
            <a:endParaRPr lang="en-US" altLang="ja-JP" dirty="0"/>
          </a:p>
          <a:p>
            <a:pPr marL="0" indent="0">
              <a:buNone/>
            </a:pPr>
            <a:r>
              <a:rPr lang="ja-JP" altLang="en-US" dirty="0" err="1"/>
              <a:t>ろう</a:t>
            </a:r>
            <a:r>
              <a:rPr lang="ja-JP" altLang="en-US" dirty="0"/>
              <a:t>者は目で情報を得たり、会話をするため、目を合わせて会話をします。手話は意味をはっきり表すため、英語の会話と似ているところがあります。</a:t>
            </a:r>
            <a:endParaRPr lang="en-US" altLang="ja-JP" dirty="0"/>
          </a:p>
          <a:p>
            <a:pPr marL="0" indent="0">
              <a:buNone/>
            </a:pPr>
            <a:r>
              <a:rPr lang="ja-JP" altLang="en-US" dirty="0" err="1"/>
              <a:t>ろう</a:t>
            </a:r>
            <a:r>
              <a:rPr lang="ja-JP" altLang="en-US" dirty="0"/>
              <a:t>者は「わがまま」、「察してくれない」、など誤解を招くことがあります</a:t>
            </a:r>
            <a:endParaRPr lang="en-US" altLang="ja-JP"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61222" y="3990103"/>
            <a:ext cx="1264740" cy="1709108"/>
          </a:xfrm>
          <a:prstGeom prst="rect">
            <a:avLst/>
          </a:prstGeom>
        </p:spPr>
      </p:pic>
      <p:sp>
        <p:nvSpPr>
          <p:cNvPr id="5" name="テキスト ボックス 4"/>
          <p:cNvSpPr txBox="1"/>
          <p:nvPr/>
        </p:nvSpPr>
        <p:spPr>
          <a:xfrm>
            <a:off x="1130060" y="4320082"/>
            <a:ext cx="7893170" cy="1477328"/>
          </a:xfrm>
          <a:prstGeom prst="rect">
            <a:avLst/>
          </a:prstGeom>
          <a:noFill/>
        </p:spPr>
        <p:txBody>
          <a:bodyPr wrap="square" rtlCol="0">
            <a:spAutoFit/>
          </a:bodyPr>
          <a:lstStyle/>
          <a:p>
            <a:r>
              <a:rPr lang="ja-JP" altLang="en-US" dirty="0">
                <a:solidFill>
                  <a:srgbClr val="FF0000"/>
                </a:solidFill>
              </a:rPr>
              <a:t>高齢になるほど文章の読み書きが苦手な人が多いようです。そのため、　書物や新聞等による知識や情報を得ることができず、だれもが知っているような一般的な知識を持っていなかったり、打ち消しのような複雑な　　言い回しは手話通訳を通してでもなかなか理解できないというような問題があります。</a:t>
            </a:r>
            <a:endParaRPr kumimoji="1" lang="ja-JP" altLang="en-US" dirty="0">
              <a:solidFill>
                <a:srgbClr val="FF0000"/>
              </a:solidFill>
            </a:endParaRPr>
          </a:p>
        </p:txBody>
      </p:sp>
    </p:spTree>
    <p:extLst>
      <p:ext uri="{BB962C8B-B14F-4D97-AF65-F5344CB8AC3E}">
        <p14:creationId xmlns:p14="http://schemas.microsoft.com/office/powerpoint/2010/main" val="26831464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2">
            <a:extLst>
              <a:ext uri="{28A0092B-C50C-407E-A947-70E740481C1C}">
                <a14:useLocalDpi xmlns:a14="http://schemas.microsoft.com/office/drawing/2010/main" val="0"/>
              </a:ext>
            </a:extLst>
          </a:blip>
          <a:srcRect l="16667" t="3447" r="16473" b="3932"/>
          <a:stretch/>
        </p:blipFill>
        <p:spPr>
          <a:xfrm>
            <a:off x="4054415" y="632654"/>
            <a:ext cx="3717985" cy="5140520"/>
          </a:xfrm>
          <a:prstGeom prst="rect">
            <a:avLst/>
          </a:prstGeom>
        </p:spPr>
      </p:pic>
    </p:spTree>
    <p:extLst>
      <p:ext uri="{BB962C8B-B14F-4D97-AF65-F5344CB8AC3E}">
        <p14:creationId xmlns:p14="http://schemas.microsoft.com/office/powerpoint/2010/main" val="2078907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509328F3-3EEE-EB4F-80FB-370A2081F87A}"/>
              </a:ext>
            </a:extLst>
          </p:cNvPr>
          <p:cNvPicPr>
            <a:picLocks noChangeAspect="1"/>
          </p:cNvPicPr>
          <p:nvPr/>
        </p:nvPicPr>
        <p:blipFill>
          <a:blip r:embed="rId2"/>
          <a:stretch>
            <a:fillRect/>
          </a:stretch>
        </p:blipFill>
        <p:spPr>
          <a:xfrm>
            <a:off x="9982200" y="1630014"/>
            <a:ext cx="2209800" cy="4432300"/>
          </a:xfrm>
          <a:prstGeom prst="rect">
            <a:avLst/>
          </a:prstGeom>
        </p:spPr>
      </p:pic>
      <p:pic>
        <p:nvPicPr>
          <p:cNvPr id="5" name="図 4">
            <a:extLst>
              <a:ext uri="{FF2B5EF4-FFF2-40B4-BE49-F238E27FC236}">
                <a16:creationId xmlns:a16="http://schemas.microsoft.com/office/drawing/2014/main" id="{235A2524-C61A-D742-8B12-50CCDA243DAD}"/>
              </a:ext>
            </a:extLst>
          </p:cNvPr>
          <p:cNvPicPr>
            <a:picLocks noChangeAspect="1"/>
          </p:cNvPicPr>
          <p:nvPr/>
        </p:nvPicPr>
        <p:blipFill>
          <a:blip r:embed="rId3"/>
          <a:stretch>
            <a:fillRect/>
          </a:stretch>
        </p:blipFill>
        <p:spPr>
          <a:xfrm>
            <a:off x="7442200" y="1630014"/>
            <a:ext cx="2540000" cy="4432300"/>
          </a:xfrm>
          <a:prstGeom prst="rect">
            <a:avLst/>
          </a:prstGeom>
        </p:spPr>
      </p:pic>
      <p:sp>
        <p:nvSpPr>
          <p:cNvPr id="6" name="正方形/長方形 5">
            <a:extLst>
              <a:ext uri="{FF2B5EF4-FFF2-40B4-BE49-F238E27FC236}">
                <a16:creationId xmlns:a16="http://schemas.microsoft.com/office/drawing/2014/main" id="{49AC4292-BEFD-C64B-A56E-12D2ABBF5986}"/>
              </a:ext>
            </a:extLst>
          </p:cNvPr>
          <p:cNvSpPr/>
          <p:nvPr/>
        </p:nvSpPr>
        <p:spPr>
          <a:xfrm>
            <a:off x="126381" y="0"/>
            <a:ext cx="7315820" cy="5355312"/>
          </a:xfrm>
          <a:prstGeom prst="rect">
            <a:avLst/>
          </a:prstGeom>
        </p:spPr>
        <p:txBody>
          <a:bodyPr wrap="square">
            <a:spAutoFit/>
          </a:bodyPr>
          <a:lstStyle/>
          <a:p>
            <a:r>
              <a:rPr lang="ja-JP" altLang="en-US" b="1" dirty="0">
                <a:solidFill>
                  <a:srgbClr val="000000"/>
                </a:solidFill>
                <a:latin typeface="-webkit-standard"/>
              </a:rPr>
              <a:t>白杖とは</a:t>
            </a:r>
          </a:p>
          <a:p>
            <a:r>
              <a:rPr lang="ja-JP" altLang="en-US" dirty="0">
                <a:solidFill>
                  <a:srgbClr val="000000"/>
                </a:solidFill>
                <a:latin typeface="-webkit-standard"/>
              </a:rPr>
              <a:t>白杖とは、</a:t>
            </a:r>
            <a:r>
              <a:rPr lang="ja-JP" altLang="en-US" b="1" u="sng" dirty="0">
                <a:solidFill>
                  <a:srgbClr val="FF0000"/>
                </a:solidFill>
                <a:latin typeface="-webkit-standard"/>
              </a:rPr>
              <a:t>視覚に障害がある人</a:t>
            </a:r>
            <a:r>
              <a:rPr lang="ja-JP" altLang="en-US" dirty="0">
                <a:solidFill>
                  <a:srgbClr val="000000"/>
                </a:solidFill>
                <a:latin typeface="-webkit-standard"/>
              </a:rPr>
              <a:t>が歩行の際に使用する白い杖の事です。歩行の際の安全を確保したり、歩行に必要な情報を収集したり、</a:t>
            </a:r>
            <a:endParaRPr lang="en-US" altLang="ja-JP" dirty="0">
              <a:solidFill>
                <a:srgbClr val="000000"/>
              </a:solidFill>
              <a:latin typeface="-webkit-standard"/>
            </a:endParaRPr>
          </a:p>
          <a:p>
            <a:r>
              <a:rPr lang="ja-JP" altLang="en-US" dirty="0">
                <a:solidFill>
                  <a:srgbClr val="000000"/>
                </a:solidFill>
                <a:latin typeface="-webkit-standard"/>
              </a:rPr>
              <a:t>周囲の人に障害者である事を注意喚起する為に使用します。</a:t>
            </a:r>
            <a:br>
              <a:rPr lang="ja-JP" altLang="en-US" dirty="0"/>
            </a:br>
            <a:r>
              <a:rPr lang="ja-JP" altLang="en-US" dirty="0">
                <a:solidFill>
                  <a:srgbClr val="000000"/>
                </a:solidFill>
                <a:latin typeface="-webkit-standard"/>
              </a:rPr>
              <a:t>白杖を使用する</a:t>
            </a:r>
            <a:r>
              <a:rPr lang="ja-JP" altLang="en-US" b="1" u="sng" dirty="0">
                <a:solidFill>
                  <a:srgbClr val="FF0000"/>
                </a:solidFill>
                <a:latin typeface="-webkit-standard"/>
              </a:rPr>
              <a:t>視覚障害者には、全盲（まったく見えない人）だけでなく、</a:t>
            </a:r>
            <a:r>
              <a:rPr lang="ja-JP" altLang="en-US" b="1" u="sng" dirty="0">
                <a:solidFill>
                  <a:srgbClr val="FF0000"/>
                </a:solidFill>
                <a:latin typeface="-webkit-standard"/>
                <a:hlinkClick r:id="rId4">
                  <a:extLst>
                    <a:ext uri="{A12FA001-AC4F-418D-AE19-62706E023703}">
                      <ahyp:hlinkClr xmlns:ahyp="http://schemas.microsoft.com/office/drawing/2018/hyperlinkcolor" val="tx"/>
                    </a:ext>
                  </a:extLst>
                </a:hlinkClick>
              </a:rPr>
              <a:t>ロービジョン（後述）</a:t>
            </a:r>
            <a:r>
              <a:rPr lang="ja-JP" altLang="en-US" b="1" u="sng" dirty="0">
                <a:solidFill>
                  <a:srgbClr val="FF0000"/>
                </a:solidFill>
                <a:latin typeface="-webkit-standard"/>
              </a:rPr>
              <a:t>も含まれます</a:t>
            </a:r>
            <a:r>
              <a:rPr lang="ja-JP" altLang="en-US" b="1" dirty="0">
                <a:solidFill>
                  <a:srgbClr val="000000"/>
                </a:solidFill>
                <a:latin typeface="-webkit-standard"/>
              </a:rPr>
              <a:t>。</a:t>
            </a:r>
            <a:br>
              <a:rPr lang="ja-JP" altLang="en-US" dirty="0"/>
            </a:br>
            <a:r>
              <a:rPr lang="ja-JP" altLang="en-US" dirty="0">
                <a:solidFill>
                  <a:srgbClr val="000000"/>
                </a:solidFill>
                <a:latin typeface="-webkit-standard"/>
              </a:rPr>
              <a:t>日本の法律では、</a:t>
            </a:r>
            <a:r>
              <a:rPr lang="ja-JP" altLang="en-US" b="1" u="sng" dirty="0">
                <a:solidFill>
                  <a:srgbClr val="FF0000"/>
                </a:solidFill>
                <a:latin typeface="-webkit-standard"/>
              </a:rPr>
              <a:t>ロービジョンを含む視覚障害者</a:t>
            </a:r>
            <a:r>
              <a:rPr lang="ja-JP" altLang="en-US" dirty="0">
                <a:solidFill>
                  <a:srgbClr val="000000"/>
                </a:solidFill>
                <a:latin typeface="-webkit-standard"/>
              </a:rPr>
              <a:t>は、道路を通行する時は、白杖又は盲導犬を携行していなければいけないとされています。</a:t>
            </a:r>
            <a:br>
              <a:rPr lang="ja-JP" altLang="en-US" dirty="0"/>
            </a:br>
            <a:r>
              <a:rPr lang="ja-JP" altLang="en-US" dirty="0">
                <a:solidFill>
                  <a:srgbClr val="000000"/>
                </a:solidFill>
                <a:latin typeface="-webkit-standard"/>
              </a:rPr>
              <a:t>また、</a:t>
            </a:r>
            <a:r>
              <a:rPr lang="ja-JP" altLang="en-US" b="1" u="sng" dirty="0">
                <a:solidFill>
                  <a:srgbClr val="FF0000"/>
                </a:solidFill>
                <a:latin typeface="-webkit-standard"/>
              </a:rPr>
              <a:t>聴覚障害者や、肢体不自由者、平衡機能障害者も白杖を携行</a:t>
            </a:r>
            <a:endParaRPr lang="en-US" altLang="ja-JP" b="1" u="sng" dirty="0">
              <a:solidFill>
                <a:srgbClr val="FF0000"/>
              </a:solidFill>
              <a:latin typeface="-webkit-standard"/>
            </a:endParaRPr>
          </a:p>
          <a:p>
            <a:r>
              <a:rPr lang="ja-JP" altLang="en-US" b="1" u="sng" dirty="0">
                <a:solidFill>
                  <a:srgbClr val="FF0000"/>
                </a:solidFill>
                <a:latin typeface="-webkit-standard"/>
              </a:rPr>
              <a:t>する事が認められています</a:t>
            </a:r>
            <a:r>
              <a:rPr lang="ja-JP" altLang="en-US" dirty="0">
                <a:solidFill>
                  <a:srgbClr val="000000"/>
                </a:solidFill>
                <a:latin typeface="-webkit-standard"/>
              </a:rPr>
              <a:t>（健常者が白杖を携行する事は禁止されています）。</a:t>
            </a:r>
            <a:br>
              <a:rPr lang="ja-JP" altLang="en-US" dirty="0"/>
            </a:br>
            <a:endParaRPr lang="en-US" altLang="ja-JP" dirty="0"/>
          </a:p>
          <a:p>
            <a:br>
              <a:rPr lang="ja-JP" altLang="en-US" dirty="0"/>
            </a:br>
            <a:r>
              <a:rPr lang="ja-JP" altLang="en-US" dirty="0"/>
              <a:t>地面に杖先をスライドさせて周囲の様子を探るスライドテクニック、軽く叩いて音を出して周囲に注意喚起をしつつ様子を探るタッチ</a:t>
            </a:r>
            <a:endParaRPr lang="en-US" altLang="ja-JP" dirty="0"/>
          </a:p>
          <a:p>
            <a:r>
              <a:rPr lang="ja-JP" altLang="en-US" dirty="0"/>
              <a:t>テクニックの他、ガイド同伴の場合や全盲以外の障害者が周囲に</a:t>
            </a:r>
            <a:endParaRPr lang="en-US" altLang="ja-JP" dirty="0"/>
          </a:p>
          <a:p>
            <a:r>
              <a:rPr lang="ja-JP" altLang="en-US" dirty="0"/>
              <a:t>障害者である事を知らせる為にシンボルケーンとして杖の先を</a:t>
            </a:r>
            <a:endParaRPr lang="en-US" altLang="ja-JP" dirty="0"/>
          </a:p>
          <a:p>
            <a:r>
              <a:rPr lang="ja-JP" altLang="en-US" dirty="0"/>
              <a:t>少し浮かせて持つ使い方などがあります。 </a:t>
            </a:r>
            <a:br>
              <a:rPr lang="ja-JP" altLang="en-US" dirty="0"/>
            </a:br>
            <a:endParaRPr lang="ja-JP" altLang="en-US" dirty="0"/>
          </a:p>
        </p:txBody>
      </p:sp>
    </p:spTree>
    <p:extLst>
      <p:ext uri="{BB962C8B-B14F-4D97-AF65-F5344CB8AC3E}">
        <p14:creationId xmlns:p14="http://schemas.microsoft.com/office/powerpoint/2010/main" val="26938560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a:t>勘違い</a:t>
            </a:r>
          </a:p>
        </p:txBody>
      </p:sp>
      <p:sp>
        <p:nvSpPr>
          <p:cNvPr id="3" name="コンテンツ プレースホルダー 2"/>
          <p:cNvSpPr>
            <a:spLocks noGrp="1"/>
          </p:cNvSpPr>
          <p:nvPr>
            <p:ph idx="1"/>
          </p:nvPr>
        </p:nvSpPr>
        <p:spPr/>
        <p:txBody>
          <a:bodyPr/>
          <a:lstStyle/>
          <a:p>
            <a:pPr marL="0" indent="0">
              <a:buNone/>
            </a:pPr>
            <a:r>
              <a:rPr lang="ja-JP" altLang="en-US" dirty="0"/>
              <a:t>・薬の飲み方で「食間」⇒食事中に飲まなければいけないと思い、食事の途中で</a:t>
            </a:r>
            <a:endParaRPr lang="en-US" altLang="ja-JP" dirty="0"/>
          </a:p>
          <a:p>
            <a:pPr marL="0" indent="0">
              <a:buNone/>
            </a:pPr>
            <a:r>
              <a:rPr lang="ja-JP" altLang="en-US" dirty="0"/>
              <a:t>　服用した</a:t>
            </a:r>
            <a:endParaRPr lang="en-US" altLang="ja-JP" dirty="0"/>
          </a:p>
          <a:p>
            <a:pPr marL="0" indent="0">
              <a:buNone/>
            </a:pPr>
            <a:r>
              <a:rPr kumimoji="1" lang="ja-JP" altLang="en-US" dirty="0"/>
              <a:t>・塩分を控える⇒通訳者の「塩」「等」「注意」で塩がダメだと思い醤油や</a:t>
            </a:r>
            <a:endParaRPr kumimoji="1" lang="en-US" altLang="ja-JP" dirty="0"/>
          </a:p>
          <a:p>
            <a:pPr marL="0" indent="0">
              <a:buNone/>
            </a:pPr>
            <a:r>
              <a:rPr lang="ja-JP" altLang="en-US" dirty="0"/>
              <a:t>　</a:t>
            </a:r>
            <a:r>
              <a:rPr kumimoji="1" lang="ja-JP" altLang="en-US" dirty="0"/>
              <a:t>濃い味付けのものを食べていた</a:t>
            </a:r>
            <a:endParaRPr kumimoji="1" lang="en-US" altLang="ja-JP" dirty="0"/>
          </a:p>
          <a:p>
            <a:pPr marL="0" indent="0">
              <a:buNone/>
            </a:pPr>
            <a:endParaRPr lang="en-US" altLang="ja-JP" dirty="0"/>
          </a:p>
          <a:p>
            <a:pPr marL="0" indent="0">
              <a:buNone/>
            </a:pPr>
            <a:r>
              <a:rPr lang="ja-JP" altLang="en-US" dirty="0"/>
              <a:t>ろう者との会話では勘違いが起こりやすいため、理解しているか確認しながら</a:t>
            </a:r>
            <a:endParaRPr lang="en-US" altLang="ja-JP" dirty="0"/>
          </a:p>
          <a:p>
            <a:pPr marL="0" indent="0">
              <a:buNone/>
            </a:pPr>
            <a:r>
              <a:rPr lang="ja-JP" altLang="en-US" dirty="0"/>
              <a:t>会話をする必要があります</a:t>
            </a:r>
            <a:endParaRPr kumimoji="1" lang="en-US" altLang="ja-JP" dirty="0"/>
          </a:p>
          <a:p>
            <a:pPr marL="0" indent="0">
              <a:buNone/>
            </a:pPr>
            <a:endParaRPr kumimoji="1" lang="ja-JP" altLang="en-US" dirty="0"/>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91868">
            <a:off x="6751060" y="73862"/>
            <a:ext cx="1392135" cy="1446374"/>
          </a:xfrm>
          <a:prstGeom prst="rect">
            <a:avLst/>
          </a:prstGeom>
        </p:spPr>
      </p:pic>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034148">
            <a:off x="5294104" y="449515"/>
            <a:ext cx="975289" cy="1455656"/>
          </a:xfrm>
          <a:prstGeom prst="rect">
            <a:avLst/>
          </a:prstGeom>
        </p:spPr>
      </p:pic>
    </p:spTree>
    <p:extLst>
      <p:ext uri="{BB962C8B-B14F-4D97-AF65-F5344CB8AC3E}">
        <p14:creationId xmlns:p14="http://schemas.microsoft.com/office/powerpoint/2010/main" val="13527945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a:t>手話</a:t>
            </a:r>
          </a:p>
        </p:txBody>
      </p:sp>
      <p:sp>
        <p:nvSpPr>
          <p:cNvPr id="3" name="コンテンツ プレースホルダー 2"/>
          <p:cNvSpPr>
            <a:spLocks noGrp="1"/>
          </p:cNvSpPr>
          <p:nvPr>
            <p:ph idx="1"/>
          </p:nvPr>
        </p:nvSpPr>
        <p:spPr>
          <a:xfrm>
            <a:off x="951247" y="2101996"/>
            <a:ext cx="10375236" cy="3450613"/>
          </a:xfrm>
        </p:spPr>
        <p:txBody>
          <a:bodyPr/>
          <a:lstStyle/>
          <a:p>
            <a:pPr marL="0" indent="0">
              <a:buNone/>
            </a:pPr>
            <a:r>
              <a:rPr kumimoji="1" lang="ja-JP" altLang="en-US" dirty="0"/>
              <a:t>・手話も英語や日本語、フランス語と同じように言語の一つです。</a:t>
            </a:r>
            <a:endParaRPr kumimoji="1" lang="en-US" altLang="ja-JP" dirty="0"/>
          </a:p>
          <a:p>
            <a:pPr marL="0" indent="0">
              <a:buNone/>
            </a:pPr>
            <a:r>
              <a:rPr kumimoji="1" lang="ja-JP" altLang="en-US" dirty="0"/>
              <a:t>・手話には文法</a:t>
            </a:r>
            <a:r>
              <a:rPr lang="ja-JP" altLang="en-US" dirty="0"/>
              <a:t>があります。</a:t>
            </a:r>
            <a:endParaRPr lang="en-US" altLang="ja-JP" dirty="0"/>
          </a:p>
          <a:p>
            <a:pPr marL="0" indent="0">
              <a:buNone/>
            </a:pPr>
            <a:r>
              <a:rPr kumimoji="1" lang="ja-JP" altLang="en-US" dirty="0"/>
              <a:t>　　手の形、位置、動き、その他に指さし、顔の動き、口型等で意味を表しています。</a:t>
            </a:r>
            <a:endParaRPr kumimoji="1" lang="en-US" altLang="ja-JP" dirty="0"/>
          </a:p>
          <a:p>
            <a:pPr marL="0" indent="0">
              <a:buNone/>
            </a:pPr>
            <a:r>
              <a:rPr lang="ja-JP" altLang="en-US" dirty="0"/>
              <a:t>・日本手話と日本語対応手話があります。</a:t>
            </a:r>
            <a:endParaRPr lang="en-US" altLang="ja-JP" dirty="0"/>
          </a:p>
          <a:p>
            <a:pPr marL="0" indent="0">
              <a:buNone/>
            </a:pPr>
            <a:r>
              <a:rPr kumimoji="1" lang="ja-JP" altLang="en-US" dirty="0"/>
              <a:t>　　日本語対応手話だとろう者はわかりにくいことがあります。</a:t>
            </a:r>
            <a:endParaRPr kumimoji="1" lang="en-US" altLang="ja-JP" dirty="0"/>
          </a:p>
        </p:txBody>
      </p:sp>
    </p:spTree>
    <p:extLst>
      <p:ext uri="{BB962C8B-B14F-4D97-AF65-F5344CB8AC3E}">
        <p14:creationId xmlns:p14="http://schemas.microsoft.com/office/powerpoint/2010/main" val="12334333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a:t>盲</a:t>
            </a:r>
            <a:r>
              <a:rPr kumimoji="1" lang="ja-JP" altLang="en-US" b="1" dirty="0" err="1"/>
              <a:t>ろう</a:t>
            </a:r>
            <a:r>
              <a:rPr kumimoji="1" lang="ja-JP" altLang="en-US" b="1" dirty="0"/>
              <a:t>者</a:t>
            </a:r>
          </a:p>
        </p:txBody>
      </p:sp>
      <p:sp>
        <p:nvSpPr>
          <p:cNvPr id="3" name="コンテンツ プレースホルダー 2"/>
          <p:cNvSpPr>
            <a:spLocks noGrp="1"/>
          </p:cNvSpPr>
          <p:nvPr>
            <p:ph idx="1"/>
          </p:nvPr>
        </p:nvSpPr>
        <p:spPr>
          <a:xfrm>
            <a:off x="1451579" y="2015732"/>
            <a:ext cx="10245840" cy="3450613"/>
          </a:xfrm>
        </p:spPr>
        <p:txBody>
          <a:bodyPr/>
          <a:lstStyle/>
          <a:p>
            <a:r>
              <a:rPr lang="ja-JP" altLang="en-US" dirty="0"/>
              <a:t>盲</a:t>
            </a:r>
            <a:r>
              <a:rPr lang="ja-JP" altLang="en-US" dirty="0" err="1"/>
              <a:t>ろう</a:t>
            </a:r>
            <a:r>
              <a:rPr lang="ja-JP" altLang="en-US" dirty="0"/>
              <a:t>者とは、目（視覚）と耳（聴覚）の両方に障害を併せ持った人のことです。</a:t>
            </a:r>
            <a:endParaRPr lang="en-US" altLang="ja-JP" dirty="0"/>
          </a:p>
          <a:p>
            <a:pPr marL="0" indent="0">
              <a:buNone/>
            </a:pPr>
            <a:r>
              <a:rPr kumimoji="1" lang="ja-JP" altLang="en-US" dirty="0"/>
              <a:t>　見え方、聴こえ方、日本語の習得の度合いによりコミュニケーションは様々です。</a:t>
            </a:r>
            <a:endParaRPr kumimoji="1" lang="en-US" altLang="ja-JP" dirty="0"/>
          </a:p>
          <a:p>
            <a:pPr marL="0" indent="0">
              <a:buNone/>
            </a:pPr>
            <a:r>
              <a:rPr lang="ja-JP" altLang="en-US" dirty="0"/>
              <a:t>　触手話、手書き文字、点字筆記、指点字等</a:t>
            </a:r>
            <a:endParaRPr kumimoji="1" lang="ja-JP" altLang="en-US" dirty="0"/>
          </a:p>
        </p:txBody>
      </p:sp>
    </p:spTree>
    <p:extLst>
      <p:ext uri="{BB962C8B-B14F-4D97-AF65-F5344CB8AC3E}">
        <p14:creationId xmlns:p14="http://schemas.microsoft.com/office/powerpoint/2010/main" val="12116501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a:t>聴覚障害と判明したら</a:t>
            </a:r>
          </a:p>
        </p:txBody>
      </p:sp>
      <p:sp>
        <p:nvSpPr>
          <p:cNvPr id="3" name="コンテンツ プレースホルダー 2"/>
          <p:cNvSpPr>
            <a:spLocks noGrp="1"/>
          </p:cNvSpPr>
          <p:nvPr>
            <p:ph idx="1"/>
          </p:nvPr>
        </p:nvSpPr>
        <p:spPr/>
        <p:txBody>
          <a:bodyPr/>
          <a:lstStyle/>
          <a:p>
            <a:pPr marL="0" indent="0">
              <a:buNone/>
            </a:pPr>
            <a:r>
              <a:rPr kumimoji="1" lang="ja-JP" altLang="en-US" dirty="0"/>
              <a:t>・補聴器？人工内耳？</a:t>
            </a:r>
            <a:endParaRPr kumimoji="1" lang="en-US" altLang="ja-JP" dirty="0"/>
          </a:p>
          <a:p>
            <a:pPr marL="0" indent="0">
              <a:buNone/>
            </a:pPr>
            <a:r>
              <a:rPr lang="ja-JP" altLang="en-US" dirty="0"/>
              <a:t>・</a:t>
            </a:r>
            <a:r>
              <a:rPr lang="ja-JP" altLang="en-US" dirty="0" err="1"/>
              <a:t>ろう</a:t>
            </a:r>
            <a:r>
              <a:rPr lang="ja-JP" altLang="en-US" dirty="0"/>
              <a:t>学校？</a:t>
            </a:r>
            <a:endParaRPr lang="en-US" altLang="ja-JP" dirty="0"/>
          </a:p>
          <a:p>
            <a:pPr marL="0" indent="0">
              <a:buNone/>
            </a:pPr>
            <a:r>
              <a:rPr kumimoji="1" lang="ja-JP" altLang="en-US" dirty="0"/>
              <a:t>　判断に迷う場面が数多くあると思います。一つの情報に惑わされず、メリット、　</a:t>
            </a:r>
            <a:endParaRPr kumimoji="1" lang="en-US" altLang="ja-JP" dirty="0"/>
          </a:p>
          <a:p>
            <a:pPr marL="0" indent="0">
              <a:buNone/>
            </a:pPr>
            <a:r>
              <a:rPr lang="ja-JP" altLang="en-US" dirty="0"/>
              <a:t>　</a:t>
            </a:r>
            <a:r>
              <a:rPr kumimoji="1" lang="ja-JP" altLang="en-US" dirty="0"/>
              <a:t>デメリットを知り判断する必要があります</a:t>
            </a:r>
            <a:endParaRPr kumimoji="1" lang="en-US" altLang="ja-JP" dirty="0"/>
          </a:p>
          <a:p>
            <a:pPr marL="0" indent="0">
              <a:buNone/>
            </a:pPr>
            <a:endParaRPr kumimoji="1" lang="ja-JP" altLang="en-US" dirty="0"/>
          </a:p>
        </p:txBody>
      </p:sp>
    </p:spTree>
    <p:extLst>
      <p:ext uri="{BB962C8B-B14F-4D97-AF65-F5344CB8AC3E}">
        <p14:creationId xmlns:p14="http://schemas.microsoft.com/office/powerpoint/2010/main" val="12536488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a:t>聴覚障害者は不幸？</a:t>
            </a:r>
          </a:p>
        </p:txBody>
      </p:sp>
      <p:sp>
        <p:nvSpPr>
          <p:cNvPr id="3" name="コンテンツ プレースホルダー 2"/>
          <p:cNvSpPr>
            <a:spLocks noGrp="1"/>
          </p:cNvSpPr>
          <p:nvPr>
            <p:ph idx="1"/>
          </p:nvPr>
        </p:nvSpPr>
        <p:spPr>
          <a:xfrm>
            <a:off x="1451579" y="1940943"/>
            <a:ext cx="9603275" cy="3821501"/>
          </a:xfrm>
        </p:spPr>
        <p:txBody>
          <a:bodyPr>
            <a:normAutofit fontScale="85000" lnSpcReduction="20000"/>
          </a:bodyPr>
          <a:lstStyle/>
          <a:p>
            <a:pPr marL="0" indent="0">
              <a:buNone/>
            </a:pPr>
            <a:r>
              <a:rPr kumimoji="1" lang="ja-JP" altLang="en-US" b="1" dirty="0"/>
              <a:t>ドラマ</a:t>
            </a:r>
            <a:endParaRPr kumimoji="1" lang="en-US" altLang="ja-JP" b="1" dirty="0"/>
          </a:p>
          <a:p>
            <a:pPr marL="0" indent="0">
              <a:buNone/>
            </a:pPr>
            <a:r>
              <a:rPr lang="ja-JP" altLang="en-US" dirty="0"/>
              <a:t>・星の金貨</a:t>
            </a:r>
            <a:endParaRPr lang="en-US" altLang="ja-JP" dirty="0"/>
          </a:p>
          <a:p>
            <a:pPr marL="0" indent="0">
              <a:buNone/>
            </a:pPr>
            <a:r>
              <a:rPr lang="ja-JP" altLang="en-US" dirty="0"/>
              <a:t>・愛していると言ってくれ</a:t>
            </a:r>
            <a:endParaRPr lang="en-US" altLang="ja-JP" dirty="0"/>
          </a:p>
          <a:p>
            <a:pPr marL="0" indent="0">
              <a:buNone/>
            </a:pPr>
            <a:r>
              <a:rPr kumimoji="1" lang="ja-JP" altLang="en-US" dirty="0"/>
              <a:t>・ラブレター</a:t>
            </a:r>
            <a:endParaRPr kumimoji="1" lang="en-US" altLang="ja-JP" dirty="0"/>
          </a:p>
          <a:p>
            <a:pPr marL="0" indent="0">
              <a:buNone/>
            </a:pPr>
            <a:r>
              <a:rPr lang="ja-JP" altLang="en-US" dirty="0"/>
              <a:t>・君の手がささやいている</a:t>
            </a:r>
            <a:endParaRPr kumimoji="1" lang="en-US" altLang="ja-JP" dirty="0"/>
          </a:p>
          <a:p>
            <a:pPr marL="0" indent="0">
              <a:buNone/>
            </a:pPr>
            <a:r>
              <a:rPr lang="ja-JP" altLang="en-US"/>
              <a:t>・オレンジデイズなど</a:t>
            </a:r>
            <a:endParaRPr lang="en-US" altLang="ja-JP" dirty="0"/>
          </a:p>
          <a:p>
            <a:pPr marL="0" indent="0">
              <a:buNone/>
            </a:pPr>
            <a:r>
              <a:rPr lang="ja-JP" altLang="en-US" b="1" dirty="0"/>
              <a:t>映画</a:t>
            </a:r>
            <a:endParaRPr lang="en-US" altLang="ja-JP" b="1" dirty="0"/>
          </a:p>
          <a:p>
            <a:pPr marL="0" indent="0">
              <a:buNone/>
            </a:pPr>
            <a:r>
              <a:rPr kumimoji="1" lang="ja-JP" altLang="en-US" dirty="0"/>
              <a:t>・聾</a:t>
            </a:r>
            <a:r>
              <a:rPr kumimoji="1" lang="ja-JP" altLang="en-US"/>
              <a:t>の形など</a:t>
            </a:r>
            <a:endParaRPr kumimoji="1" lang="en-US" altLang="ja-JP" dirty="0"/>
          </a:p>
          <a:p>
            <a:pPr marL="0" indent="0">
              <a:buNone/>
            </a:pPr>
            <a:r>
              <a:rPr kumimoji="1" lang="ja-JP" altLang="en-US" dirty="0"/>
              <a:t>手話を扱ったドラマや映画はたくさんありますが、孤独で不幸な印象を与えるものが多いように感じます。実際はそうではありません。聴こえないことは</a:t>
            </a:r>
            <a:r>
              <a:rPr kumimoji="1" lang="ja-JP" altLang="en-US" b="1" dirty="0"/>
              <a:t>不便</a:t>
            </a:r>
            <a:r>
              <a:rPr kumimoji="1" lang="ja-JP" altLang="en-US" dirty="0"/>
              <a:t>ですが、不幸ではありません。</a:t>
            </a:r>
            <a:endParaRPr kumimoji="1" lang="en-US" altLang="ja-JP" dirty="0"/>
          </a:p>
          <a:p>
            <a:pPr marL="0" indent="0">
              <a:buNone/>
            </a:pPr>
            <a:endParaRPr kumimoji="1" lang="ja-JP" altLang="en-US" dirty="0"/>
          </a:p>
        </p:txBody>
      </p:sp>
    </p:spTree>
    <p:extLst>
      <p:ext uri="{BB962C8B-B14F-4D97-AF65-F5344CB8AC3E}">
        <p14:creationId xmlns:p14="http://schemas.microsoft.com/office/powerpoint/2010/main" val="41326815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a:t>情報保証</a:t>
            </a:r>
          </a:p>
        </p:txBody>
      </p:sp>
      <p:sp>
        <p:nvSpPr>
          <p:cNvPr id="3" name="コンテンツ プレースホルダー 2"/>
          <p:cNvSpPr>
            <a:spLocks noGrp="1"/>
          </p:cNvSpPr>
          <p:nvPr>
            <p:ph idx="1"/>
          </p:nvPr>
        </p:nvSpPr>
        <p:spPr/>
        <p:txBody>
          <a:bodyPr/>
          <a:lstStyle/>
          <a:p>
            <a:r>
              <a:rPr kumimoji="1" lang="ja-JP" altLang="en-US" dirty="0"/>
              <a:t>手話通訳者、要約筆記者、盲</a:t>
            </a:r>
            <a:r>
              <a:rPr kumimoji="1" lang="ja-JP" altLang="en-US" dirty="0" err="1"/>
              <a:t>ろう</a:t>
            </a:r>
            <a:r>
              <a:rPr kumimoji="1" lang="ja-JP" altLang="en-US" dirty="0"/>
              <a:t>者向け通訳・介助員</a:t>
            </a:r>
            <a:r>
              <a:rPr lang="ja-JP" altLang="en-US" dirty="0"/>
              <a:t>派遣</a:t>
            </a:r>
            <a:endParaRPr lang="en-US" altLang="ja-JP" dirty="0"/>
          </a:p>
          <a:p>
            <a:endParaRPr kumimoji="1" lang="en-US" altLang="ja-JP" dirty="0"/>
          </a:p>
          <a:p>
            <a:pPr marL="0" indent="0">
              <a:buNone/>
            </a:pPr>
            <a:r>
              <a:rPr lang="ja-JP" altLang="en-US" dirty="0"/>
              <a:t>　　名古屋市　</a:t>
            </a:r>
            <a:r>
              <a:rPr lang="ja-JP" altLang="en-US" b="1" dirty="0"/>
              <a:t>聴覚言語障害者情報文化センター（名身連聴言センター）</a:t>
            </a:r>
            <a:endParaRPr lang="en-US" altLang="ja-JP" b="1" dirty="0"/>
          </a:p>
          <a:p>
            <a:pPr marL="0" indent="0">
              <a:buNone/>
            </a:pPr>
            <a:r>
              <a:rPr kumimoji="1" lang="ja-JP" altLang="en-US" b="1" dirty="0"/>
              <a:t>　　</a:t>
            </a:r>
            <a:r>
              <a:rPr kumimoji="1" lang="ja-JP" altLang="en-US" dirty="0"/>
              <a:t>愛知県　　</a:t>
            </a:r>
            <a:r>
              <a:rPr kumimoji="1" lang="ja-JP" altLang="en-US" b="1" dirty="0"/>
              <a:t>あいち聴覚障害者センター</a:t>
            </a:r>
            <a:endParaRPr kumimoji="1" lang="en-US" altLang="ja-JP" b="1" dirty="0"/>
          </a:p>
          <a:p>
            <a:pPr marL="0" indent="0">
              <a:buNone/>
            </a:pPr>
            <a:endParaRPr kumimoji="1" lang="en-US" altLang="ja-JP" b="1" dirty="0"/>
          </a:p>
          <a:p>
            <a:pPr marL="0" indent="0">
              <a:buNone/>
            </a:pPr>
            <a:r>
              <a:rPr lang="ja-JP" altLang="en-US" b="1" dirty="0"/>
              <a:t>　　</a:t>
            </a:r>
            <a:r>
              <a:rPr lang="ja-JP" altLang="en-US" dirty="0"/>
              <a:t>その他にも手話通訳・要約筆記者派遣事業を行っている市町村があります</a:t>
            </a:r>
            <a:endParaRPr lang="en-US" altLang="ja-JP" dirty="0"/>
          </a:p>
          <a:p>
            <a:pPr marL="0" indent="0">
              <a:buNone/>
            </a:pPr>
            <a:endParaRPr kumimoji="1" lang="en-US" altLang="ja-JP" dirty="0"/>
          </a:p>
          <a:p>
            <a:pPr marL="0" indent="0">
              <a:buNone/>
            </a:pPr>
            <a:endParaRPr kumimoji="1" lang="en-US" altLang="ja-JP" dirty="0"/>
          </a:p>
          <a:p>
            <a:pPr marL="0" indent="0">
              <a:buNone/>
            </a:pPr>
            <a:endParaRPr kumimoji="1" lang="en-US" altLang="ja-JP" dirty="0"/>
          </a:p>
          <a:p>
            <a:endParaRPr kumimoji="1" lang="ja-JP" altLang="en-US" dirty="0"/>
          </a:p>
        </p:txBody>
      </p:sp>
    </p:spTree>
    <p:extLst>
      <p:ext uri="{BB962C8B-B14F-4D97-AF65-F5344CB8AC3E}">
        <p14:creationId xmlns:p14="http://schemas.microsoft.com/office/powerpoint/2010/main" val="40807451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a:t>情報保証</a:t>
            </a:r>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96096" y="1929860"/>
            <a:ext cx="2840274" cy="4023722"/>
          </a:xfrm>
          <a:prstGeom prst="rect">
            <a:avLst/>
          </a:prstGeom>
        </p:spPr>
      </p:pic>
      <p:sp>
        <p:nvSpPr>
          <p:cNvPr id="5" name="テキスト ボックス 4"/>
          <p:cNvSpPr txBox="1"/>
          <p:nvPr/>
        </p:nvSpPr>
        <p:spPr>
          <a:xfrm>
            <a:off x="1555096" y="2320505"/>
            <a:ext cx="6017556" cy="1200329"/>
          </a:xfrm>
          <a:prstGeom prst="rect">
            <a:avLst/>
          </a:prstGeom>
          <a:noFill/>
        </p:spPr>
        <p:txBody>
          <a:bodyPr wrap="square" rtlCol="0">
            <a:spAutoFit/>
          </a:bodyPr>
          <a:lstStyle/>
          <a:p>
            <a:endParaRPr kumimoji="1" lang="en-US" altLang="ja-JP" dirty="0"/>
          </a:p>
          <a:p>
            <a:r>
              <a:rPr kumimoji="1" lang="ja-JP" altLang="en-US" dirty="0"/>
              <a:t>・電話リレーサービスは、きこえない・きこえにくい人がきこえる人へ気軽に電話がかけられるサービスです</a:t>
            </a:r>
            <a:endParaRPr kumimoji="1" lang="en-US" altLang="ja-JP" dirty="0"/>
          </a:p>
          <a:p>
            <a:r>
              <a:rPr kumimoji="1" lang="ja-JP" altLang="en-US" dirty="0"/>
              <a:t>　日本財団ホームページ</a:t>
            </a:r>
          </a:p>
        </p:txBody>
      </p:sp>
    </p:spTree>
    <p:extLst>
      <p:ext uri="{BB962C8B-B14F-4D97-AF65-F5344CB8AC3E}">
        <p14:creationId xmlns:p14="http://schemas.microsoft.com/office/powerpoint/2010/main" val="10265278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a:t>聴覚障害者の相談窓口</a:t>
            </a:r>
          </a:p>
        </p:txBody>
      </p:sp>
      <p:sp>
        <p:nvSpPr>
          <p:cNvPr id="3" name="コンテンツ プレースホルダー 2"/>
          <p:cNvSpPr>
            <a:spLocks noGrp="1"/>
          </p:cNvSpPr>
          <p:nvPr>
            <p:ph idx="1"/>
          </p:nvPr>
        </p:nvSpPr>
        <p:spPr/>
        <p:txBody>
          <a:bodyPr/>
          <a:lstStyle/>
          <a:p>
            <a:r>
              <a:rPr kumimoji="1" lang="ja-JP" altLang="en-US" dirty="0"/>
              <a:t>手話言語で無料法律相談</a:t>
            </a:r>
            <a:endParaRPr kumimoji="1" lang="en-US" altLang="ja-JP" dirty="0"/>
          </a:p>
          <a:p>
            <a:pPr marL="0" indent="0">
              <a:buNone/>
            </a:pPr>
            <a:r>
              <a:rPr lang="ja-JP" altLang="en-US" dirty="0"/>
              <a:t>　</a:t>
            </a:r>
            <a:r>
              <a:rPr lang="ja-JP" altLang="en-US" dirty="0" err="1"/>
              <a:t>ろう</a:t>
            </a:r>
            <a:r>
              <a:rPr lang="ja-JP" altLang="en-US" dirty="0"/>
              <a:t>者弁護士が無料でオンライン相談に応じます　</a:t>
            </a:r>
          </a:p>
          <a:p>
            <a:r>
              <a:rPr kumimoji="1" lang="ja-JP" altLang="en-US" dirty="0"/>
              <a:t>手話や文字で相談</a:t>
            </a:r>
            <a:endParaRPr kumimoji="1" lang="en-US" altLang="ja-JP" dirty="0"/>
          </a:p>
          <a:p>
            <a:pPr marL="0" indent="0">
              <a:buNone/>
            </a:pPr>
            <a:r>
              <a:rPr lang="ja-JP" altLang="en-US" dirty="0"/>
              <a:t>　生活相談、法律相談</a:t>
            </a:r>
            <a:endParaRPr kumimoji="1" lang="en-US" altLang="ja-JP" dirty="0"/>
          </a:p>
          <a:p>
            <a:endParaRPr kumimoji="1" lang="en-US" altLang="ja-JP" dirty="0"/>
          </a:p>
          <a:p>
            <a:pPr marL="0" indent="0">
              <a:buNone/>
            </a:pPr>
            <a:r>
              <a:rPr lang="ja-JP" altLang="en-US" dirty="0"/>
              <a:t>　　（一財）全日本ろうあ連盟</a:t>
            </a:r>
            <a:endParaRPr lang="en-US" altLang="ja-JP" dirty="0"/>
          </a:p>
          <a:p>
            <a:pPr marL="0" indent="0">
              <a:buNone/>
            </a:pPr>
            <a:endParaRPr kumimoji="1" lang="ja-JP" altLang="en-US" dirty="0"/>
          </a:p>
        </p:txBody>
      </p:sp>
    </p:spTree>
    <p:extLst>
      <p:ext uri="{BB962C8B-B14F-4D97-AF65-F5344CB8AC3E}">
        <p14:creationId xmlns:p14="http://schemas.microsoft.com/office/powerpoint/2010/main" val="8440844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a:t>聴覚障害関係の事業所</a:t>
            </a:r>
          </a:p>
        </p:txBody>
      </p:sp>
      <p:sp>
        <p:nvSpPr>
          <p:cNvPr id="3" name="コンテンツ プレースホルダー 2"/>
          <p:cNvSpPr>
            <a:spLocks noGrp="1"/>
          </p:cNvSpPr>
          <p:nvPr>
            <p:ph idx="1"/>
          </p:nvPr>
        </p:nvSpPr>
        <p:spPr/>
        <p:txBody>
          <a:bodyPr>
            <a:normAutofit/>
          </a:bodyPr>
          <a:lstStyle/>
          <a:p>
            <a:r>
              <a:rPr kumimoji="1" lang="ja-JP" altLang="en-US" sz="1600" dirty="0"/>
              <a:t>特定非営利活動法人つくし</a:t>
            </a:r>
            <a:r>
              <a:rPr kumimoji="1" lang="ja-JP" altLang="en-US" dirty="0"/>
              <a:t>　聴覚・</a:t>
            </a:r>
            <a:r>
              <a:rPr kumimoji="1" lang="ja-JP" altLang="en-US" dirty="0" err="1"/>
              <a:t>ろう</a:t>
            </a:r>
            <a:r>
              <a:rPr kumimoji="1" lang="ja-JP" altLang="en-US" dirty="0"/>
              <a:t>重複センター</a:t>
            </a:r>
            <a:endParaRPr kumimoji="1" lang="en-US" altLang="ja-JP" dirty="0"/>
          </a:p>
          <a:p>
            <a:pPr marL="0" indent="0">
              <a:buNone/>
            </a:pPr>
            <a:r>
              <a:rPr lang="ja-JP" altLang="en-US" dirty="0"/>
              <a:t>生活介護・就労継続支援</a:t>
            </a:r>
            <a:r>
              <a:rPr lang="en-US" altLang="ja-JP" dirty="0"/>
              <a:t>B</a:t>
            </a:r>
            <a:r>
              <a:rPr lang="ja-JP" altLang="en-US" dirty="0"/>
              <a:t>型、居宅介護・相談支援、ヘルパー派遣、放課後等デイサービス・児童発達支援等（名古屋市・愛知県内・三重県）</a:t>
            </a:r>
            <a:endParaRPr lang="en-US" altLang="ja-JP" dirty="0"/>
          </a:p>
          <a:p>
            <a:r>
              <a:rPr lang="ja-JP" altLang="en-US" dirty="0"/>
              <a:t>ほっとくる</a:t>
            </a:r>
            <a:endParaRPr lang="en-US" altLang="ja-JP" dirty="0"/>
          </a:p>
          <a:p>
            <a:pPr marL="0" indent="0">
              <a:buNone/>
            </a:pPr>
            <a:r>
              <a:rPr lang="ja-JP" altLang="en-US" dirty="0"/>
              <a:t>地域活動支援センター、居宅介護支援事業（熱田区）</a:t>
            </a:r>
            <a:endParaRPr lang="en-US" altLang="ja-JP" dirty="0"/>
          </a:p>
          <a:p>
            <a:r>
              <a:rPr lang="ja-JP" altLang="en-US" dirty="0"/>
              <a:t>笑おう舎</a:t>
            </a:r>
            <a:endParaRPr lang="en-US" altLang="ja-JP" dirty="0"/>
          </a:p>
          <a:p>
            <a:pPr marL="0" indent="0">
              <a:buNone/>
            </a:pPr>
            <a:r>
              <a:rPr kumimoji="1" lang="ja-JP" altLang="en-US" dirty="0"/>
              <a:t>デイサービス（豊川）</a:t>
            </a:r>
            <a:endParaRPr kumimoji="1" lang="en-US" altLang="ja-JP" dirty="0"/>
          </a:p>
          <a:p>
            <a:pPr marL="0" indent="0">
              <a:buNone/>
            </a:pPr>
            <a:endParaRPr kumimoji="1" lang="ja-JP" altLang="en-US" dirty="0"/>
          </a:p>
        </p:txBody>
      </p:sp>
    </p:spTree>
    <p:extLst>
      <p:ext uri="{BB962C8B-B14F-4D97-AF65-F5344CB8AC3E}">
        <p14:creationId xmlns:p14="http://schemas.microsoft.com/office/powerpoint/2010/main" val="712361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E31A87-1240-884A-840B-1B82BD7269C7}"/>
              </a:ext>
            </a:extLst>
          </p:cNvPr>
          <p:cNvSpPr>
            <a:spLocks noGrp="1"/>
          </p:cNvSpPr>
          <p:nvPr>
            <p:ph type="title"/>
          </p:nvPr>
        </p:nvSpPr>
        <p:spPr/>
        <p:txBody>
          <a:bodyPr/>
          <a:lstStyle/>
          <a:p>
            <a:r>
              <a:rPr kumimoji="1" lang="ja-JP" altLang="en-US"/>
              <a:t>視覚障害の理解について</a:t>
            </a:r>
          </a:p>
        </p:txBody>
      </p:sp>
      <p:sp>
        <p:nvSpPr>
          <p:cNvPr id="3" name="コンテンツ プレースホルダー 2">
            <a:extLst>
              <a:ext uri="{FF2B5EF4-FFF2-40B4-BE49-F238E27FC236}">
                <a16:creationId xmlns:a16="http://schemas.microsoft.com/office/drawing/2014/main" id="{4879568E-520E-214B-9099-662A54008576}"/>
              </a:ext>
            </a:extLst>
          </p:cNvPr>
          <p:cNvSpPr>
            <a:spLocks noGrp="1"/>
          </p:cNvSpPr>
          <p:nvPr>
            <p:ph idx="1"/>
          </p:nvPr>
        </p:nvSpPr>
        <p:spPr>
          <a:xfrm>
            <a:off x="1451579" y="2015732"/>
            <a:ext cx="9603275" cy="3820624"/>
          </a:xfrm>
        </p:spPr>
        <p:txBody>
          <a:bodyPr>
            <a:normAutofit fontScale="92500" lnSpcReduction="20000"/>
          </a:bodyPr>
          <a:lstStyle/>
          <a:p>
            <a:pPr marL="0" indent="0">
              <a:buNone/>
            </a:pPr>
            <a:r>
              <a:rPr lang="ja-JP" altLang="en-US" b="1" dirty="0"/>
              <a:t>１．視覚障害とは</a:t>
            </a:r>
            <a:endParaRPr lang="ja-JP" altLang="en-US" dirty="0"/>
          </a:p>
          <a:p>
            <a:pPr marL="0" indent="0">
              <a:buNone/>
            </a:pPr>
            <a:r>
              <a:rPr lang="ja-JP" altLang="en-US" dirty="0"/>
              <a:t>（１）定義</a:t>
            </a:r>
          </a:p>
          <a:p>
            <a:pPr marL="0" indent="0">
              <a:buNone/>
            </a:pPr>
            <a:r>
              <a:rPr lang="ja-JP" altLang="en-US" dirty="0"/>
              <a:t>　視力や視野に障害があり、生活に支障を来している状態を視覚障害といいます。眼鏡</a:t>
            </a:r>
            <a:endParaRPr lang="en-US" altLang="ja-JP" dirty="0"/>
          </a:p>
          <a:p>
            <a:pPr marL="0" indent="0">
              <a:buNone/>
            </a:pPr>
            <a:r>
              <a:rPr lang="ja-JP" altLang="en-US" dirty="0"/>
              <a:t>　をつけても一定以上の視力が出なかったり、視野が狭くなり人や物にぶつかるなどの</a:t>
            </a:r>
            <a:endParaRPr lang="en-US" altLang="ja-JP" dirty="0"/>
          </a:p>
          <a:p>
            <a:pPr marL="0" indent="0">
              <a:buNone/>
            </a:pPr>
            <a:r>
              <a:rPr lang="ja-JP" altLang="en-US" dirty="0"/>
              <a:t>　状態です。</a:t>
            </a:r>
          </a:p>
          <a:p>
            <a:pPr marL="0" indent="0">
              <a:buNone/>
            </a:pPr>
            <a:r>
              <a:rPr lang="ja-JP" altLang="en-US" dirty="0"/>
              <a:t>　眼の機能は、視力、視野、色覚などがあります。身体障害者福祉法に規定されている　　　</a:t>
            </a:r>
            <a:endParaRPr lang="en-US" altLang="ja-JP" dirty="0"/>
          </a:p>
          <a:p>
            <a:pPr marL="0" indent="0">
              <a:buNone/>
            </a:pPr>
            <a:r>
              <a:rPr lang="ja-JP" altLang="en-US" dirty="0"/>
              <a:t>　視覚障害は、視機能のうちの矯正視力、視野の程度により</a:t>
            </a:r>
            <a:r>
              <a:rPr lang="en-US" altLang="ja-JP" dirty="0"/>
              <a:t>1</a:t>
            </a:r>
            <a:r>
              <a:rPr lang="ja-JP" altLang="en-US" dirty="0"/>
              <a:t>級から</a:t>
            </a:r>
            <a:r>
              <a:rPr lang="en-US" altLang="ja-JP" dirty="0"/>
              <a:t>6</a:t>
            </a:r>
            <a:r>
              <a:rPr lang="ja-JP" altLang="en-US" dirty="0"/>
              <a:t>級に区分されます。</a:t>
            </a:r>
            <a:endParaRPr lang="en-US" altLang="ja-JP" dirty="0"/>
          </a:p>
          <a:p>
            <a:pPr marL="0" indent="0">
              <a:buNone/>
            </a:pPr>
            <a:r>
              <a:rPr lang="ja-JP" altLang="en-US" dirty="0"/>
              <a:t>　矯正視力とは、近視や乱視などの矯正眼鏡をしたときの視力です。視野は、視線を</a:t>
            </a:r>
            <a:endParaRPr lang="en-US" altLang="ja-JP" dirty="0"/>
          </a:p>
          <a:p>
            <a:pPr marL="0" indent="0">
              <a:buNone/>
            </a:pPr>
            <a:r>
              <a:rPr lang="ja-JP" altLang="en-US" dirty="0"/>
              <a:t>　まっすぐにして動かさない状態で見えている範囲をいいます。</a:t>
            </a:r>
          </a:p>
          <a:p>
            <a:endParaRPr lang="ja-JP" altLang="en-US" dirty="0"/>
          </a:p>
          <a:p>
            <a:endParaRPr kumimoji="1" lang="ja-JP" altLang="en-US" dirty="0"/>
          </a:p>
        </p:txBody>
      </p:sp>
    </p:spTree>
    <p:extLst>
      <p:ext uri="{BB962C8B-B14F-4D97-AF65-F5344CB8AC3E}">
        <p14:creationId xmlns:p14="http://schemas.microsoft.com/office/powerpoint/2010/main" val="774049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2C8389-003A-964D-9845-4797442D5F93}"/>
              </a:ext>
            </a:extLst>
          </p:cNvPr>
          <p:cNvSpPr>
            <a:spLocks noGrp="1"/>
          </p:cNvSpPr>
          <p:nvPr>
            <p:ph type="title"/>
          </p:nvPr>
        </p:nvSpPr>
        <p:spPr/>
        <p:txBody>
          <a:bodyPr/>
          <a:lstStyle/>
          <a:p>
            <a:r>
              <a:rPr kumimoji="1" lang="ja-JP" altLang="en-US"/>
              <a:t>視覚障害の等級</a:t>
            </a:r>
          </a:p>
        </p:txBody>
      </p:sp>
      <p:sp>
        <p:nvSpPr>
          <p:cNvPr id="3" name="コンテンツ プレースホルダー 2">
            <a:extLst>
              <a:ext uri="{FF2B5EF4-FFF2-40B4-BE49-F238E27FC236}">
                <a16:creationId xmlns:a16="http://schemas.microsoft.com/office/drawing/2014/main" id="{82257A06-BDCD-454E-B2D2-542105868BD8}"/>
              </a:ext>
            </a:extLst>
          </p:cNvPr>
          <p:cNvSpPr>
            <a:spLocks noGrp="1"/>
          </p:cNvSpPr>
          <p:nvPr>
            <p:ph idx="1"/>
          </p:nvPr>
        </p:nvSpPr>
        <p:spPr>
          <a:xfrm>
            <a:off x="1451579" y="1941689"/>
            <a:ext cx="9814732" cy="4111791"/>
          </a:xfrm>
        </p:spPr>
        <p:txBody>
          <a:bodyPr>
            <a:normAutofit fontScale="25000" lnSpcReduction="20000"/>
          </a:bodyPr>
          <a:lstStyle/>
          <a:p>
            <a:pPr marL="0" indent="0">
              <a:buNone/>
            </a:pPr>
            <a:r>
              <a:rPr lang="ja-JP" altLang="en-US" sz="6000" dirty="0">
                <a:latin typeface="Yu Gothic" panose="020B0400000000000000" pitchFamily="34" charset="-128"/>
                <a:ea typeface="Yu Gothic" panose="020B0400000000000000" pitchFamily="34" charset="-128"/>
              </a:rPr>
              <a:t>１級：両眼の視力（万国式試視力表によって測ったものをいい、屈折異常のある者については、きょう正視力について測ったものをいう。以下同じ）の和が</a:t>
            </a:r>
            <a:r>
              <a:rPr lang="en-US" altLang="ja-JP" sz="6000" dirty="0">
                <a:latin typeface="Yu Gothic" panose="020B0400000000000000" pitchFamily="34" charset="-128"/>
                <a:ea typeface="Yu Gothic" panose="020B0400000000000000" pitchFamily="34" charset="-128"/>
              </a:rPr>
              <a:t>0.01</a:t>
            </a:r>
            <a:r>
              <a:rPr lang="ja-JP" altLang="en-US" sz="6000" dirty="0">
                <a:latin typeface="Yu Gothic" panose="020B0400000000000000" pitchFamily="34" charset="-128"/>
                <a:ea typeface="Yu Gothic" panose="020B0400000000000000" pitchFamily="34" charset="-128"/>
              </a:rPr>
              <a:t>以下のもの</a:t>
            </a:r>
          </a:p>
          <a:p>
            <a:pPr marL="0" indent="0">
              <a:buNone/>
            </a:pPr>
            <a:r>
              <a:rPr lang="ja-JP" altLang="en-US" sz="6000" dirty="0">
                <a:latin typeface="Yu Gothic" panose="020B0400000000000000" pitchFamily="34" charset="-128"/>
                <a:ea typeface="Yu Gothic" panose="020B0400000000000000" pitchFamily="34" charset="-128"/>
              </a:rPr>
              <a:t>２級：１　両眼の視力の和が</a:t>
            </a:r>
            <a:r>
              <a:rPr lang="en-US" altLang="ja-JP" sz="6000" dirty="0">
                <a:latin typeface="Yu Gothic" panose="020B0400000000000000" pitchFamily="34" charset="-128"/>
                <a:ea typeface="Yu Gothic" panose="020B0400000000000000" pitchFamily="34" charset="-128"/>
              </a:rPr>
              <a:t>0.02</a:t>
            </a:r>
            <a:r>
              <a:rPr lang="ja-JP" altLang="en-US" sz="6000" dirty="0">
                <a:latin typeface="Yu Gothic" panose="020B0400000000000000" pitchFamily="34" charset="-128"/>
                <a:ea typeface="Yu Gothic" panose="020B0400000000000000" pitchFamily="34" charset="-128"/>
              </a:rPr>
              <a:t>以上</a:t>
            </a:r>
            <a:r>
              <a:rPr lang="en-US" altLang="ja-JP" sz="6000" dirty="0">
                <a:latin typeface="Yu Gothic" panose="020B0400000000000000" pitchFamily="34" charset="-128"/>
                <a:ea typeface="Yu Gothic" panose="020B0400000000000000" pitchFamily="34" charset="-128"/>
              </a:rPr>
              <a:t>0.04</a:t>
            </a:r>
            <a:r>
              <a:rPr lang="ja-JP" altLang="en-US" sz="6000" dirty="0">
                <a:latin typeface="Yu Gothic" panose="020B0400000000000000" pitchFamily="34" charset="-128"/>
                <a:ea typeface="Yu Gothic" panose="020B0400000000000000" pitchFamily="34" charset="-128"/>
              </a:rPr>
              <a:t>以下のもの</a:t>
            </a:r>
          </a:p>
          <a:p>
            <a:pPr marL="0" indent="0">
              <a:buNone/>
            </a:pPr>
            <a:r>
              <a:rPr lang="ja-JP" altLang="en-US" sz="6000" dirty="0">
                <a:latin typeface="Yu Gothic" panose="020B0400000000000000" pitchFamily="34" charset="-128"/>
                <a:ea typeface="Yu Gothic" panose="020B0400000000000000" pitchFamily="34" charset="-128"/>
              </a:rPr>
              <a:t>　　　２　両眼の視野がそれぞれ</a:t>
            </a:r>
            <a:r>
              <a:rPr lang="en-US" altLang="ja-JP" sz="6000" dirty="0">
                <a:latin typeface="Yu Gothic" panose="020B0400000000000000" pitchFamily="34" charset="-128"/>
                <a:ea typeface="Yu Gothic" panose="020B0400000000000000" pitchFamily="34" charset="-128"/>
              </a:rPr>
              <a:t>10</a:t>
            </a:r>
            <a:r>
              <a:rPr lang="ja-JP" altLang="en-US" sz="6000" dirty="0">
                <a:latin typeface="Yu Gothic" panose="020B0400000000000000" pitchFamily="34" charset="-128"/>
                <a:ea typeface="Yu Gothic" panose="020B0400000000000000" pitchFamily="34" charset="-128"/>
              </a:rPr>
              <a:t>度以内でかつ両眼による視野について視能率による損失率が</a:t>
            </a:r>
            <a:r>
              <a:rPr lang="en-US" altLang="ja-JP" sz="6000" dirty="0">
                <a:latin typeface="Yu Gothic" panose="020B0400000000000000" pitchFamily="34" charset="-128"/>
                <a:ea typeface="Yu Gothic" panose="020B0400000000000000" pitchFamily="34" charset="-128"/>
              </a:rPr>
              <a:t>95</a:t>
            </a:r>
            <a:r>
              <a:rPr lang="ja-JP" altLang="en-US" sz="6000" dirty="0">
                <a:latin typeface="Yu Gothic" panose="020B0400000000000000" pitchFamily="34" charset="-128"/>
                <a:ea typeface="Yu Gothic" panose="020B0400000000000000" pitchFamily="34" charset="-128"/>
              </a:rPr>
              <a:t>％以上のもの</a:t>
            </a:r>
          </a:p>
          <a:p>
            <a:pPr marL="0" indent="0">
              <a:buNone/>
            </a:pPr>
            <a:r>
              <a:rPr lang="ja-JP" altLang="en-US" sz="6000" dirty="0">
                <a:latin typeface="Yu Gothic" panose="020B0400000000000000" pitchFamily="34" charset="-128"/>
                <a:ea typeface="Yu Gothic" panose="020B0400000000000000" pitchFamily="34" charset="-128"/>
              </a:rPr>
              <a:t>３級：１　両眼の視力の和が</a:t>
            </a:r>
            <a:r>
              <a:rPr lang="en-US" altLang="ja-JP" sz="6000" dirty="0">
                <a:latin typeface="Yu Gothic" panose="020B0400000000000000" pitchFamily="34" charset="-128"/>
                <a:ea typeface="Yu Gothic" panose="020B0400000000000000" pitchFamily="34" charset="-128"/>
              </a:rPr>
              <a:t>0.05</a:t>
            </a:r>
            <a:r>
              <a:rPr lang="ja-JP" altLang="en-US" sz="6000" dirty="0">
                <a:latin typeface="Yu Gothic" panose="020B0400000000000000" pitchFamily="34" charset="-128"/>
                <a:ea typeface="Yu Gothic" panose="020B0400000000000000" pitchFamily="34" charset="-128"/>
              </a:rPr>
              <a:t>以上</a:t>
            </a:r>
            <a:r>
              <a:rPr lang="en-US" altLang="ja-JP" sz="6000" dirty="0">
                <a:latin typeface="Yu Gothic" panose="020B0400000000000000" pitchFamily="34" charset="-128"/>
                <a:ea typeface="Yu Gothic" panose="020B0400000000000000" pitchFamily="34" charset="-128"/>
              </a:rPr>
              <a:t>0.08</a:t>
            </a:r>
            <a:r>
              <a:rPr lang="ja-JP" altLang="en-US" sz="6000" dirty="0">
                <a:latin typeface="Yu Gothic" panose="020B0400000000000000" pitchFamily="34" charset="-128"/>
                <a:ea typeface="Yu Gothic" panose="020B0400000000000000" pitchFamily="34" charset="-128"/>
              </a:rPr>
              <a:t>以下のもの</a:t>
            </a:r>
          </a:p>
          <a:p>
            <a:pPr marL="0" indent="0">
              <a:buNone/>
            </a:pPr>
            <a:r>
              <a:rPr lang="ja-JP" altLang="en-US" sz="6000" dirty="0">
                <a:latin typeface="Yu Gothic" panose="020B0400000000000000" pitchFamily="34" charset="-128"/>
                <a:ea typeface="Yu Gothic" panose="020B0400000000000000" pitchFamily="34" charset="-128"/>
              </a:rPr>
              <a:t>　　　２　両眼の視野がそれぞれ</a:t>
            </a:r>
            <a:r>
              <a:rPr lang="en-US" altLang="ja-JP" sz="6000" dirty="0">
                <a:latin typeface="Yu Gothic" panose="020B0400000000000000" pitchFamily="34" charset="-128"/>
                <a:ea typeface="Yu Gothic" panose="020B0400000000000000" pitchFamily="34" charset="-128"/>
              </a:rPr>
              <a:t>10</a:t>
            </a:r>
            <a:r>
              <a:rPr lang="ja-JP" altLang="en-US" sz="6000" dirty="0">
                <a:latin typeface="Yu Gothic" panose="020B0400000000000000" pitchFamily="34" charset="-128"/>
                <a:ea typeface="Yu Gothic" panose="020B0400000000000000" pitchFamily="34" charset="-128"/>
              </a:rPr>
              <a:t>度以内でかつ両眼による視野について視能率による損失率が</a:t>
            </a:r>
            <a:r>
              <a:rPr lang="en-US" altLang="ja-JP" sz="6000" dirty="0">
                <a:latin typeface="Yu Gothic" panose="020B0400000000000000" pitchFamily="34" charset="-128"/>
                <a:ea typeface="Yu Gothic" panose="020B0400000000000000" pitchFamily="34" charset="-128"/>
              </a:rPr>
              <a:t>90</a:t>
            </a:r>
            <a:r>
              <a:rPr lang="ja-JP" altLang="en-US" sz="6000" dirty="0">
                <a:latin typeface="Yu Gothic" panose="020B0400000000000000" pitchFamily="34" charset="-128"/>
                <a:ea typeface="Yu Gothic" panose="020B0400000000000000" pitchFamily="34" charset="-128"/>
              </a:rPr>
              <a:t>％以上のもの</a:t>
            </a:r>
          </a:p>
          <a:p>
            <a:pPr marL="0" indent="0">
              <a:buNone/>
            </a:pPr>
            <a:r>
              <a:rPr lang="ja-JP" altLang="en-US" sz="6000" dirty="0">
                <a:latin typeface="Yu Gothic" panose="020B0400000000000000" pitchFamily="34" charset="-128"/>
                <a:ea typeface="Yu Gothic" panose="020B0400000000000000" pitchFamily="34" charset="-128"/>
              </a:rPr>
              <a:t>４級：１　両眼の視力の和が</a:t>
            </a:r>
            <a:r>
              <a:rPr lang="en-US" altLang="ja-JP" sz="6000" dirty="0">
                <a:latin typeface="Yu Gothic" panose="020B0400000000000000" pitchFamily="34" charset="-128"/>
                <a:ea typeface="Yu Gothic" panose="020B0400000000000000" pitchFamily="34" charset="-128"/>
              </a:rPr>
              <a:t>0.09</a:t>
            </a:r>
            <a:r>
              <a:rPr lang="ja-JP" altLang="en-US" sz="6000" dirty="0">
                <a:latin typeface="Yu Gothic" panose="020B0400000000000000" pitchFamily="34" charset="-128"/>
                <a:ea typeface="Yu Gothic" panose="020B0400000000000000" pitchFamily="34" charset="-128"/>
              </a:rPr>
              <a:t>以上</a:t>
            </a:r>
            <a:r>
              <a:rPr lang="en-US" altLang="ja-JP" sz="6000" dirty="0">
                <a:latin typeface="Yu Gothic" panose="020B0400000000000000" pitchFamily="34" charset="-128"/>
                <a:ea typeface="Yu Gothic" panose="020B0400000000000000" pitchFamily="34" charset="-128"/>
              </a:rPr>
              <a:t>0.12</a:t>
            </a:r>
            <a:r>
              <a:rPr lang="ja-JP" altLang="en-US" sz="6000" dirty="0">
                <a:latin typeface="Yu Gothic" panose="020B0400000000000000" pitchFamily="34" charset="-128"/>
                <a:ea typeface="Yu Gothic" panose="020B0400000000000000" pitchFamily="34" charset="-128"/>
              </a:rPr>
              <a:t>以下のもの</a:t>
            </a:r>
          </a:p>
          <a:p>
            <a:pPr marL="0" indent="0">
              <a:buNone/>
            </a:pPr>
            <a:r>
              <a:rPr lang="ja-JP" altLang="en-US" sz="6000" dirty="0">
                <a:latin typeface="Yu Gothic" panose="020B0400000000000000" pitchFamily="34" charset="-128"/>
                <a:ea typeface="Yu Gothic" panose="020B0400000000000000" pitchFamily="34" charset="-128"/>
              </a:rPr>
              <a:t>　　　２　両眼の視野がそれぞれ</a:t>
            </a:r>
            <a:r>
              <a:rPr lang="en-US" altLang="ja-JP" sz="6000" dirty="0">
                <a:latin typeface="Yu Gothic" panose="020B0400000000000000" pitchFamily="34" charset="-128"/>
                <a:ea typeface="Yu Gothic" panose="020B0400000000000000" pitchFamily="34" charset="-128"/>
              </a:rPr>
              <a:t>10</a:t>
            </a:r>
            <a:r>
              <a:rPr lang="ja-JP" altLang="en-US" sz="6000" dirty="0">
                <a:latin typeface="Yu Gothic" panose="020B0400000000000000" pitchFamily="34" charset="-128"/>
                <a:ea typeface="Yu Gothic" panose="020B0400000000000000" pitchFamily="34" charset="-128"/>
              </a:rPr>
              <a:t>度以内のもの</a:t>
            </a:r>
          </a:p>
          <a:p>
            <a:pPr marL="0" indent="0">
              <a:buNone/>
            </a:pPr>
            <a:r>
              <a:rPr lang="ja-JP" altLang="en-US" sz="6000" dirty="0">
                <a:latin typeface="Yu Gothic" panose="020B0400000000000000" pitchFamily="34" charset="-128"/>
                <a:ea typeface="Yu Gothic" panose="020B0400000000000000" pitchFamily="34" charset="-128"/>
              </a:rPr>
              <a:t>５級：１　両眼の視力の和が</a:t>
            </a:r>
            <a:r>
              <a:rPr lang="en-US" altLang="ja-JP" sz="6000" dirty="0">
                <a:latin typeface="Yu Gothic" panose="020B0400000000000000" pitchFamily="34" charset="-128"/>
                <a:ea typeface="Yu Gothic" panose="020B0400000000000000" pitchFamily="34" charset="-128"/>
              </a:rPr>
              <a:t>0.13</a:t>
            </a:r>
            <a:r>
              <a:rPr lang="ja-JP" altLang="en-US" sz="6000" dirty="0">
                <a:latin typeface="Yu Gothic" panose="020B0400000000000000" pitchFamily="34" charset="-128"/>
                <a:ea typeface="Yu Gothic" panose="020B0400000000000000" pitchFamily="34" charset="-128"/>
              </a:rPr>
              <a:t>以上</a:t>
            </a:r>
            <a:r>
              <a:rPr lang="en-US" altLang="ja-JP" sz="6000" dirty="0">
                <a:latin typeface="Yu Gothic" panose="020B0400000000000000" pitchFamily="34" charset="-128"/>
                <a:ea typeface="Yu Gothic" panose="020B0400000000000000" pitchFamily="34" charset="-128"/>
              </a:rPr>
              <a:t>0.2</a:t>
            </a:r>
            <a:r>
              <a:rPr lang="ja-JP" altLang="en-US" sz="6000" dirty="0">
                <a:latin typeface="Yu Gothic" panose="020B0400000000000000" pitchFamily="34" charset="-128"/>
                <a:ea typeface="Yu Gothic" panose="020B0400000000000000" pitchFamily="34" charset="-128"/>
              </a:rPr>
              <a:t>以下のもの</a:t>
            </a:r>
          </a:p>
          <a:p>
            <a:pPr marL="0" indent="0">
              <a:buNone/>
            </a:pPr>
            <a:r>
              <a:rPr lang="ja-JP" altLang="en-US" sz="6000" dirty="0">
                <a:latin typeface="Yu Gothic" panose="020B0400000000000000" pitchFamily="34" charset="-128"/>
                <a:ea typeface="Yu Gothic" panose="020B0400000000000000" pitchFamily="34" charset="-128"/>
              </a:rPr>
              <a:t>　　　２　両眼による視野の</a:t>
            </a:r>
            <a:r>
              <a:rPr lang="en-US" altLang="ja-JP" sz="6000" dirty="0">
                <a:latin typeface="Yu Gothic" panose="020B0400000000000000" pitchFamily="34" charset="-128"/>
                <a:ea typeface="Yu Gothic" panose="020B0400000000000000" pitchFamily="34" charset="-128"/>
              </a:rPr>
              <a:t>2</a:t>
            </a:r>
            <a:r>
              <a:rPr lang="ja-JP" altLang="en-US" sz="6000" dirty="0">
                <a:latin typeface="Yu Gothic" panose="020B0400000000000000" pitchFamily="34" charset="-128"/>
                <a:ea typeface="Yu Gothic" panose="020B0400000000000000" pitchFamily="34" charset="-128"/>
              </a:rPr>
              <a:t>分の</a:t>
            </a:r>
            <a:r>
              <a:rPr lang="en-US" altLang="ja-JP" sz="6000" dirty="0">
                <a:latin typeface="Yu Gothic" panose="020B0400000000000000" pitchFamily="34" charset="-128"/>
                <a:ea typeface="Yu Gothic" panose="020B0400000000000000" pitchFamily="34" charset="-128"/>
              </a:rPr>
              <a:t>1</a:t>
            </a:r>
            <a:r>
              <a:rPr lang="ja-JP" altLang="en-US" sz="6000" dirty="0">
                <a:latin typeface="Yu Gothic" panose="020B0400000000000000" pitchFamily="34" charset="-128"/>
                <a:ea typeface="Yu Gothic" panose="020B0400000000000000" pitchFamily="34" charset="-128"/>
              </a:rPr>
              <a:t>以上が欠けているもの</a:t>
            </a:r>
          </a:p>
          <a:p>
            <a:pPr marL="0" indent="0">
              <a:buNone/>
            </a:pPr>
            <a:r>
              <a:rPr lang="ja-JP" altLang="en-US" sz="6000" dirty="0">
                <a:latin typeface="Yu Gothic" panose="020B0400000000000000" pitchFamily="34" charset="-128"/>
                <a:ea typeface="Yu Gothic" panose="020B0400000000000000" pitchFamily="34" charset="-128"/>
              </a:rPr>
              <a:t>６級：１　眼の視力が</a:t>
            </a:r>
            <a:r>
              <a:rPr lang="en-US" altLang="ja-JP" sz="6000" dirty="0">
                <a:latin typeface="Yu Gothic" panose="020B0400000000000000" pitchFamily="34" charset="-128"/>
                <a:ea typeface="Yu Gothic" panose="020B0400000000000000" pitchFamily="34" charset="-128"/>
              </a:rPr>
              <a:t>0.02</a:t>
            </a:r>
            <a:r>
              <a:rPr lang="ja-JP" altLang="en-US" sz="6000" dirty="0">
                <a:latin typeface="Yu Gothic" panose="020B0400000000000000" pitchFamily="34" charset="-128"/>
                <a:ea typeface="Yu Gothic" panose="020B0400000000000000" pitchFamily="34" charset="-128"/>
              </a:rPr>
              <a:t>以下、他眼の視力が</a:t>
            </a:r>
            <a:r>
              <a:rPr lang="en-US" altLang="ja-JP" sz="6000" dirty="0">
                <a:latin typeface="Yu Gothic" panose="020B0400000000000000" pitchFamily="34" charset="-128"/>
                <a:ea typeface="Yu Gothic" panose="020B0400000000000000" pitchFamily="34" charset="-128"/>
              </a:rPr>
              <a:t>0.6</a:t>
            </a:r>
            <a:r>
              <a:rPr lang="ja-JP" altLang="en-US" sz="6000" dirty="0">
                <a:latin typeface="Yu Gothic" panose="020B0400000000000000" pitchFamily="34" charset="-128"/>
                <a:ea typeface="Yu Gothic" panose="020B0400000000000000" pitchFamily="34" charset="-128"/>
              </a:rPr>
              <a:t>以下のもので、両眼の視力の和が</a:t>
            </a:r>
            <a:r>
              <a:rPr lang="en-US" altLang="ja-JP" sz="6000" dirty="0">
                <a:latin typeface="Yu Gothic" panose="020B0400000000000000" pitchFamily="34" charset="-128"/>
                <a:ea typeface="Yu Gothic" panose="020B0400000000000000" pitchFamily="34" charset="-128"/>
              </a:rPr>
              <a:t>0.2</a:t>
            </a:r>
            <a:r>
              <a:rPr lang="ja-JP" altLang="en-US" sz="6000" dirty="0">
                <a:latin typeface="Yu Gothic" panose="020B0400000000000000" pitchFamily="34" charset="-128"/>
                <a:ea typeface="Yu Gothic" panose="020B0400000000000000" pitchFamily="34" charset="-128"/>
              </a:rPr>
              <a:t>を超えるもの</a:t>
            </a:r>
          </a:p>
          <a:p>
            <a:pPr marL="0" indent="0">
              <a:buNone/>
            </a:pPr>
            <a:r>
              <a:rPr lang="ja-JP" altLang="en-US" sz="6000" dirty="0">
                <a:latin typeface="Yu Gothic" panose="020B0400000000000000" pitchFamily="34" charset="-128"/>
                <a:ea typeface="Yu Gothic" panose="020B0400000000000000" pitchFamily="34" charset="-128"/>
              </a:rPr>
              <a:t> </a:t>
            </a:r>
          </a:p>
          <a:p>
            <a:pPr marL="0" indent="0">
              <a:buNone/>
            </a:pPr>
            <a:endParaRPr kumimoji="1" lang="ja-JP" altLang="en-US" dirty="0"/>
          </a:p>
        </p:txBody>
      </p:sp>
    </p:spTree>
    <p:extLst>
      <p:ext uri="{BB962C8B-B14F-4D97-AF65-F5344CB8AC3E}">
        <p14:creationId xmlns:p14="http://schemas.microsoft.com/office/powerpoint/2010/main" val="112659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94582D-5C30-0745-9E0F-F9020AF374FC}"/>
              </a:ext>
            </a:extLst>
          </p:cNvPr>
          <p:cNvSpPr>
            <a:spLocks noGrp="1"/>
          </p:cNvSpPr>
          <p:nvPr>
            <p:ph type="title"/>
          </p:nvPr>
        </p:nvSpPr>
        <p:spPr/>
        <p:txBody>
          <a:bodyPr/>
          <a:lstStyle/>
          <a:p>
            <a:r>
              <a:rPr kumimoji="1" lang="ja-JP" altLang="en-US"/>
              <a:t>全盲の方とロービジョンの方</a:t>
            </a:r>
          </a:p>
        </p:txBody>
      </p:sp>
      <p:sp>
        <p:nvSpPr>
          <p:cNvPr id="3" name="コンテンツ プレースホルダー 2">
            <a:extLst>
              <a:ext uri="{FF2B5EF4-FFF2-40B4-BE49-F238E27FC236}">
                <a16:creationId xmlns:a16="http://schemas.microsoft.com/office/drawing/2014/main" id="{3AB1C4C4-7FEC-AF46-ACCF-F38B3497002F}"/>
              </a:ext>
            </a:extLst>
          </p:cNvPr>
          <p:cNvSpPr>
            <a:spLocks noGrp="1"/>
          </p:cNvSpPr>
          <p:nvPr>
            <p:ph idx="1"/>
          </p:nvPr>
        </p:nvSpPr>
        <p:spPr>
          <a:xfrm>
            <a:off x="1451579" y="1964267"/>
            <a:ext cx="9603275" cy="4351409"/>
          </a:xfrm>
        </p:spPr>
        <p:txBody>
          <a:bodyPr>
            <a:normAutofit fontScale="25000" lnSpcReduction="20000"/>
          </a:bodyPr>
          <a:lstStyle/>
          <a:p>
            <a:pPr marL="0" indent="0">
              <a:buNone/>
            </a:pPr>
            <a:r>
              <a:rPr lang="ja-JP" altLang="en-US" sz="6800" dirty="0">
                <a:latin typeface="Yu Gothic" panose="020B0400000000000000" pitchFamily="34" charset="-128"/>
                <a:ea typeface="Yu Gothic" panose="020B0400000000000000" pitchFamily="34" charset="-128"/>
              </a:rPr>
              <a:t>視覚障害の方の見え方の状態には、</a:t>
            </a:r>
            <a:r>
              <a:rPr lang="ja-JP" altLang="en-US" sz="6800" b="1" dirty="0">
                <a:solidFill>
                  <a:srgbClr val="FF0000"/>
                </a:solidFill>
                <a:latin typeface="Yu Gothic" panose="020B0400000000000000" pitchFamily="34" charset="-128"/>
                <a:ea typeface="Yu Gothic" panose="020B0400000000000000" pitchFamily="34" charset="-128"/>
              </a:rPr>
              <a:t>全盲、弱視、ロービジョンなどいろいろな表現</a:t>
            </a:r>
            <a:r>
              <a:rPr lang="ja-JP" altLang="en-US" sz="6800" dirty="0">
                <a:latin typeface="Yu Gothic" panose="020B0400000000000000" pitchFamily="34" charset="-128"/>
                <a:ea typeface="Yu Gothic" panose="020B0400000000000000" pitchFamily="34" charset="-128"/>
              </a:rPr>
              <a:t>があります。</a:t>
            </a:r>
            <a:endParaRPr lang="en-US" altLang="ja-JP" sz="6800" dirty="0">
              <a:latin typeface="Yu Gothic" panose="020B0400000000000000" pitchFamily="34" charset="-128"/>
              <a:ea typeface="Yu Gothic" panose="020B0400000000000000" pitchFamily="34" charset="-128"/>
            </a:endParaRPr>
          </a:p>
          <a:p>
            <a:pPr marL="0" indent="0">
              <a:spcBef>
                <a:spcPts val="0"/>
              </a:spcBef>
              <a:buNone/>
            </a:pPr>
            <a:r>
              <a:rPr lang="ja-JP" altLang="en-US" sz="6800" dirty="0">
                <a:latin typeface="Yu Gothic" panose="020B0400000000000000" pitchFamily="34" charset="-128"/>
                <a:ea typeface="Yu Gothic" panose="020B0400000000000000" pitchFamily="34" charset="-128"/>
              </a:rPr>
              <a:t>全盲とは、医学的には光も感じない状態をいいます。社会的盲、教育的盲という表現もあります。社会的盲は、ある程度の視機能があるものの、かなり見えないため視覚以外の感覚を使って日常生活をしている状態をいいます。教育的盲は、ある程度の視機能はあるが、かなり見えないため視覚以外の感覚による教育をすべき状態です。弱視という言葉もあります。医学的に弱視とは、眼球に障害の原因となるような疾患がなく、視力低下の原因が視覚に関係する脳の発達によると考えられる状態を指します。斜視弱視、屈折異常弱視、不同視弱視、形態覚遮断弱視に分類され、小児期での対応で、視機能が上がることもよくあります。</a:t>
            </a:r>
            <a:endParaRPr lang="en-US" altLang="ja-JP" sz="6800" dirty="0">
              <a:latin typeface="Yu Gothic" panose="020B0400000000000000" pitchFamily="34" charset="-128"/>
              <a:ea typeface="Yu Gothic" panose="020B0400000000000000" pitchFamily="34" charset="-128"/>
            </a:endParaRPr>
          </a:p>
          <a:p>
            <a:pPr marL="0" indent="0">
              <a:spcBef>
                <a:spcPts val="0"/>
              </a:spcBef>
              <a:buNone/>
            </a:pPr>
            <a:r>
              <a:rPr lang="ja-JP" altLang="en-US" sz="6800" dirty="0">
                <a:latin typeface="Yu Gothic" panose="020B0400000000000000" pitchFamily="34" charset="-128"/>
                <a:ea typeface="Yu Gothic" panose="020B0400000000000000" pitchFamily="34" charset="-128"/>
              </a:rPr>
              <a:t>それに対して、社会的弱視、教育的弱視という言葉もあります。社会的弱視は、視覚障害は</a:t>
            </a:r>
            <a:endParaRPr lang="en-US" altLang="ja-JP" sz="6800" dirty="0">
              <a:latin typeface="Yu Gothic" panose="020B0400000000000000" pitchFamily="34" charset="-128"/>
              <a:ea typeface="Yu Gothic" panose="020B0400000000000000" pitchFamily="34" charset="-128"/>
            </a:endParaRPr>
          </a:p>
          <a:p>
            <a:pPr marL="0" indent="0">
              <a:spcBef>
                <a:spcPts val="0"/>
              </a:spcBef>
              <a:buNone/>
            </a:pPr>
            <a:r>
              <a:rPr lang="ja-JP" altLang="en-US" sz="6800" dirty="0">
                <a:latin typeface="Yu Gothic" panose="020B0400000000000000" pitchFamily="34" charset="-128"/>
                <a:ea typeface="Yu Gothic" panose="020B0400000000000000" pitchFamily="34" charset="-128"/>
              </a:rPr>
              <a:t>あっても、主に眼からの情報を使って生活できる状態をさします。教育的弱視は、視覚障害は</a:t>
            </a:r>
            <a:endParaRPr lang="en-US" altLang="ja-JP" sz="6800" dirty="0">
              <a:latin typeface="Yu Gothic" panose="020B0400000000000000" pitchFamily="34" charset="-128"/>
              <a:ea typeface="Yu Gothic" panose="020B0400000000000000" pitchFamily="34" charset="-128"/>
            </a:endParaRPr>
          </a:p>
          <a:p>
            <a:pPr marL="0" indent="0">
              <a:spcBef>
                <a:spcPts val="0"/>
              </a:spcBef>
              <a:buNone/>
            </a:pPr>
            <a:r>
              <a:rPr lang="ja-JP" altLang="en-US" sz="6800" dirty="0">
                <a:latin typeface="Yu Gothic" panose="020B0400000000000000" pitchFamily="34" charset="-128"/>
                <a:ea typeface="Yu Gothic" panose="020B0400000000000000" pitchFamily="34" charset="-128"/>
              </a:rPr>
              <a:t>あるものの主に視覚を用いた学習が可能な状態をいいます。最近では、医学的弱視との混同を</a:t>
            </a:r>
            <a:endParaRPr lang="en-US" altLang="ja-JP" sz="6800" dirty="0">
              <a:latin typeface="Yu Gothic" panose="020B0400000000000000" pitchFamily="34" charset="-128"/>
              <a:ea typeface="Yu Gothic" panose="020B0400000000000000" pitchFamily="34" charset="-128"/>
            </a:endParaRPr>
          </a:p>
          <a:p>
            <a:pPr marL="0" indent="0">
              <a:spcBef>
                <a:spcPts val="0"/>
              </a:spcBef>
              <a:buNone/>
            </a:pPr>
            <a:r>
              <a:rPr lang="ja-JP" altLang="en-US" sz="6800" dirty="0">
                <a:latin typeface="Yu Gothic" panose="020B0400000000000000" pitchFamily="34" charset="-128"/>
                <a:ea typeface="Yu Gothic" panose="020B0400000000000000" pitchFamily="34" charset="-128"/>
              </a:rPr>
              <a:t>避けるため、社会的弱視、教育的弱視をロービジョンということがあります。</a:t>
            </a:r>
            <a:endParaRPr lang="en-US" altLang="ja-JP" sz="6800" dirty="0">
              <a:latin typeface="Yu Gothic" panose="020B0400000000000000" pitchFamily="34" charset="-128"/>
              <a:ea typeface="Yu Gothic" panose="020B0400000000000000" pitchFamily="34" charset="-128"/>
            </a:endParaRPr>
          </a:p>
          <a:p>
            <a:pPr marL="0" indent="0">
              <a:buNone/>
            </a:pPr>
            <a:r>
              <a:rPr lang="ja-JP" altLang="en-US" sz="6800" b="1" dirty="0">
                <a:solidFill>
                  <a:srgbClr val="FF0000"/>
                </a:solidFill>
                <a:latin typeface="Yu Gothic" panose="020B0400000000000000" pitchFamily="34" charset="-128"/>
                <a:ea typeface="Yu Gothic" panose="020B0400000000000000" pitchFamily="34" charset="-128"/>
              </a:rPr>
              <a:t>全盲とロービジョンの定義は必ずしも確定していません</a:t>
            </a:r>
            <a:r>
              <a:rPr lang="ja-JP" altLang="en-US" sz="6800" dirty="0">
                <a:latin typeface="Yu Gothic" panose="020B0400000000000000" pitchFamily="34" charset="-128"/>
                <a:ea typeface="Yu Gothic" panose="020B0400000000000000" pitchFamily="34" charset="-128"/>
              </a:rPr>
              <a:t>が、</a:t>
            </a:r>
            <a:r>
              <a:rPr lang="ja-JP" altLang="en-US" sz="6800" b="1" dirty="0">
                <a:solidFill>
                  <a:srgbClr val="FF0000"/>
                </a:solidFill>
                <a:latin typeface="Yu Gothic" panose="020B0400000000000000" pitchFamily="34" charset="-128"/>
                <a:ea typeface="Yu Gothic" panose="020B0400000000000000" pitchFamily="34" charset="-128"/>
              </a:rPr>
              <a:t>全盲とは視機能をほぼ使えない状態、ロービジョンとは視覚情報をある程度使える状態</a:t>
            </a:r>
            <a:r>
              <a:rPr lang="ja-JP" altLang="en-US" sz="6800" dirty="0">
                <a:latin typeface="Yu Gothic" panose="020B0400000000000000" pitchFamily="34" charset="-128"/>
                <a:ea typeface="Yu Gothic" panose="020B0400000000000000" pitchFamily="34" charset="-128"/>
              </a:rPr>
              <a:t>と言えます。ロービジョンの人は、視覚障害者の多くを占めています。</a:t>
            </a:r>
          </a:p>
          <a:p>
            <a:pPr marL="0" indent="0">
              <a:buNone/>
            </a:pPr>
            <a:r>
              <a:rPr lang="ja-JP" altLang="en-US" sz="7200" dirty="0">
                <a:latin typeface="Yu Gothic" panose="020B0400000000000000" pitchFamily="34" charset="-128"/>
                <a:ea typeface="Yu Gothic" panose="020B0400000000000000" pitchFamily="34" charset="-128"/>
              </a:rPr>
              <a:t> </a:t>
            </a:r>
          </a:p>
          <a:p>
            <a:pPr marL="0" indent="0">
              <a:buNone/>
            </a:pPr>
            <a:endParaRPr kumimoji="1" lang="ja-JP" altLang="en-US" dirty="0"/>
          </a:p>
        </p:txBody>
      </p:sp>
    </p:spTree>
    <p:extLst>
      <p:ext uri="{BB962C8B-B14F-4D97-AF65-F5344CB8AC3E}">
        <p14:creationId xmlns:p14="http://schemas.microsoft.com/office/powerpoint/2010/main" val="2980603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E3C448-1230-604A-B471-4D28EE061977}"/>
              </a:ext>
            </a:extLst>
          </p:cNvPr>
          <p:cNvSpPr>
            <a:spLocks noGrp="1"/>
          </p:cNvSpPr>
          <p:nvPr>
            <p:ph type="title"/>
          </p:nvPr>
        </p:nvSpPr>
        <p:spPr/>
        <p:txBody>
          <a:bodyPr/>
          <a:lstStyle/>
          <a:p>
            <a:r>
              <a:rPr kumimoji="1" lang="ja-JP" altLang="en-US"/>
              <a:t>ロービジョンの方の見え方</a:t>
            </a:r>
          </a:p>
        </p:txBody>
      </p:sp>
      <p:sp>
        <p:nvSpPr>
          <p:cNvPr id="3" name="コンテンツ プレースホルダー 2">
            <a:extLst>
              <a:ext uri="{FF2B5EF4-FFF2-40B4-BE49-F238E27FC236}">
                <a16:creationId xmlns:a16="http://schemas.microsoft.com/office/drawing/2014/main" id="{197ECE3E-53F1-1446-8615-5BDE06A4C32E}"/>
              </a:ext>
            </a:extLst>
          </p:cNvPr>
          <p:cNvSpPr>
            <a:spLocks noGrp="1"/>
          </p:cNvSpPr>
          <p:nvPr>
            <p:ph idx="1"/>
          </p:nvPr>
        </p:nvSpPr>
        <p:spPr/>
        <p:txBody>
          <a:bodyPr/>
          <a:lstStyle/>
          <a:p>
            <a:pPr marL="0" indent="0">
              <a:spcBef>
                <a:spcPts val="0"/>
              </a:spcBef>
              <a:buNone/>
            </a:pPr>
            <a:r>
              <a:rPr lang="ja-JP" altLang="en-US" dirty="0"/>
              <a:t>見え方には、眼疾患などにより</a:t>
            </a:r>
            <a:r>
              <a:rPr lang="ja-JP" altLang="en-US" b="1" u="sng" dirty="0">
                <a:solidFill>
                  <a:srgbClr val="FF0000"/>
                </a:solidFill>
              </a:rPr>
              <a:t>視力が低く</a:t>
            </a:r>
            <a:r>
              <a:rPr lang="ja-JP" altLang="en-US" dirty="0"/>
              <a:t>なる、</a:t>
            </a:r>
            <a:r>
              <a:rPr lang="ja-JP" altLang="en-US" b="1" u="sng" dirty="0">
                <a:solidFill>
                  <a:srgbClr val="FF0000"/>
                </a:solidFill>
              </a:rPr>
              <a:t>視野が狭くなる</a:t>
            </a:r>
            <a:r>
              <a:rPr lang="ja-JP" altLang="en-US" dirty="0"/>
              <a:t>など、いろいろな状態があります。さらに、まぶしさや薄暗いところで見えにくいという夜盲などの症状が合わさっていることもあります。視力が低いため</a:t>
            </a:r>
            <a:r>
              <a:rPr lang="ja-JP" altLang="en-US" b="1" u="sng" dirty="0">
                <a:solidFill>
                  <a:srgbClr val="FF0000"/>
                </a:solidFill>
              </a:rPr>
              <a:t>拡大鏡</a:t>
            </a:r>
            <a:r>
              <a:rPr lang="ja-JP" altLang="en-US" dirty="0"/>
              <a:t>などで大きくして</a:t>
            </a:r>
            <a:endParaRPr lang="en-US" altLang="ja-JP" dirty="0"/>
          </a:p>
          <a:p>
            <a:pPr marL="0" indent="0">
              <a:spcBef>
                <a:spcPts val="0"/>
              </a:spcBef>
              <a:buNone/>
            </a:pPr>
            <a:r>
              <a:rPr lang="ja-JP" altLang="en-US" dirty="0"/>
              <a:t>読む人、</a:t>
            </a:r>
            <a:r>
              <a:rPr lang="ja-JP" altLang="en-US" b="1" u="sng" dirty="0">
                <a:solidFill>
                  <a:srgbClr val="FF0000"/>
                </a:solidFill>
              </a:rPr>
              <a:t>視野の中心が無くなり文字が読めなく</a:t>
            </a:r>
            <a:r>
              <a:rPr lang="ja-JP" altLang="en-US" dirty="0"/>
              <a:t>なったものの、周辺の視野を使って慣れた道を</a:t>
            </a:r>
            <a:r>
              <a:rPr lang="ja-JP" altLang="en-US" b="1" u="sng" dirty="0">
                <a:solidFill>
                  <a:srgbClr val="FF0000"/>
                </a:solidFill>
              </a:rPr>
              <a:t>問題なく歩く人</a:t>
            </a:r>
            <a:r>
              <a:rPr lang="ja-JP" altLang="en-US" dirty="0"/>
              <a:t>、視野の周辺の視野が無くなり中心の視野で見ながら</a:t>
            </a:r>
            <a:endParaRPr lang="en-US" altLang="ja-JP" dirty="0"/>
          </a:p>
          <a:p>
            <a:pPr marL="0" indent="0">
              <a:spcBef>
                <a:spcPts val="0"/>
              </a:spcBef>
              <a:buNone/>
            </a:pPr>
            <a:r>
              <a:rPr lang="ja-JP" altLang="en-US" dirty="0"/>
              <a:t>歩行するので</a:t>
            </a:r>
            <a:r>
              <a:rPr lang="ja-JP" altLang="en-US" b="1" u="sng" dirty="0">
                <a:solidFill>
                  <a:srgbClr val="FF0000"/>
                </a:solidFill>
              </a:rPr>
              <a:t>障害物や人にぶつかってしまう人</a:t>
            </a:r>
            <a:r>
              <a:rPr lang="ja-JP" altLang="en-US" dirty="0"/>
              <a:t>、それらの状態にまぶしさや夜盲</a:t>
            </a:r>
            <a:endParaRPr lang="en-US" altLang="ja-JP" dirty="0"/>
          </a:p>
          <a:p>
            <a:pPr marL="0" indent="0">
              <a:spcBef>
                <a:spcPts val="0"/>
              </a:spcBef>
              <a:buNone/>
            </a:pPr>
            <a:r>
              <a:rPr lang="ja-JP" altLang="en-US" dirty="0"/>
              <a:t>などの症状が加わった人など、様々です。</a:t>
            </a:r>
            <a:endParaRPr kumimoji="1" lang="ja-JP" altLang="en-US" dirty="0"/>
          </a:p>
        </p:txBody>
      </p:sp>
    </p:spTree>
    <p:extLst>
      <p:ext uri="{BB962C8B-B14F-4D97-AF65-F5344CB8AC3E}">
        <p14:creationId xmlns:p14="http://schemas.microsoft.com/office/powerpoint/2010/main" val="1686740135"/>
      </p:ext>
    </p:extLst>
  </p:cSld>
  <p:clrMapOvr>
    <a:masterClrMapping/>
  </p:clrMapOvr>
</p:sld>
</file>

<file path=ppt/theme/theme1.xml><?xml version="1.0" encoding="utf-8"?>
<a:theme xmlns:a="http://schemas.openxmlformats.org/drawingml/2006/main" name="ギャラリー">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ギャラリー</Template>
  <TotalTime>4767</TotalTime>
  <Words>7999</Words>
  <Application>Microsoft Office PowerPoint</Application>
  <PresentationFormat>ワイド画面</PresentationFormat>
  <Paragraphs>345</Paragraphs>
  <Slides>58</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58</vt:i4>
      </vt:variant>
    </vt:vector>
  </HeadingPairs>
  <TitlesOfParts>
    <vt:vector size="66" baseType="lpstr">
      <vt:lpstr>HGPMinchoE</vt:lpstr>
      <vt:lpstr>-webkit-standard</vt:lpstr>
      <vt:lpstr>メイリオ</vt:lpstr>
      <vt:lpstr>Yu Gothic</vt:lpstr>
      <vt:lpstr>Yu Gothic</vt:lpstr>
      <vt:lpstr>Arial</vt:lpstr>
      <vt:lpstr>Gill Sans MT</vt:lpstr>
      <vt:lpstr>ギャラリー</vt:lpstr>
      <vt:lpstr>新規参入者研修　　　　身体障害について </vt:lpstr>
      <vt:lpstr>身体障害とは</vt:lpstr>
      <vt:lpstr>PowerPoint プレゼンテーション</vt:lpstr>
      <vt:lpstr>PowerPoint プレゼンテーション</vt:lpstr>
      <vt:lpstr>PowerPoint プレゼンテーション</vt:lpstr>
      <vt:lpstr>視覚障害の理解について</vt:lpstr>
      <vt:lpstr>視覚障害の等級</vt:lpstr>
      <vt:lpstr>全盲の方とロービジョンの方</vt:lpstr>
      <vt:lpstr>ロービジョンの方の見え方</vt:lpstr>
      <vt:lpstr>視覚障害の方との日常生活</vt:lpstr>
      <vt:lpstr>視覚障害の方との日常生活</vt:lpstr>
      <vt:lpstr>視覚障害の方との日常生活</vt:lpstr>
      <vt:lpstr>視覚障害の方との日常生活</vt:lpstr>
      <vt:lpstr>視覚障害の方との日常生活</vt:lpstr>
      <vt:lpstr>PowerPoint プレゼンテーション</vt:lpstr>
      <vt:lpstr>肢体不自由とは</vt:lpstr>
      <vt:lpstr>肢体の不自由な人と接するとき </vt:lpstr>
      <vt:lpstr>車いすに乗っている人について </vt:lpstr>
      <vt:lpstr>車いすに乗っている人について</vt:lpstr>
      <vt:lpstr>車いすに乗っている人について</vt:lpstr>
      <vt:lpstr>車いすに乗っている人とのコミュニケーション </vt:lpstr>
      <vt:lpstr>杖を使っている人について</vt:lpstr>
      <vt:lpstr>補助犬を連れている人について 【基礎知識】 </vt:lpstr>
      <vt:lpstr>補助犬を連れている人について 【介助のポイント】  </vt:lpstr>
      <vt:lpstr>内部障害はどんな障害？</vt:lpstr>
      <vt:lpstr>内部障害の種類</vt:lpstr>
      <vt:lpstr>内部障害の種類</vt:lpstr>
      <vt:lpstr>こんなことに困っています⓵ 【乗り物】</vt:lpstr>
      <vt:lpstr>こんなことに困っています⓶ 【お店】</vt:lpstr>
      <vt:lpstr>こんなことに困っています⓷ 【街中】</vt:lpstr>
      <vt:lpstr>こんなことに困っています⓸ 【街中】</vt:lpstr>
      <vt:lpstr>音声機能・言語機能または咀嚼機能の障害</vt:lpstr>
      <vt:lpstr>聴覚・言語障害のある方</vt:lpstr>
      <vt:lpstr>聴覚・言語障害のある方</vt:lpstr>
      <vt:lpstr>聴覚・言語障害のある方</vt:lpstr>
      <vt:lpstr>音声機能・言語機能または咀嚼機能の障害</vt:lpstr>
      <vt:lpstr>音声機能・言語機能または咀嚼機能の障害</vt:lpstr>
      <vt:lpstr>音声機能・言語機能または咀嚼機能の障害</vt:lpstr>
      <vt:lpstr>言語障害とは </vt:lpstr>
      <vt:lpstr>言語障害の種類 </vt:lpstr>
      <vt:lpstr>言語障害の種類 </vt:lpstr>
      <vt:lpstr>言語障害の種類 </vt:lpstr>
      <vt:lpstr>言語障害の種類 </vt:lpstr>
      <vt:lpstr>言語障がいのある方とのコミュニケーションのポイント </vt:lpstr>
      <vt:lpstr>言語障がいのある方とのコミュニケーションのポイント </vt:lpstr>
      <vt:lpstr>聴覚障害者とは</vt:lpstr>
      <vt:lpstr>聴覚障害者のコミュニケーション</vt:lpstr>
      <vt:lpstr>ろう者・聴者の文化</vt:lpstr>
      <vt:lpstr>PowerPoint プレゼンテーション</vt:lpstr>
      <vt:lpstr>勘違い</vt:lpstr>
      <vt:lpstr>手話</vt:lpstr>
      <vt:lpstr>盲ろう者</vt:lpstr>
      <vt:lpstr>聴覚障害と判明したら</vt:lpstr>
      <vt:lpstr>聴覚障害者は不幸？</vt:lpstr>
      <vt:lpstr>情報保証</vt:lpstr>
      <vt:lpstr>情報保証</vt:lpstr>
      <vt:lpstr>聴覚障害者の相談窓口</vt:lpstr>
      <vt:lpstr>聴覚障害関係の事業所</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身体障害について</dc:title>
  <dc:creator>yasunaow@outlook.jp</dc:creator>
  <cp:lastModifiedBy>pc006</cp:lastModifiedBy>
  <cp:revision>149</cp:revision>
  <dcterms:created xsi:type="dcterms:W3CDTF">2020-02-22T02:32:45Z</dcterms:created>
  <dcterms:modified xsi:type="dcterms:W3CDTF">2023-01-25T05:14:52Z</dcterms:modified>
</cp:coreProperties>
</file>