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42" r:id="rId1"/>
  </p:sldMasterIdLst>
  <p:notesMasterIdLst>
    <p:notesMasterId r:id="rId28"/>
  </p:notesMasterIdLst>
  <p:sldIdLst>
    <p:sldId id="256" r:id="rId2"/>
    <p:sldId id="286" r:id="rId3"/>
    <p:sldId id="257" r:id="rId4"/>
    <p:sldId id="258" r:id="rId5"/>
    <p:sldId id="259" r:id="rId6"/>
    <p:sldId id="284" r:id="rId7"/>
    <p:sldId id="274" r:id="rId8"/>
    <p:sldId id="276" r:id="rId9"/>
    <p:sldId id="275" r:id="rId10"/>
    <p:sldId id="260" r:id="rId11"/>
    <p:sldId id="261" r:id="rId12"/>
    <p:sldId id="288" r:id="rId13"/>
    <p:sldId id="262" r:id="rId14"/>
    <p:sldId id="279" r:id="rId15"/>
    <p:sldId id="263" r:id="rId16"/>
    <p:sldId id="265" r:id="rId17"/>
    <p:sldId id="266" r:id="rId18"/>
    <p:sldId id="278" r:id="rId19"/>
    <p:sldId id="273" r:id="rId20"/>
    <p:sldId id="287" r:id="rId21"/>
    <p:sldId id="280" r:id="rId22"/>
    <p:sldId id="281" r:id="rId23"/>
    <p:sldId id="290" r:id="rId24"/>
    <p:sldId id="289" r:id="rId25"/>
    <p:sldId id="282" r:id="rId26"/>
    <p:sldId id="283" r:id="rId2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38" autoAdjust="0"/>
  </p:normalViewPr>
  <p:slideViewPr>
    <p:cSldViewPr>
      <p:cViewPr varScale="1">
        <p:scale>
          <a:sx n="57" d="100"/>
          <a:sy n="57" d="100"/>
        </p:scale>
        <p:origin x="1776" y="78"/>
      </p:cViewPr>
      <p:guideLst>
        <p:guide orient="horz" pos="2160"/>
        <p:guide pos="2880"/>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 Type="http://schemas.openxmlformats.org/officeDocument/2006/relationships/slide" Target="slides/slide2.xml" />
  <Relationship Id="rId21" Type="http://schemas.openxmlformats.org/officeDocument/2006/relationships/slide" Target="slides/slide20.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presProps" Target="presProp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tableStyles" Target="tableStyles.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notesMaster" Target="notesMasters/notesMaster1.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theme" Target="theme/theme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viewProps" Target="viewProps.xml" />
</Relationships>
</file>

<file path=ppt/charts/_rels/chart1.xml.rels>&#65279;<?xml version="1.0" encoding="utf-8" standalone="yes"?>
<Relationships xmlns="http://schemas.openxmlformats.org/package/2006/relationships">
  <Relationship Id="rId3" Type="http://schemas.openxmlformats.org/officeDocument/2006/relationships/package" Target="../embeddings/Microsoft_Excel_______1.xlsx" />
  <Relationship Id="rId2" Type="http://schemas.microsoft.com/office/2011/relationships/chartColorStyle" Target="colors1.xml" />
  <Relationship Id="rId1" Type="http://schemas.microsoft.com/office/2011/relationships/chartStyle" Target="style1.xml" />
</Relationships>
</file>

<file path=ppt/charts/_rels/chart2.xml.rels>&#65279;<?xml version="1.0" encoding="utf-8" standalone="yes"?>
<Relationships xmlns="http://schemas.openxmlformats.org/package/2006/relationships">
  <Relationship Id="rId3" Type="http://schemas.openxmlformats.org/officeDocument/2006/relationships/package" Target="../embeddings/Microsoft_Excel_______2.xlsx" />
  <Relationship Id="rId2" Type="http://schemas.microsoft.com/office/2011/relationships/chartColorStyle" Target="colors2.xml" />
  <Relationship Id="rId1" Type="http://schemas.microsoft.com/office/2011/relationships/chartStyle" Target="style2.xml" />
</Relationships>
</file>

<file path=ppt/charts/_rels/chart3.xml.rels>&#65279;<?xml version="1.0" encoding="utf-8" standalone="yes"?>
<Relationships xmlns="http://schemas.openxmlformats.org/package/2006/relationships">
  <Relationship Id="rId3" Type="http://schemas.openxmlformats.org/officeDocument/2006/relationships/package" Target="../embeddings/Microsoft_Excel_______3.xlsx" />
  <Relationship Id="rId2" Type="http://schemas.microsoft.com/office/2011/relationships/chartColorStyle" Target="colors3.xml" />
  <Relationship Id="rId1" Type="http://schemas.microsoft.com/office/2011/relationships/chartStyle" Target="style3.xml" />
</Relationships>
</file>

<file path=ppt/charts/_rels/chart4.xml.rels>&#65279;<?xml version="1.0" encoding="utf-8" standalone="yes"?>
<Relationships xmlns="http://schemas.openxmlformats.org/package/2006/relationships">
  <Relationship Id="rId3" Type="http://schemas.openxmlformats.org/officeDocument/2006/relationships/package" Target="../embeddings/Microsoft_Excel_______4.xlsx" />
  <Relationship Id="rId2" Type="http://schemas.microsoft.com/office/2011/relationships/chartColorStyle" Target="colors4.xml" />
  <Relationship Id="rId1" Type="http://schemas.microsoft.com/office/2011/relationships/chartStyle" Target="style4.xml" />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認知症有病率が一定の場合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ln>
                      <a:noFill/>
                    </a:ln>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6350" cap="flat" cmpd="sng" algn="ctr">
                      <a:solidFill>
                        <a:schemeClr val="tx1"/>
                      </a:solidFill>
                      <a:prstDash val="solid"/>
                      <a:round/>
                    </a:ln>
                    <a:effectLst/>
                  </c:spPr>
                </c15:leaderLines>
              </c:ext>
            </c:extLst>
          </c:dLbls>
          <c:cat>
            <c:strRef>
              <c:f>Sheet1!$A$2:$A$7</c:f>
              <c:strCache>
                <c:ptCount val="6"/>
                <c:pt idx="0">
                  <c:v>2012年</c:v>
                </c:pt>
                <c:pt idx="1">
                  <c:v>2015年</c:v>
                </c:pt>
                <c:pt idx="2">
                  <c:v>2020年</c:v>
                </c:pt>
                <c:pt idx="3">
                  <c:v>2025年</c:v>
                </c:pt>
                <c:pt idx="4">
                  <c:v>2030年</c:v>
                </c:pt>
                <c:pt idx="5">
                  <c:v>2040年</c:v>
                </c:pt>
              </c:strCache>
            </c:strRef>
          </c:cat>
          <c:val>
            <c:numRef>
              <c:f>Sheet1!$B$2:$B$7</c:f>
              <c:numCache>
                <c:formatCode>General</c:formatCode>
                <c:ptCount val="6"/>
                <c:pt idx="0">
                  <c:v>462</c:v>
                </c:pt>
                <c:pt idx="1">
                  <c:v>517</c:v>
                </c:pt>
                <c:pt idx="2">
                  <c:v>602</c:v>
                </c:pt>
                <c:pt idx="3">
                  <c:v>675</c:v>
                </c:pt>
                <c:pt idx="4">
                  <c:v>744</c:v>
                </c:pt>
                <c:pt idx="5">
                  <c:v>802</c:v>
                </c:pt>
              </c:numCache>
            </c:numRef>
          </c:val>
          <c:extLst xmlns:c16r2="http://schemas.microsoft.com/office/drawing/2015/06/chart">
            <c:ext xmlns:c16="http://schemas.microsoft.com/office/drawing/2014/chart" uri="{C3380CC4-5D6E-409C-BE32-E72D297353CC}">
              <c16:uniqueId val="{00000000-878E-4B16-91FB-F0ACA63738E1}"/>
            </c:ext>
          </c:extLst>
        </c:ser>
        <c:ser>
          <c:idx val="1"/>
          <c:order val="1"/>
          <c:tx>
            <c:strRef>
              <c:f>Sheet1!$C$1</c:f>
              <c:strCache>
                <c:ptCount val="1"/>
                <c:pt idx="0">
                  <c:v>認知症有病率が上昇する場合</c:v>
                </c:pt>
              </c:strCache>
            </c:strRef>
          </c:tx>
          <c:spPr>
            <a:solidFill>
              <a:schemeClr val="accent2"/>
            </a:solidFill>
            <a:ln>
              <a:noFill/>
            </a:ln>
            <a:effectLst/>
          </c:spPr>
          <c:invertIfNegative val="0"/>
          <c:dLbls>
            <c:dLbl>
              <c:idx val="0"/>
              <c:layout>
                <c:manualLayout>
                  <c:x val="2.7488932853614555E-2"/>
                  <c:y val="-1.52786182354519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131935126866245E-2"/>
                  <c:y val="-6.111447294180771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133737277054686E-2"/>
                  <c:y val="-2.13900655296327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6350" cap="flat" cmpd="sng" algn="ctr">
                      <a:solidFill>
                        <a:schemeClr val="tx1"/>
                      </a:solidFill>
                      <a:prstDash val="solid"/>
                      <a:round/>
                    </a:ln>
                    <a:effectLst/>
                  </c:spPr>
                </c15:leaderLines>
              </c:ext>
            </c:extLst>
          </c:dLbls>
          <c:cat>
            <c:strRef>
              <c:f>Sheet1!$A$2:$A$7</c:f>
              <c:strCache>
                <c:ptCount val="6"/>
                <c:pt idx="0">
                  <c:v>2012年</c:v>
                </c:pt>
                <c:pt idx="1">
                  <c:v>2015年</c:v>
                </c:pt>
                <c:pt idx="2">
                  <c:v>2020年</c:v>
                </c:pt>
                <c:pt idx="3">
                  <c:v>2025年</c:v>
                </c:pt>
                <c:pt idx="4">
                  <c:v>2030年</c:v>
                </c:pt>
                <c:pt idx="5">
                  <c:v>2040年</c:v>
                </c:pt>
              </c:strCache>
            </c:strRef>
          </c:cat>
          <c:val>
            <c:numRef>
              <c:f>Sheet1!$C$2:$C$7</c:f>
              <c:numCache>
                <c:formatCode>General</c:formatCode>
                <c:ptCount val="6"/>
                <c:pt idx="0">
                  <c:v>462</c:v>
                </c:pt>
                <c:pt idx="1">
                  <c:v>525</c:v>
                </c:pt>
                <c:pt idx="2">
                  <c:v>631</c:v>
                </c:pt>
                <c:pt idx="3">
                  <c:v>730</c:v>
                </c:pt>
                <c:pt idx="4">
                  <c:v>830</c:v>
                </c:pt>
                <c:pt idx="5">
                  <c:v>953</c:v>
                </c:pt>
              </c:numCache>
            </c:numRef>
          </c:val>
        </c:ser>
        <c:ser>
          <c:idx val="2"/>
          <c:order val="2"/>
          <c:tx>
            <c:strRef>
              <c:f>Sheet1!$D$1</c:f>
              <c:strCache>
                <c:ptCount val="1"/>
                <c:pt idx="0">
                  <c:v>列1</c:v>
                </c:pt>
              </c:strCache>
            </c:strRef>
          </c:tx>
          <c:spPr>
            <a:solidFill>
              <a:schemeClr val="accent3"/>
            </a:solidFill>
            <a:ln>
              <a:noFill/>
            </a:ln>
            <a:effectLst/>
          </c:spPr>
          <c:invertIfNegative val="0"/>
          <c:cat>
            <c:strRef>
              <c:f>Sheet1!$A$2:$A$7</c:f>
              <c:strCache>
                <c:ptCount val="6"/>
                <c:pt idx="0">
                  <c:v>2012年</c:v>
                </c:pt>
                <c:pt idx="1">
                  <c:v>2015年</c:v>
                </c:pt>
                <c:pt idx="2">
                  <c:v>2020年</c:v>
                </c:pt>
                <c:pt idx="3">
                  <c:v>2025年</c:v>
                </c:pt>
                <c:pt idx="4">
                  <c:v>2030年</c:v>
                </c:pt>
                <c:pt idx="5">
                  <c:v>2040年</c:v>
                </c:pt>
              </c:strCache>
            </c:strRef>
          </c:cat>
          <c:val>
            <c:numRef>
              <c:f>Sheet1!$D$2:$D$7</c:f>
              <c:numCache>
                <c:formatCode>General</c:formatCode>
                <c:ptCount val="6"/>
                <c:pt idx="0">
                  <c:v>15</c:v>
                </c:pt>
                <c:pt idx="1">
                  <c:v>15.7</c:v>
                </c:pt>
                <c:pt idx="2">
                  <c:v>17.2</c:v>
                </c:pt>
                <c:pt idx="3">
                  <c:v>19</c:v>
                </c:pt>
                <c:pt idx="4">
                  <c:v>20.8</c:v>
                </c:pt>
                <c:pt idx="5">
                  <c:v>21.4</c:v>
                </c:pt>
              </c:numCache>
            </c:numRef>
          </c:val>
        </c:ser>
        <c:ser>
          <c:idx val="3"/>
          <c:order val="3"/>
          <c:tx>
            <c:strRef>
              <c:f>Sheet1!$E$1</c:f>
              <c:strCache>
                <c:ptCount val="1"/>
                <c:pt idx="0">
                  <c:v>列2</c:v>
                </c:pt>
              </c:strCache>
            </c:strRef>
          </c:tx>
          <c:spPr>
            <a:solidFill>
              <a:schemeClr val="accent4"/>
            </a:solidFill>
            <a:ln>
              <a:noFill/>
            </a:ln>
            <a:effectLst/>
          </c:spPr>
          <c:invertIfNegative val="0"/>
          <c:cat>
            <c:strRef>
              <c:f>Sheet1!$A$2:$A$7</c:f>
              <c:strCache>
                <c:ptCount val="6"/>
                <c:pt idx="0">
                  <c:v>2012年</c:v>
                </c:pt>
                <c:pt idx="1">
                  <c:v>2015年</c:v>
                </c:pt>
                <c:pt idx="2">
                  <c:v>2020年</c:v>
                </c:pt>
                <c:pt idx="3">
                  <c:v>2025年</c:v>
                </c:pt>
                <c:pt idx="4">
                  <c:v>2030年</c:v>
                </c:pt>
                <c:pt idx="5">
                  <c:v>2040年</c:v>
                </c:pt>
              </c:strCache>
            </c:strRef>
          </c:cat>
          <c:val>
            <c:numRef>
              <c:f>Sheet1!$E$2:$E$7</c:f>
              <c:numCache>
                <c:formatCode>General</c:formatCode>
                <c:ptCount val="6"/>
                <c:pt idx="0">
                  <c:v>15</c:v>
                </c:pt>
                <c:pt idx="1">
                  <c:v>16</c:v>
                </c:pt>
                <c:pt idx="2">
                  <c:v>18</c:v>
                </c:pt>
                <c:pt idx="3">
                  <c:v>20.6</c:v>
                </c:pt>
                <c:pt idx="4">
                  <c:v>23.2</c:v>
                </c:pt>
                <c:pt idx="5">
                  <c:v>25.4</c:v>
                </c:pt>
              </c:numCache>
            </c:numRef>
          </c:val>
        </c:ser>
        <c:dLbls>
          <c:showLegendKey val="0"/>
          <c:showVal val="0"/>
          <c:showCatName val="0"/>
          <c:showSerName val="0"/>
          <c:showPercent val="0"/>
          <c:showBubbleSize val="0"/>
        </c:dLbls>
        <c:gapWidth val="150"/>
        <c:axId val="312149248"/>
        <c:axId val="312153168"/>
      </c:barChart>
      <c:catAx>
        <c:axId val="31214924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312153168"/>
        <c:crosses val="autoZero"/>
        <c:auto val="1"/>
        <c:lblAlgn val="ctr"/>
        <c:lblOffset val="100"/>
        <c:noMultiLvlLbl val="0"/>
      </c:catAx>
      <c:valAx>
        <c:axId val="312153168"/>
        <c:scaling>
          <c:orientation val="minMax"/>
        </c:scaling>
        <c:delete val="0"/>
        <c:axPos val="l"/>
        <c:majorGridlines>
          <c:spPr>
            <a:ln w="6350" cap="flat" cmpd="sng" algn="ctr">
              <a:solidFill>
                <a:schemeClr val="tx1">
                  <a:tint val="75000"/>
                </a:schemeClr>
              </a:solidFill>
              <a:prstDash val="solid"/>
              <a:round/>
            </a:ln>
            <a:effectLst/>
          </c:spPr>
        </c:majorGridlines>
        <c:numFmt formatCode="#,##0;[Red]#,##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312149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6350" cap="flat" cmpd="sng" algn="ctr">
      <a:noFill/>
      <a:prstDash val="solid"/>
      <a:miter lim="800000"/>
    </a:ln>
    <a:effectLst/>
  </c:spPr>
  <c:txPr>
    <a:bodyPr/>
    <a:lstStyle/>
    <a:p>
      <a:pPr>
        <a:defRPr sz="18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rgbClr val="92D050"/>
            </a:solidFill>
            <a:ln>
              <a:noFill/>
            </a:ln>
            <a:effectLst/>
          </c:spPr>
          <c:invertIfNegative val="0"/>
          <c:cat>
            <c:strRef>
              <c:f>Sheet1!$A$2:$A$5</c:f>
              <c:strCache>
                <c:ptCount val="4"/>
                <c:pt idx="0">
                  <c:v>2012年</c:v>
                </c:pt>
                <c:pt idx="1">
                  <c:v>2015年</c:v>
                </c:pt>
                <c:pt idx="2">
                  <c:v>2020年</c:v>
                </c:pt>
                <c:pt idx="3">
                  <c:v>2025年</c:v>
                </c:pt>
              </c:strCache>
            </c:strRef>
          </c:cat>
          <c:val>
            <c:numRef>
              <c:f>Sheet1!$B$2:$B$5</c:f>
              <c:numCache>
                <c:formatCode>General</c:formatCode>
                <c:ptCount val="4"/>
                <c:pt idx="0">
                  <c:v>74000</c:v>
                </c:pt>
                <c:pt idx="1">
                  <c:v>86000</c:v>
                </c:pt>
                <c:pt idx="2">
                  <c:v>100000</c:v>
                </c:pt>
                <c:pt idx="3">
                  <c:v>112000</c:v>
                </c:pt>
              </c:numCache>
            </c:numRef>
          </c:val>
          <c:extLst xmlns:c16r2="http://schemas.microsoft.com/office/drawing/2015/06/chart">
            <c:ext xmlns:c16="http://schemas.microsoft.com/office/drawing/2014/chart" uri="{C3380CC4-5D6E-409C-BE32-E72D297353CC}">
              <c16:uniqueId val="{00000000-878E-4B16-91FB-F0ACA63738E1}"/>
            </c:ext>
          </c:extLst>
        </c:ser>
        <c:dLbls>
          <c:showLegendKey val="0"/>
          <c:showVal val="0"/>
          <c:showCatName val="0"/>
          <c:showSerName val="0"/>
          <c:showPercent val="0"/>
          <c:showBubbleSize val="0"/>
        </c:dLbls>
        <c:gapWidth val="150"/>
        <c:axId val="370704808"/>
        <c:axId val="370706376"/>
      </c:barChart>
      <c:catAx>
        <c:axId val="3707048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370706376"/>
        <c:crosses val="autoZero"/>
        <c:auto val="1"/>
        <c:lblAlgn val="ctr"/>
        <c:lblOffset val="100"/>
        <c:noMultiLvlLbl val="0"/>
      </c:catAx>
      <c:valAx>
        <c:axId val="370706376"/>
        <c:scaling>
          <c:orientation val="minMax"/>
          <c:max val="120000"/>
          <c:min val="20000"/>
        </c:scaling>
        <c:delete val="0"/>
        <c:axPos val="l"/>
        <c:majorGridlines>
          <c:spPr>
            <a:ln w="6350" cap="flat" cmpd="sng" algn="ctr">
              <a:solidFill>
                <a:schemeClr val="tx1">
                  <a:tint val="75000"/>
                </a:schemeClr>
              </a:solidFill>
              <a:prstDash val="solid"/>
              <a:round/>
            </a:ln>
            <a:effectLst/>
          </c:spPr>
        </c:majorGridlines>
        <c:numFmt formatCode="#,##0;[Red]#,##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370704808"/>
        <c:crosses val="autoZero"/>
        <c:crossBetween val="between"/>
        <c:majorUnit val="20000"/>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3200" b="1" i="0" u="none" strike="noStrike" kern="1200" baseline="0">
                    <a:solidFill>
                      <a:srgbClr val="FF0000"/>
                    </a:solidFill>
                    <a:effectLst>
                      <a:outerShdw blurRad="38100" dist="38100" dir="2700000" algn="tl">
                        <a:srgbClr val="000000">
                          <a:alpha val="43137"/>
                        </a:srgbClr>
                      </a:outerShdw>
                    </a:effectLst>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H24</c:v>
                </c:pt>
                <c:pt idx="1">
                  <c:v>H25</c:v>
                </c:pt>
                <c:pt idx="2">
                  <c:v>H26</c:v>
                </c:pt>
                <c:pt idx="3">
                  <c:v>H27</c:v>
                </c:pt>
                <c:pt idx="4">
                  <c:v>H28</c:v>
                </c:pt>
                <c:pt idx="5">
                  <c:v>H29</c:v>
                </c:pt>
                <c:pt idx="6">
                  <c:v>H30</c:v>
                </c:pt>
              </c:strCache>
            </c:strRef>
          </c:cat>
          <c:val>
            <c:numRef>
              <c:f>Sheet1!$B$2:$B$8</c:f>
              <c:numCache>
                <c:formatCode>#,##0_);[Red]\(#,##0\)</c:formatCode>
                <c:ptCount val="7"/>
                <c:pt idx="0" formatCode="General">
                  <c:v>211</c:v>
                </c:pt>
                <c:pt idx="1">
                  <c:v>307</c:v>
                </c:pt>
                <c:pt idx="2" formatCode="#,##0">
                  <c:v>414</c:v>
                </c:pt>
                <c:pt idx="3" formatCode="#,##0">
                  <c:v>681</c:v>
                </c:pt>
                <c:pt idx="4" formatCode="General">
                  <c:v>686</c:v>
                </c:pt>
                <c:pt idx="5" formatCode="General">
                  <c:v>770</c:v>
                </c:pt>
                <c:pt idx="6" formatCode="General">
                  <c:v>775</c:v>
                </c:pt>
              </c:numCache>
            </c:numRef>
          </c:val>
        </c:ser>
        <c:dLbls>
          <c:showLegendKey val="0"/>
          <c:showVal val="0"/>
          <c:showCatName val="0"/>
          <c:showSerName val="0"/>
          <c:showPercent val="0"/>
          <c:showBubbleSize val="0"/>
        </c:dLbls>
        <c:gapWidth val="150"/>
        <c:axId val="370708728"/>
        <c:axId val="370707944"/>
      </c:barChart>
      <c:catAx>
        <c:axId val="37070872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ja-JP"/>
          </a:p>
        </c:txPr>
        <c:crossAx val="370707944"/>
        <c:crosses val="autoZero"/>
        <c:auto val="1"/>
        <c:lblAlgn val="ctr"/>
        <c:lblOffset val="100"/>
        <c:noMultiLvlLbl val="0"/>
      </c:catAx>
      <c:valAx>
        <c:axId val="370707944"/>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0" i="0" u="none" strike="noStrike" kern="1200" baseline="0">
                <a:solidFill>
                  <a:srgbClr val="002060"/>
                </a:solidFill>
                <a:latin typeface="+mn-lt"/>
                <a:ea typeface="+mn-ea"/>
                <a:cs typeface="+mn-cs"/>
              </a:defRPr>
            </a:pPr>
            <a:endParaRPr lang="ja-JP"/>
          </a:p>
        </c:txPr>
        <c:crossAx val="37070872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5866141732284"/>
          <c:y val="0.14882703068359793"/>
          <c:w val="0.58474934383202104"/>
          <c:h val="0.81907302152190065"/>
        </c:manualLayout>
      </c:layout>
      <c:pieChart>
        <c:varyColors val="1"/>
        <c:ser>
          <c:idx val="0"/>
          <c:order val="0"/>
          <c:tx>
            <c:strRef>
              <c:f>Sheet1!$B$1</c:f>
              <c:strCache>
                <c:ptCount val="1"/>
                <c:pt idx="0">
                  <c:v>件数</c:v>
                </c:pt>
              </c:strCache>
            </c:strRef>
          </c:tx>
          <c:dPt>
            <c:idx val="0"/>
            <c:bubble3D val="0"/>
            <c:spPr>
              <a:solidFill>
                <a:schemeClr val="accent2"/>
              </a:solidFill>
              <a:ln>
                <a:noFill/>
              </a:ln>
              <a:effectLst>
                <a:outerShdw blurRad="63500" sx="102000" sy="102000" algn="ctr" rotWithShape="0">
                  <a:prstClr val="black">
                    <a:alpha val="20000"/>
                  </a:prstClr>
                </a:outerShdw>
              </a:effectLst>
            </c:spPr>
          </c:dPt>
          <c:dPt>
            <c:idx val="1"/>
            <c:bubble3D val="0"/>
            <c:spPr>
              <a:solidFill>
                <a:schemeClr val="accent4"/>
              </a:solidFill>
              <a:ln>
                <a:noFill/>
              </a:ln>
              <a:effectLst>
                <a:outerShdw blurRad="63500" sx="102000" sy="102000" algn="ctr" rotWithShape="0">
                  <a:prstClr val="black">
                    <a:alpha val="20000"/>
                  </a:prstClr>
                </a:outerShdw>
              </a:effectLst>
            </c:spPr>
          </c:dPt>
          <c:dPt>
            <c:idx val="2"/>
            <c:bubble3D val="0"/>
            <c:spPr>
              <a:solidFill>
                <a:schemeClr val="accent6"/>
              </a:solidFill>
              <a:ln>
                <a:noFill/>
              </a:ln>
              <a:effectLst>
                <a:outerShdw blurRad="63500" sx="102000" sy="102000" algn="ctr" rotWithShape="0">
                  <a:prstClr val="black">
                    <a:alpha val="20000"/>
                  </a:prstClr>
                </a:outerShdw>
              </a:effectLst>
            </c:spPr>
          </c:dPt>
          <c:dPt>
            <c:idx val="3"/>
            <c:bubble3D val="0"/>
            <c:spPr>
              <a:solidFill>
                <a:schemeClr val="accent2">
                  <a:lumMod val="60000"/>
                </a:schemeClr>
              </a:solidFill>
              <a:ln>
                <a:noFill/>
              </a:ln>
              <a:effectLst>
                <a:outerShdw blurRad="63500" sx="102000" sy="102000" algn="ctr" rotWithShape="0">
                  <a:prstClr val="black">
                    <a:alpha val="20000"/>
                  </a:prstClr>
                </a:outerShdw>
              </a:effectLst>
            </c:spPr>
          </c:dPt>
          <c:dPt>
            <c:idx val="4"/>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layout>
                <c:manualLayout>
                  <c:x val="1.1774114173228347E-2"/>
                  <c:y val="-1.517268255380480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0503626355590359E-2"/>
                  <c:y val="-0.10848219866030397"/>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8640147382379333"/>
                      <c:h val="0.19675820398379423"/>
                    </c:manualLayout>
                  </c15:layout>
                </c:ext>
              </c:extLst>
            </c:dLbl>
            <c:dLbl>
              <c:idx val="2"/>
              <c:layout>
                <c:manualLayout>
                  <c:x val="-5.1420970320352781E-3"/>
                  <c:y val="4.4771959397357369E-2"/>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fld id="{3FF4AE50-077A-4651-BB16-F20D19695553}" type="CATEGORYNAME">
                      <a:rPr lang="ja-JP" altLang="en-US" sz="1800" dirty="0"/>
                      <a:pPr>
                        <a:defRPr sz="2000">
                          <a:solidFill>
                            <a:schemeClr val="tx1"/>
                          </a:solidFill>
                        </a:defRPr>
                      </a:pPr>
                      <a:t>[分類名]</a:t>
                    </a:fld>
                    <a:r>
                      <a:rPr lang="ja-JP" altLang="en-US" baseline="0" dirty="0"/>
                      <a:t>
</a:t>
                    </a:r>
                    <a:fld id="{9B35C5D2-13D5-4275-8761-A6E061688652}" type="PERCENTAGE">
                      <a:rPr lang="en-US" altLang="ja-JP" baseline="0" dirty="0"/>
                      <a:pPr>
                        <a:defRPr sz="2000">
                          <a:solidFill>
                            <a:schemeClr val="tx1"/>
                          </a:solidFill>
                        </a:defRPr>
                      </a:pPr>
                      <a:t>[パーセンテージ]</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014635567712095"/>
                      <c:h val="0.17049461033374755"/>
                    </c:manualLayout>
                  </c15:layout>
                  <c15:dlblFieldTable/>
                  <c15:showDataLabelsRange val="0"/>
                </c:ext>
              </c:extLst>
            </c:dLbl>
            <c:dLbl>
              <c:idx val="3"/>
              <c:layout>
                <c:manualLayout>
                  <c:x val="-3.2032972440944961E-2"/>
                  <c:y val="-1.86811023622047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0239140419947507"/>
                  <c:y val="1.76547415092536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81875"/>
                      <c:h val="0.16484782281012639"/>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区内</c:v>
                </c:pt>
                <c:pt idx="1">
                  <c:v>区外 市内</c:v>
                </c:pt>
                <c:pt idx="2">
                  <c:v>市外 県内</c:v>
                </c:pt>
                <c:pt idx="3">
                  <c:v>県外</c:v>
                </c:pt>
                <c:pt idx="4">
                  <c:v>未発見・取下げ</c:v>
                </c:pt>
              </c:strCache>
            </c:strRef>
          </c:cat>
          <c:val>
            <c:numRef>
              <c:f>Sheet1!$B$2:$B$6</c:f>
              <c:numCache>
                <c:formatCode>General</c:formatCode>
                <c:ptCount val="5"/>
                <c:pt idx="0">
                  <c:v>145</c:v>
                </c:pt>
                <c:pt idx="1">
                  <c:v>112</c:v>
                </c:pt>
                <c:pt idx="2">
                  <c:v>51</c:v>
                </c:pt>
                <c:pt idx="3">
                  <c:v>12</c:v>
                </c:pt>
                <c:pt idx="4">
                  <c:v>4</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B453B-0704-4D5E-9975-AD894BF7E490}" type="doc">
      <dgm:prSet loTypeId="urn:microsoft.com/office/officeart/2005/8/layout/pyramid1" loCatId="pyramid" qsTypeId="urn:microsoft.com/office/officeart/2005/8/quickstyle/simple1" qsCatId="simple" csTypeId="urn:microsoft.com/office/officeart/2005/8/colors/accent1_2" csCatId="accent1" phldr="1"/>
      <dgm:spPr/>
    </dgm:pt>
    <dgm:pt modelId="{28825138-09D0-4EBB-B8D6-D11B04F904A5}">
      <dgm:prSet phldrT="[テキスト]" custT="1"/>
      <dgm:spPr>
        <a:solidFill>
          <a:srgbClr val="FFC000"/>
        </a:solidFill>
      </dgm:spPr>
      <dgm:t>
        <a:bodyPr/>
        <a:lstStyle/>
        <a:p>
          <a:endParaRPr kumimoji="1" lang="en-US" altLang="ja-JP" sz="3600" dirty="0"/>
        </a:p>
        <a:p>
          <a:r>
            <a:rPr kumimoji="1" lang="ja-JP" altLang="en-US" sz="2800" dirty="0" smtClean="0"/>
            <a:t>約</a:t>
          </a:r>
          <a:r>
            <a:rPr kumimoji="1" lang="en-US" altLang="ja-JP" sz="2800" b="0" dirty="0" smtClean="0"/>
            <a:t>462</a:t>
          </a:r>
          <a:r>
            <a:rPr kumimoji="1" lang="ja-JP" altLang="en-US" sz="2800" dirty="0" smtClean="0"/>
            <a:t>万人</a:t>
          </a:r>
          <a:endParaRPr kumimoji="1" lang="en-US" altLang="ja-JP" sz="2800" dirty="0" smtClean="0"/>
        </a:p>
        <a:p>
          <a:r>
            <a:rPr kumimoji="1" lang="en-US" altLang="ja-JP" sz="2400" dirty="0" smtClean="0"/>
            <a:t>(</a:t>
          </a:r>
          <a:r>
            <a:rPr kumimoji="1" lang="ja-JP" altLang="en-US" sz="2400" dirty="0" smtClean="0"/>
            <a:t>全体の</a:t>
          </a:r>
          <a:r>
            <a:rPr kumimoji="1" lang="en-US" altLang="ja-JP" sz="2400" dirty="0" smtClean="0"/>
            <a:t>15</a:t>
          </a:r>
          <a:r>
            <a:rPr kumimoji="1" lang="ja-JP" altLang="en-US" sz="2400" dirty="0" smtClean="0"/>
            <a:t>％</a:t>
          </a:r>
          <a:r>
            <a:rPr kumimoji="1" lang="en-US" altLang="ja-JP" sz="2400" dirty="0" smtClean="0"/>
            <a:t>)</a:t>
          </a:r>
        </a:p>
      </dgm:t>
    </dgm:pt>
    <dgm:pt modelId="{10C15D2D-988F-4807-862B-AD81146F44B7}" type="parTrans" cxnId="{33E74D2F-3F66-4C23-9A08-C7944D66D869}">
      <dgm:prSet/>
      <dgm:spPr/>
      <dgm:t>
        <a:bodyPr/>
        <a:lstStyle/>
        <a:p>
          <a:endParaRPr kumimoji="1" lang="ja-JP" altLang="en-US" sz="1100"/>
        </a:p>
      </dgm:t>
    </dgm:pt>
    <dgm:pt modelId="{1390A2F7-5F6B-4AAD-A7BF-BF8FC026778B}" type="sibTrans" cxnId="{33E74D2F-3F66-4C23-9A08-C7944D66D869}">
      <dgm:prSet/>
      <dgm:spPr/>
      <dgm:t>
        <a:bodyPr/>
        <a:lstStyle/>
        <a:p>
          <a:endParaRPr kumimoji="1" lang="ja-JP" altLang="en-US" sz="1100"/>
        </a:p>
      </dgm:t>
    </dgm:pt>
    <dgm:pt modelId="{B86EB135-FF7F-4C17-8C8F-498A4140E6AD}">
      <dgm:prSet phldrT="[テキスト]" custT="1"/>
      <dgm:spPr>
        <a:solidFill>
          <a:srgbClr val="CCFFCC"/>
        </a:solidFill>
      </dgm:spPr>
      <dgm:t>
        <a:bodyPr/>
        <a:lstStyle/>
        <a:p>
          <a:pPr>
            <a:lnSpc>
              <a:spcPts val="1800"/>
            </a:lnSpc>
          </a:pPr>
          <a:r>
            <a:rPr kumimoji="1" lang="ja-JP" altLang="en-US" sz="2800" dirty="0" smtClean="0"/>
            <a:t>約</a:t>
          </a:r>
          <a:r>
            <a:rPr kumimoji="1" lang="en-US" altLang="ja-JP" sz="2800" dirty="0" smtClean="0"/>
            <a:t>400</a:t>
          </a:r>
          <a:r>
            <a:rPr kumimoji="1" lang="ja-JP" altLang="en-US" sz="2800" dirty="0" smtClean="0"/>
            <a:t>万人</a:t>
          </a:r>
          <a:endParaRPr kumimoji="1" lang="en-US" altLang="ja-JP" sz="2800" dirty="0" smtClean="0"/>
        </a:p>
        <a:p>
          <a:pPr>
            <a:lnSpc>
              <a:spcPts val="1800"/>
            </a:lnSpc>
          </a:pPr>
          <a:r>
            <a:rPr kumimoji="1" lang="en-US" altLang="ja-JP" sz="2400" dirty="0" smtClean="0"/>
            <a:t>(</a:t>
          </a:r>
          <a:r>
            <a:rPr kumimoji="1" lang="ja-JP" altLang="en-US" sz="2400" dirty="0" smtClean="0"/>
            <a:t>全体の</a:t>
          </a:r>
          <a:r>
            <a:rPr kumimoji="1" lang="en-US" altLang="ja-JP" sz="2400" dirty="0" smtClean="0"/>
            <a:t>13</a:t>
          </a:r>
          <a:r>
            <a:rPr kumimoji="1" lang="ja-JP" altLang="en-US" sz="2400" dirty="0" smtClean="0"/>
            <a:t>％</a:t>
          </a:r>
          <a:r>
            <a:rPr kumimoji="1" lang="en-US" altLang="ja-JP" sz="2400" dirty="0" smtClean="0"/>
            <a:t>)</a:t>
          </a:r>
          <a:endParaRPr kumimoji="1" lang="en-US" altLang="ja-JP" sz="800" dirty="0"/>
        </a:p>
      </dgm:t>
    </dgm:pt>
    <dgm:pt modelId="{EE3A62C2-7E31-490D-B849-02A998A10976}" type="parTrans" cxnId="{2763C42E-102A-490C-BB95-86402590922B}">
      <dgm:prSet/>
      <dgm:spPr/>
      <dgm:t>
        <a:bodyPr/>
        <a:lstStyle/>
        <a:p>
          <a:endParaRPr kumimoji="1" lang="ja-JP" altLang="en-US" sz="1100"/>
        </a:p>
      </dgm:t>
    </dgm:pt>
    <dgm:pt modelId="{46EC431A-5306-4C60-B316-BA069BB2C8BD}" type="sibTrans" cxnId="{2763C42E-102A-490C-BB95-86402590922B}">
      <dgm:prSet/>
      <dgm:spPr/>
      <dgm:t>
        <a:bodyPr/>
        <a:lstStyle/>
        <a:p>
          <a:endParaRPr kumimoji="1" lang="ja-JP" altLang="en-US" sz="1100"/>
        </a:p>
      </dgm:t>
    </dgm:pt>
    <dgm:pt modelId="{E5E444DB-FBC2-4DE3-A8C7-CC906BE85CFF}">
      <dgm:prSet phldrT="[テキスト]" custT="1"/>
      <dgm:spPr>
        <a:solidFill>
          <a:schemeClr val="accent1">
            <a:lumMod val="60000"/>
            <a:lumOff val="40000"/>
          </a:schemeClr>
        </a:solidFill>
      </dgm:spPr>
      <dgm:t>
        <a:bodyPr/>
        <a:lstStyle/>
        <a:p>
          <a:r>
            <a:rPr kumimoji="1" lang="ja-JP" altLang="en-US" sz="2800" dirty="0"/>
            <a:t>健常者</a:t>
          </a:r>
        </a:p>
      </dgm:t>
    </dgm:pt>
    <dgm:pt modelId="{9B5F90F3-0703-4475-A62B-5709BF2AE6E7}" type="parTrans" cxnId="{08C12465-3D0D-4251-AA62-CB753A1BD5CF}">
      <dgm:prSet/>
      <dgm:spPr/>
      <dgm:t>
        <a:bodyPr/>
        <a:lstStyle/>
        <a:p>
          <a:endParaRPr kumimoji="1" lang="ja-JP" altLang="en-US" sz="1100"/>
        </a:p>
      </dgm:t>
    </dgm:pt>
    <dgm:pt modelId="{FE5BB011-DEEE-4C1E-9854-18577FCF9455}" type="sibTrans" cxnId="{08C12465-3D0D-4251-AA62-CB753A1BD5CF}">
      <dgm:prSet/>
      <dgm:spPr/>
      <dgm:t>
        <a:bodyPr/>
        <a:lstStyle/>
        <a:p>
          <a:endParaRPr kumimoji="1" lang="ja-JP" altLang="en-US" sz="1100"/>
        </a:p>
      </dgm:t>
    </dgm:pt>
    <dgm:pt modelId="{84AEB8C5-2FCA-4DB7-AAFF-73A4FEB903E4}" type="pres">
      <dgm:prSet presAssocID="{F37B453B-0704-4D5E-9975-AD894BF7E490}" presName="Name0" presStyleCnt="0">
        <dgm:presLayoutVars>
          <dgm:dir/>
          <dgm:animLvl val="lvl"/>
          <dgm:resizeHandles val="exact"/>
        </dgm:presLayoutVars>
      </dgm:prSet>
      <dgm:spPr/>
    </dgm:pt>
    <dgm:pt modelId="{39B9D642-217A-4DEC-91C7-B4907FB42689}" type="pres">
      <dgm:prSet presAssocID="{28825138-09D0-4EBB-B8D6-D11B04F904A5}" presName="Name8" presStyleCnt="0"/>
      <dgm:spPr/>
    </dgm:pt>
    <dgm:pt modelId="{3F02C227-74CA-4172-B781-C54D5DF484C1}" type="pres">
      <dgm:prSet presAssocID="{28825138-09D0-4EBB-B8D6-D11B04F904A5}" presName="level" presStyleLbl="node1" presStyleIdx="0" presStyleCnt="3" custScaleY="184543" custLinFactNeighborY="-703">
        <dgm:presLayoutVars>
          <dgm:chMax val="1"/>
          <dgm:bulletEnabled val="1"/>
        </dgm:presLayoutVars>
      </dgm:prSet>
      <dgm:spPr/>
      <dgm:t>
        <a:bodyPr/>
        <a:lstStyle/>
        <a:p>
          <a:endParaRPr kumimoji="1" lang="ja-JP" altLang="en-US"/>
        </a:p>
      </dgm:t>
    </dgm:pt>
    <dgm:pt modelId="{0A8142C7-016A-4379-976A-A70602963CCE}" type="pres">
      <dgm:prSet presAssocID="{28825138-09D0-4EBB-B8D6-D11B04F904A5}" presName="levelTx" presStyleLbl="revTx" presStyleIdx="0" presStyleCnt="0">
        <dgm:presLayoutVars>
          <dgm:chMax val="1"/>
          <dgm:bulletEnabled val="1"/>
        </dgm:presLayoutVars>
      </dgm:prSet>
      <dgm:spPr/>
      <dgm:t>
        <a:bodyPr/>
        <a:lstStyle/>
        <a:p>
          <a:endParaRPr kumimoji="1" lang="ja-JP" altLang="en-US"/>
        </a:p>
      </dgm:t>
    </dgm:pt>
    <dgm:pt modelId="{0824947E-D4B3-40D2-8FD1-056D9A80CE3F}" type="pres">
      <dgm:prSet presAssocID="{B86EB135-FF7F-4C17-8C8F-498A4140E6AD}" presName="Name8" presStyleCnt="0"/>
      <dgm:spPr/>
    </dgm:pt>
    <dgm:pt modelId="{B701ABDA-48AC-4419-AC84-72748E36259B}" type="pres">
      <dgm:prSet presAssocID="{B86EB135-FF7F-4C17-8C8F-498A4140E6AD}" presName="level" presStyleLbl="node1" presStyleIdx="1" presStyleCnt="3">
        <dgm:presLayoutVars>
          <dgm:chMax val="1"/>
          <dgm:bulletEnabled val="1"/>
        </dgm:presLayoutVars>
      </dgm:prSet>
      <dgm:spPr/>
      <dgm:t>
        <a:bodyPr/>
        <a:lstStyle/>
        <a:p>
          <a:endParaRPr kumimoji="1" lang="ja-JP" altLang="en-US"/>
        </a:p>
      </dgm:t>
    </dgm:pt>
    <dgm:pt modelId="{FDB21AA3-60E1-441E-82DC-931FA137D8AD}" type="pres">
      <dgm:prSet presAssocID="{B86EB135-FF7F-4C17-8C8F-498A4140E6AD}" presName="levelTx" presStyleLbl="revTx" presStyleIdx="0" presStyleCnt="0">
        <dgm:presLayoutVars>
          <dgm:chMax val="1"/>
          <dgm:bulletEnabled val="1"/>
        </dgm:presLayoutVars>
      </dgm:prSet>
      <dgm:spPr/>
      <dgm:t>
        <a:bodyPr/>
        <a:lstStyle/>
        <a:p>
          <a:endParaRPr kumimoji="1" lang="ja-JP" altLang="en-US"/>
        </a:p>
      </dgm:t>
    </dgm:pt>
    <dgm:pt modelId="{7038F682-56FB-4080-82A8-12DB0A44FC09}" type="pres">
      <dgm:prSet presAssocID="{E5E444DB-FBC2-4DE3-A8C7-CC906BE85CFF}" presName="Name8" presStyleCnt="0"/>
      <dgm:spPr/>
    </dgm:pt>
    <dgm:pt modelId="{1724A00C-945C-40C6-922E-87D82B1E603C}" type="pres">
      <dgm:prSet presAssocID="{E5E444DB-FBC2-4DE3-A8C7-CC906BE85CFF}" presName="level" presStyleLbl="node1" presStyleIdx="2" presStyleCnt="3">
        <dgm:presLayoutVars>
          <dgm:chMax val="1"/>
          <dgm:bulletEnabled val="1"/>
        </dgm:presLayoutVars>
      </dgm:prSet>
      <dgm:spPr/>
      <dgm:t>
        <a:bodyPr/>
        <a:lstStyle/>
        <a:p>
          <a:endParaRPr kumimoji="1" lang="ja-JP" altLang="en-US"/>
        </a:p>
      </dgm:t>
    </dgm:pt>
    <dgm:pt modelId="{B94E1378-7BEC-4C96-B98A-0F1F897BC74A}" type="pres">
      <dgm:prSet presAssocID="{E5E444DB-FBC2-4DE3-A8C7-CC906BE85CFF}" presName="levelTx" presStyleLbl="revTx" presStyleIdx="0" presStyleCnt="0">
        <dgm:presLayoutVars>
          <dgm:chMax val="1"/>
          <dgm:bulletEnabled val="1"/>
        </dgm:presLayoutVars>
      </dgm:prSet>
      <dgm:spPr/>
      <dgm:t>
        <a:bodyPr/>
        <a:lstStyle/>
        <a:p>
          <a:endParaRPr kumimoji="1" lang="ja-JP" altLang="en-US"/>
        </a:p>
      </dgm:t>
    </dgm:pt>
  </dgm:ptLst>
  <dgm:cxnLst>
    <dgm:cxn modelId="{E171F74F-1E28-4D12-890B-A9F453CC743A}" type="presOf" srcId="{B86EB135-FF7F-4C17-8C8F-498A4140E6AD}" destId="{B701ABDA-48AC-4419-AC84-72748E36259B}" srcOrd="0" destOrd="0" presId="urn:microsoft.com/office/officeart/2005/8/layout/pyramid1"/>
    <dgm:cxn modelId="{724BA681-4CC4-4094-9B24-97E940175426}" type="presOf" srcId="{E5E444DB-FBC2-4DE3-A8C7-CC906BE85CFF}" destId="{B94E1378-7BEC-4C96-B98A-0F1F897BC74A}" srcOrd="1" destOrd="0" presId="urn:microsoft.com/office/officeart/2005/8/layout/pyramid1"/>
    <dgm:cxn modelId="{08C12465-3D0D-4251-AA62-CB753A1BD5CF}" srcId="{F37B453B-0704-4D5E-9975-AD894BF7E490}" destId="{E5E444DB-FBC2-4DE3-A8C7-CC906BE85CFF}" srcOrd="2" destOrd="0" parTransId="{9B5F90F3-0703-4475-A62B-5709BF2AE6E7}" sibTransId="{FE5BB011-DEEE-4C1E-9854-18577FCF9455}"/>
    <dgm:cxn modelId="{8A511BFB-35BA-4B2E-AB37-D7097FD6B561}" type="presOf" srcId="{28825138-09D0-4EBB-B8D6-D11B04F904A5}" destId="{3F02C227-74CA-4172-B781-C54D5DF484C1}" srcOrd="0" destOrd="0" presId="urn:microsoft.com/office/officeart/2005/8/layout/pyramid1"/>
    <dgm:cxn modelId="{B8E40DAF-C2E0-45A7-B2BB-1216E815031F}" type="presOf" srcId="{B86EB135-FF7F-4C17-8C8F-498A4140E6AD}" destId="{FDB21AA3-60E1-441E-82DC-931FA137D8AD}" srcOrd="1" destOrd="0" presId="urn:microsoft.com/office/officeart/2005/8/layout/pyramid1"/>
    <dgm:cxn modelId="{B6F7B06E-147D-44A2-81EA-2F0EAF0562DC}" type="presOf" srcId="{28825138-09D0-4EBB-B8D6-D11B04F904A5}" destId="{0A8142C7-016A-4379-976A-A70602963CCE}" srcOrd="1" destOrd="0" presId="urn:microsoft.com/office/officeart/2005/8/layout/pyramid1"/>
    <dgm:cxn modelId="{33E74D2F-3F66-4C23-9A08-C7944D66D869}" srcId="{F37B453B-0704-4D5E-9975-AD894BF7E490}" destId="{28825138-09D0-4EBB-B8D6-D11B04F904A5}" srcOrd="0" destOrd="0" parTransId="{10C15D2D-988F-4807-862B-AD81146F44B7}" sibTransId="{1390A2F7-5F6B-4AAD-A7BF-BF8FC026778B}"/>
    <dgm:cxn modelId="{1673F6F0-5850-4A5B-BC8E-5B4D18FF75CE}" type="presOf" srcId="{E5E444DB-FBC2-4DE3-A8C7-CC906BE85CFF}" destId="{1724A00C-945C-40C6-922E-87D82B1E603C}" srcOrd="0" destOrd="0" presId="urn:microsoft.com/office/officeart/2005/8/layout/pyramid1"/>
    <dgm:cxn modelId="{58AA8D00-2674-406A-9300-0C636D215F0B}" type="presOf" srcId="{F37B453B-0704-4D5E-9975-AD894BF7E490}" destId="{84AEB8C5-2FCA-4DB7-AAFF-73A4FEB903E4}" srcOrd="0" destOrd="0" presId="urn:microsoft.com/office/officeart/2005/8/layout/pyramid1"/>
    <dgm:cxn modelId="{2763C42E-102A-490C-BB95-86402590922B}" srcId="{F37B453B-0704-4D5E-9975-AD894BF7E490}" destId="{B86EB135-FF7F-4C17-8C8F-498A4140E6AD}" srcOrd="1" destOrd="0" parTransId="{EE3A62C2-7E31-490D-B849-02A998A10976}" sibTransId="{46EC431A-5306-4C60-B316-BA069BB2C8BD}"/>
    <dgm:cxn modelId="{319CDD97-E0C9-44FC-AF07-66C53584C8F6}" type="presParOf" srcId="{84AEB8C5-2FCA-4DB7-AAFF-73A4FEB903E4}" destId="{39B9D642-217A-4DEC-91C7-B4907FB42689}" srcOrd="0" destOrd="0" presId="urn:microsoft.com/office/officeart/2005/8/layout/pyramid1"/>
    <dgm:cxn modelId="{B84A1B1E-AE47-420B-AFF2-F1EBC132F15C}" type="presParOf" srcId="{39B9D642-217A-4DEC-91C7-B4907FB42689}" destId="{3F02C227-74CA-4172-B781-C54D5DF484C1}" srcOrd="0" destOrd="0" presId="urn:microsoft.com/office/officeart/2005/8/layout/pyramid1"/>
    <dgm:cxn modelId="{248B8882-9111-4783-9231-613EA6F1F63F}" type="presParOf" srcId="{39B9D642-217A-4DEC-91C7-B4907FB42689}" destId="{0A8142C7-016A-4379-976A-A70602963CCE}" srcOrd="1" destOrd="0" presId="urn:microsoft.com/office/officeart/2005/8/layout/pyramid1"/>
    <dgm:cxn modelId="{E5E710BF-C5AE-438E-AFF2-3F127F2D97AA}" type="presParOf" srcId="{84AEB8C5-2FCA-4DB7-AAFF-73A4FEB903E4}" destId="{0824947E-D4B3-40D2-8FD1-056D9A80CE3F}" srcOrd="1" destOrd="0" presId="urn:microsoft.com/office/officeart/2005/8/layout/pyramid1"/>
    <dgm:cxn modelId="{F03C4F0F-517A-47A9-8F51-7152745E8277}" type="presParOf" srcId="{0824947E-D4B3-40D2-8FD1-056D9A80CE3F}" destId="{B701ABDA-48AC-4419-AC84-72748E36259B}" srcOrd="0" destOrd="0" presId="urn:microsoft.com/office/officeart/2005/8/layout/pyramid1"/>
    <dgm:cxn modelId="{6C9B65E4-06E2-47E5-8AA2-F247222476F1}" type="presParOf" srcId="{0824947E-D4B3-40D2-8FD1-056D9A80CE3F}" destId="{FDB21AA3-60E1-441E-82DC-931FA137D8AD}" srcOrd="1" destOrd="0" presId="urn:microsoft.com/office/officeart/2005/8/layout/pyramid1"/>
    <dgm:cxn modelId="{C431C287-FE2D-4627-95C6-122A3DAF83A5}" type="presParOf" srcId="{84AEB8C5-2FCA-4DB7-AAFF-73A4FEB903E4}" destId="{7038F682-56FB-4080-82A8-12DB0A44FC09}" srcOrd="2" destOrd="0" presId="urn:microsoft.com/office/officeart/2005/8/layout/pyramid1"/>
    <dgm:cxn modelId="{D2ED87DA-4EE5-45BD-A602-AA6E4B1ECE94}" type="presParOf" srcId="{7038F682-56FB-4080-82A8-12DB0A44FC09}" destId="{1724A00C-945C-40C6-922E-87D82B1E603C}" srcOrd="0" destOrd="0" presId="urn:microsoft.com/office/officeart/2005/8/layout/pyramid1"/>
    <dgm:cxn modelId="{BB75A04E-B41C-4910-B4B5-B2544C3A8106}" type="presParOf" srcId="{7038F682-56FB-4080-82A8-12DB0A44FC09}" destId="{B94E1378-7BEC-4C96-B98A-0F1F897BC74A}"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4BD075B-B818-47FB-8ED5-89627FE77548}" type="datetimeFigureOut">
              <a:rPr kumimoji="1" lang="ja-JP" altLang="en-US" smtClean="0"/>
              <a:t>2020/7/31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72F5CB3-52A8-428E-9948-C01707700632}" type="slidenum">
              <a:rPr kumimoji="1" lang="ja-JP" altLang="en-US" smtClean="0"/>
              <a:t>‹#›</a:t>
            </a:fld>
            <a:endParaRPr kumimoji="1" lang="ja-JP" altLang="en-US"/>
          </a:p>
        </p:txBody>
      </p:sp>
    </p:spTree>
    <p:extLst>
      <p:ext uri="{BB962C8B-B14F-4D97-AF65-F5344CB8AC3E}">
        <p14:creationId xmlns:p14="http://schemas.microsoft.com/office/powerpoint/2010/main" val="34466059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皆様は「はいかい高齢者おかえり支援事業」及び「はいかい高齢者捜索システム事業」について、どこまでご存知でしょうか。</a:t>
            </a:r>
            <a:endParaRPr kumimoji="1" lang="en-US" altLang="ja-JP" dirty="0" smtClean="0"/>
          </a:p>
          <a:p>
            <a:r>
              <a:rPr kumimoji="1" lang="ja-JP" altLang="en-US" dirty="0" smtClean="0"/>
              <a:t>事業の名称については聞いたことがある、又はもうすでに「おかえり支援サポーター」として登録している、といった方もいらっしゃるかもしれません。</a:t>
            </a:r>
            <a:endParaRPr kumimoji="1" lang="en-US" altLang="ja-JP" dirty="0" smtClean="0"/>
          </a:p>
          <a:p>
            <a:endParaRPr kumimoji="1" lang="en-US" altLang="ja-JP" dirty="0" smtClean="0"/>
          </a:p>
          <a:p>
            <a:r>
              <a:rPr kumimoji="1" lang="ja-JP" altLang="en-US" dirty="0" smtClean="0"/>
              <a:t>今回は研修の機会をお借りし、両事業についてご紹介させていただきます。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1</a:t>
            </a:fld>
            <a:endParaRPr kumimoji="1" lang="ja-JP" altLang="en-US"/>
          </a:p>
        </p:txBody>
      </p:sp>
    </p:spTree>
    <p:extLst>
      <p:ext uri="{BB962C8B-B14F-4D97-AF65-F5344CB8AC3E}">
        <p14:creationId xmlns:p14="http://schemas.microsoft.com/office/powerpoint/2010/main" val="419003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次に「広域的な取り組みの必要性」についてご説明します。</a:t>
            </a:r>
            <a:endParaRPr kumimoji="1" lang="en-US" altLang="ja-JP" dirty="0" smtClean="0"/>
          </a:p>
          <a:p>
            <a:endParaRPr kumimoji="1" lang="en-US" altLang="ja-JP" dirty="0" smtClean="0"/>
          </a:p>
          <a:p>
            <a:r>
              <a:rPr kumimoji="1" lang="ja-JP" altLang="en-US" dirty="0" smtClean="0"/>
              <a:t>まず、こちらはこれまでに発生した愛知県内における高齢者の行方不明者届出数になります。</a:t>
            </a:r>
            <a:endParaRPr kumimoji="1" lang="en-US" altLang="ja-JP" dirty="0" smtClean="0"/>
          </a:p>
          <a:p>
            <a:r>
              <a:rPr kumimoji="1" lang="ja-JP" altLang="en-US" dirty="0" smtClean="0"/>
              <a:t>県内全体の数になりますが直近のデータ（</a:t>
            </a:r>
            <a:r>
              <a:rPr kumimoji="1" lang="en-US" altLang="ja-JP" dirty="0" smtClean="0"/>
              <a:t>H30</a:t>
            </a:r>
            <a:r>
              <a:rPr kumimoji="1" lang="ja-JP" altLang="en-US" dirty="0" smtClean="0"/>
              <a:t>）だと年間に７７０件行方不明の届出が出ています。</a:t>
            </a:r>
            <a:endParaRPr kumimoji="1" lang="en-US" altLang="ja-JP" dirty="0" smtClean="0"/>
          </a:p>
          <a:p>
            <a:r>
              <a:rPr kumimoji="1" lang="en-US" altLang="ja-JP" dirty="0" smtClean="0"/>
              <a:t>1</a:t>
            </a:r>
            <a:r>
              <a:rPr kumimoji="1" lang="ja-JP" altLang="en-US" dirty="0" smtClean="0"/>
              <a:t>日に</a:t>
            </a:r>
            <a:r>
              <a:rPr kumimoji="1" lang="en-US" altLang="ja-JP" dirty="0" smtClean="0"/>
              <a:t>2</a:t>
            </a:r>
            <a:r>
              <a:rPr kumimoji="1" lang="ja-JP" altLang="en-US" dirty="0" smtClean="0"/>
              <a:t>件以上の行方不明届が出ていることとなります。</a:t>
            </a:r>
            <a:endParaRPr kumimoji="1" lang="en-US" altLang="ja-JP" dirty="0" smtClean="0"/>
          </a:p>
          <a:p>
            <a:r>
              <a:rPr kumimoji="1" lang="ja-JP" altLang="en-US" dirty="0" smtClean="0"/>
              <a:t>では、この行方不明の届けが出た方たちは、どこで見つかっているかを見ていきます。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10</a:t>
            </a:fld>
            <a:endParaRPr kumimoji="1" lang="ja-JP" altLang="en-US"/>
          </a:p>
        </p:txBody>
      </p:sp>
    </p:spTree>
    <p:extLst>
      <p:ext uri="{BB962C8B-B14F-4D97-AF65-F5344CB8AC3E}">
        <p14:creationId xmlns:p14="http://schemas.microsoft.com/office/powerpoint/2010/main" val="2992056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こちらのスライドの</a:t>
            </a:r>
            <a:r>
              <a:rPr kumimoji="1" lang="ja-JP" altLang="en-US" smtClean="0"/>
              <a:t>データは令和元年度</a:t>
            </a:r>
            <a:r>
              <a:rPr kumimoji="1" lang="ja-JP" altLang="en-US" dirty="0" smtClean="0"/>
              <a:t>のはいかい高齢者おかえり支援事業において、行方不明となった方がどこで発見されたかを表した円グラフになります。</a:t>
            </a:r>
            <a:endParaRPr kumimoji="1" lang="en-US" altLang="ja-JP" dirty="0" smtClean="0"/>
          </a:p>
          <a:p>
            <a:r>
              <a:rPr kumimoji="1" lang="ja-JP" altLang="en-US" dirty="0" smtClean="0"/>
              <a:t>「区内」での発見者数は</a:t>
            </a:r>
            <a:r>
              <a:rPr kumimoji="1" lang="en-US" altLang="ja-JP" dirty="0" smtClean="0"/>
              <a:t>145</a:t>
            </a:r>
            <a:r>
              <a:rPr kumimoji="1" lang="ja-JP" altLang="en-US" dirty="0" smtClean="0"/>
              <a:t>件で全体（</a:t>
            </a:r>
            <a:r>
              <a:rPr kumimoji="1" lang="en-US" altLang="ja-JP" dirty="0" smtClean="0"/>
              <a:t>324</a:t>
            </a:r>
            <a:r>
              <a:rPr kumimoji="1" lang="ja-JP" altLang="en-US" dirty="0" smtClean="0"/>
              <a:t>件）の</a:t>
            </a:r>
            <a:r>
              <a:rPr kumimoji="1" lang="en-US" altLang="ja-JP" dirty="0" smtClean="0"/>
              <a:t>45</a:t>
            </a:r>
            <a:r>
              <a:rPr kumimoji="1" lang="ja-JP" altLang="en-US" dirty="0" smtClean="0"/>
              <a:t>％を占めていますが、「区外・市内」、「市外・県内」、「県外」といった所在区以外の場所で発見される方を合わせると</a:t>
            </a:r>
            <a:r>
              <a:rPr kumimoji="1" lang="en-US" altLang="ja-JP" dirty="0" smtClean="0"/>
              <a:t>175</a:t>
            </a:r>
            <a:r>
              <a:rPr kumimoji="1" lang="ja-JP" altLang="en-US" dirty="0" smtClean="0"/>
              <a:t>件（</a:t>
            </a:r>
            <a:r>
              <a:rPr kumimoji="1" lang="en-US" altLang="ja-JP" dirty="0" smtClean="0"/>
              <a:t>112</a:t>
            </a:r>
            <a:r>
              <a:rPr kumimoji="1" lang="ja-JP" altLang="en-US" dirty="0" smtClean="0"/>
              <a:t>件</a:t>
            </a:r>
            <a:r>
              <a:rPr kumimoji="1" lang="en-US" altLang="ja-JP" dirty="0" smtClean="0"/>
              <a:t>+51</a:t>
            </a:r>
            <a:r>
              <a:rPr kumimoji="1" lang="ja-JP" altLang="en-US" dirty="0" smtClean="0"/>
              <a:t>件＋</a:t>
            </a:r>
            <a:r>
              <a:rPr kumimoji="1" lang="en-US" altLang="ja-JP" dirty="0" smtClean="0"/>
              <a:t>12</a:t>
            </a:r>
            <a:r>
              <a:rPr kumimoji="1" lang="ja-JP" altLang="en-US" dirty="0" smtClean="0"/>
              <a:t>件）となり、全体の約半数を占めています。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11</a:t>
            </a:fld>
            <a:endParaRPr kumimoji="1" lang="ja-JP" altLang="en-US"/>
          </a:p>
        </p:txBody>
      </p:sp>
    </p:spTree>
    <p:extLst>
      <p:ext uri="{BB962C8B-B14F-4D97-AF65-F5344CB8AC3E}">
        <p14:creationId xmlns:p14="http://schemas.microsoft.com/office/powerpoint/2010/main" val="254969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このように、約半数の方が行方不明となった場所（所在地）とは別の場所で発見されています。</a:t>
            </a:r>
            <a:endParaRPr kumimoji="1" lang="en-US" altLang="ja-JP" dirty="0" smtClean="0"/>
          </a:p>
          <a:p>
            <a:r>
              <a:rPr kumimoji="1" lang="ja-JP" altLang="en-US" dirty="0" smtClean="0"/>
              <a:t>そのため、地域だけでの協力では発見が難しく、もっと広い地域で「はいかい高齢者」を発見することが効果的となります。</a:t>
            </a:r>
            <a:endParaRPr kumimoji="1" lang="en-US" altLang="ja-JP" dirty="0" smtClean="0"/>
          </a:p>
          <a:p>
            <a:r>
              <a:rPr kumimoji="1" lang="ja-JP" altLang="en-US" dirty="0" smtClean="0"/>
              <a:t>その形の一つが「はいかい高齢者おかえり支援事業」となります。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できるだけ沢山の方の協力を得ることができるよう、市域全体で「はいかい高齢者を早期に発見する」ための体制作りがとなっています。</a:t>
            </a:r>
            <a:endParaRPr kumimoji="1" lang="en-US" altLang="ja-JP" dirty="0" smtClean="0"/>
          </a:p>
          <a:p>
            <a:endParaRPr kumimoji="1" lang="en-US" altLang="ja-JP" dirty="0" smtClean="0"/>
          </a:p>
          <a:p>
            <a:r>
              <a:rPr kumimoji="1" lang="ja-JP" altLang="en-US" dirty="0" smtClean="0"/>
              <a:t>では次に、具体的な事業の内容についてご説明させていただきます。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12</a:t>
            </a:fld>
            <a:endParaRPr kumimoji="1" lang="ja-JP" altLang="en-US"/>
          </a:p>
        </p:txBody>
      </p:sp>
    </p:spTree>
    <p:extLst>
      <p:ext uri="{BB962C8B-B14F-4D97-AF65-F5344CB8AC3E}">
        <p14:creationId xmlns:p14="http://schemas.microsoft.com/office/powerpoint/2010/main" val="353831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こちらのスライドの図をご覧ください。これは実際に高齢者がいなくなった場合の動きになります。</a:t>
            </a:r>
            <a:endParaRPr kumimoji="1" lang="en-US" altLang="ja-JP" dirty="0" smtClean="0"/>
          </a:p>
          <a:p>
            <a:r>
              <a:rPr kumimoji="1" lang="ja-JP" altLang="en-US" dirty="0" smtClean="0"/>
              <a:t>通常であれば①で行方不明になった場合に警察に届け出を行いますが、事業の利用者は名古屋市にも連絡（②）してもらい、「おかえり支援サポーター」や「協力事業者」の方々にご覧のようなメールを配信（③）するものです。</a:t>
            </a:r>
            <a:endParaRPr kumimoji="1" lang="en-US" altLang="ja-JP" dirty="0" smtClean="0"/>
          </a:p>
          <a:p>
            <a:r>
              <a:rPr kumimoji="1" lang="ja-JP" altLang="en-US" dirty="0" smtClean="0"/>
              <a:t>「おかえり支援サポーター」や「協力事業者」が発見（④）すると、警察署に連絡が行き（⑤）保護される形（⑥）となります。</a:t>
            </a:r>
            <a:endParaRPr kumimoji="1" lang="en-US" altLang="ja-JP" dirty="0" smtClean="0"/>
          </a:p>
          <a:p>
            <a:r>
              <a:rPr kumimoji="1" lang="ja-JP" altLang="en-US" dirty="0" smtClean="0"/>
              <a:t>メール配信は</a:t>
            </a:r>
            <a:r>
              <a:rPr kumimoji="1" lang="en-US" altLang="ja-JP" dirty="0" smtClean="0"/>
              <a:t>24</a:t>
            </a:r>
            <a:r>
              <a:rPr kumimoji="1" lang="ja-JP" altLang="en-US" dirty="0" smtClean="0"/>
              <a:t>時間</a:t>
            </a:r>
            <a:r>
              <a:rPr kumimoji="1" lang="en-US" altLang="ja-JP" dirty="0" smtClean="0"/>
              <a:t>365</a:t>
            </a:r>
            <a:r>
              <a:rPr kumimoji="1" lang="ja-JP" altLang="en-US" dirty="0" smtClean="0"/>
              <a:t>日対応しているため、いつでも「おかえり支援サポーター」や「協力事業者」に連絡がいくこととなります。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13</a:t>
            </a:fld>
            <a:endParaRPr kumimoji="1" lang="ja-JP" altLang="en-US"/>
          </a:p>
        </p:txBody>
      </p:sp>
    </p:spTree>
    <p:extLst>
      <p:ext uri="{BB962C8B-B14F-4D97-AF65-F5344CB8AC3E}">
        <p14:creationId xmlns:p14="http://schemas.microsoft.com/office/powerpoint/2010/main" val="346745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288925"/>
            <a:ext cx="4473575" cy="3354388"/>
          </a:xfrm>
        </p:spPr>
      </p:sp>
      <p:sp>
        <p:nvSpPr>
          <p:cNvPr id="3" name="ノート プレースホルダー 2"/>
          <p:cNvSpPr>
            <a:spLocks noGrp="1"/>
          </p:cNvSpPr>
          <p:nvPr>
            <p:ph type="body" idx="1"/>
          </p:nvPr>
        </p:nvSpPr>
        <p:spPr/>
        <p:txBody>
          <a:bodyPr/>
          <a:lstStyle/>
          <a:p>
            <a:r>
              <a:rPr lang="ja-JP" altLang="en-US" sz="1200" dirty="0" smtClean="0">
                <a:latin typeface="ＭＳ ゴシック" panose="020B0609070205080204" pitchFamily="49" charset="-128"/>
                <a:ea typeface="ＭＳ ゴシック" panose="020B0609070205080204" pitchFamily="49" charset="-128"/>
              </a:rPr>
              <a:t>ではこの事業の要となっている「おかえり支援サポーター」、「協力事業者」とは何か、ということですが簡単に申し上げますと、この事業に協力いただく方々、事業者のことを「おかえり支援サポーター」、「協力事業者」としております。</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名古屋市では、常時、おかえり支援サポーターの登録を募集しております。</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この「おかえり支援サポーター」や「協力事業者」が増えれば増えるほど、早期に発見できる可能性は高くなります。</a:t>
            </a:r>
            <a:endParaRPr kumimoji="1" lang="en-US" altLang="ja-JP" sz="1200" dirty="0" smtClean="0"/>
          </a:p>
          <a:p>
            <a:r>
              <a:rPr lang="ja-JP" altLang="en-US" sz="1200" dirty="0" smtClean="0">
                <a:latin typeface="ＭＳ ゴシック" panose="020B0609070205080204" pitchFamily="49" charset="-128"/>
                <a:ea typeface="ＭＳ ゴシック" panose="020B0609070205080204" pitchFamily="49" charset="-128"/>
              </a:rPr>
              <a:t>本日の資料からも登録することが可能ですので、是非、ご協力いただけたらと思います。</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ちなみに、先のスライドにて「</a:t>
            </a:r>
            <a:r>
              <a:rPr lang="en-US" altLang="ja-JP" sz="1200" dirty="0" smtClean="0">
                <a:latin typeface="ＭＳ ゴシック" panose="020B0609070205080204" pitchFamily="49" charset="-128"/>
                <a:ea typeface="ＭＳ ゴシック" panose="020B0609070205080204" pitchFamily="49" charset="-128"/>
              </a:rPr>
              <a:t>24</a:t>
            </a:r>
            <a:r>
              <a:rPr lang="ja-JP" altLang="en-US" sz="1200" dirty="0" smtClean="0">
                <a:latin typeface="ＭＳ ゴシック" panose="020B0609070205080204" pitchFamily="49" charset="-128"/>
                <a:ea typeface="ＭＳ ゴシック" panose="020B0609070205080204" pitchFamily="49" charset="-128"/>
              </a:rPr>
              <a:t>時間</a:t>
            </a:r>
            <a:r>
              <a:rPr lang="en-US" altLang="ja-JP" sz="1200" dirty="0" smtClean="0">
                <a:latin typeface="ＭＳ ゴシック" panose="020B0609070205080204" pitchFamily="49" charset="-128"/>
                <a:ea typeface="ＭＳ ゴシック" panose="020B0609070205080204" pitchFamily="49" charset="-128"/>
              </a:rPr>
              <a:t>365</a:t>
            </a:r>
            <a:r>
              <a:rPr lang="ja-JP" altLang="en-US" sz="1200" dirty="0" smtClean="0">
                <a:latin typeface="ＭＳ ゴシック" panose="020B0609070205080204" pitchFamily="49" charset="-128"/>
                <a:ea typeface="ＭＳ ゴシック" panose="020B0609070205080204" pitchFamily="49" charset="-128"/>
              </a:rPr>
              <a:t>日メール配信」とご説明しましたが、夜間にメールを受け取りたくない場合や、近隣区以外の情報など、メールの受信設定を選択することが可能ですので、是非お気軽にお試しいただければと思います。</a:t>
            </a:r>
            <a:endParaRPr lang="en-US" altLang="ja-JP" sz="12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7B682A-9B37-4173-9E59-ED90F9AC53C3}"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5761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実際にどのようなメールが来るのか。</a:t>
            </a:r>
            <a:endParaRPr kumimoji="1" lang="en-US" altLang="ja-JP" dirty="0" smtClean="0"/>
          </a:p>
          <a:p>
            <a:r>
              <a:rPr kumimoji="1" lang="ja-JP" altLang="en-US" dirty="0" smtClean="0"/>
              <a:t>こちらは参考のメールの文面になります。</a:t>
            </a:r>
            <a:endParaRPr kumimoji="1" lang="en-US" altLang="ja-JP" dirty="0" smtClean="0"/>
          </a:p>
          <a:p>
            <a:r>
              <a:rPr kumimoji="1" lang="ja-JP" altLang="en-US" dirty="0" smtClean="0"/>
              <a:t>身体的特徴や、行方不明時の服装、履き物や持ち物が情報として記載されております。</a:t>
            </a:r>
            <a:endParaRPr kumimoji="1" lang="en-US" altLang="ja-JP" dirty="0" smtClean="0"/>
          </a:p>
          <a:p>
            <a:r>
              <a:rPr kumimoji="1" lang="ja-JP" altLang="en-US" dirty="0" smtClean="0"/>
              <a:t>また実際に行方不明者を発見した場合も、警察への連絡等、どうすれば良いかが記載されております。（メール本文内赤フォント部分）</a:t>
            </a:r>
            <a:endParaRPr kumimoji="1" lang="en-US" altLang="ja-JP" dirty="0" smtClean="0"/>
          </a:p>
          <a:p>
            <a:endParaRPr kumimoji="1" lang="en-US" altLang="ja-JP" dirty="0" smtClean="0"/>
          </a:p>
          <a:p>
            <a:r>
              <a:rPr kumimoji="1" lang="ja-JP" altLang="en-US" dirty="0" smtClean="0"/>
              <a:t>実際に行方不明となった方が発生した場合は、このようなメールがおかえり支援サポーターや協力事業者に配信されることとなります。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15</a:t>
            </a:fld>
            <a:endParaRPr kumimoji="1" lang="ja-JP" altLang="en-US"/>
          </a:p>
        </p:txBody>
      </p:sp>
    </p:spTree>
    <p:extLst>
      <p:ext uri="{BB962C8B-B14F-4D97-AF65-F5344CB8AC3E}">
        <p14:creationId xmlns:p14="http://schemas.microsoft.com/office/powerpoint/2010/main" val="1524298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先に「おかえり支援サポーター」、「協力事業者」についてご説明をさせていただきましたが、ここからはいかい高齢者及びその家族等が利用する際の手続きについてご説明いたします。</a:t>
            </a:r>
            <a:endParaRPr kumimoji="1" lang="en-US" altLang="ja-JP" dirty="0" smtClean="0"/>
          </a:p>
          <a:p>
            <a:endParaRPr kumimoji="1" lang="en-US" altLang="ja-JP" dirty="0" smtClean="0"/>
          </a:p>
          <a:p>
            <a:r>
              <a:rPr kumimoji="1" lang="ja-JP" altLang="en-US" dirty="0" smtClean="0"/>
              <a:t>まず、この事業を利用する場合は事前に登録をお願い致します。</a:t>
            </a:r>
            <a:endParaRPr kumimoji="1" lang="en-US" altLang="ja-JP" dirty="0" smtClean="0"/>
          </a:p>
          <a:p>
            <a:r>
              <a:rPr kumimoji="1" lang="ja-JP" altLang="en-US" dirty="0" smtClean="0"/>
              <a:t>この事業の対象となる方は「市内にお住まいで、徘徊のおそれがある認知症の人（若年性認知症の方を含む）」となっており、ご自宅で生活されている方だけではなく、施設に入居されている方も事業の対象となっております。</a:t>
            </a:r>
            <a:endParaRPr kumimoji="1" lang="en-US" altLang="ja-JP" dirty="0" smtClean="0"/>
          </a:p>
          <a:p>
            <a:r>
              <a:rPr kumimoji="1" lang="ja-JP" altLang="en-US" dirty="0" smtClean="0"/>
              <a:t>受け持っている利用者様の中で、対象となる方がいらっしゃる場合は、こちらの事業をご家族等にご提案いただいてもよいかもしれません。</a:t>
            </a:r>
            <a:endParaRPr kumimoji="1" lang="en-US" altLang="ja-JP" dirty="0" smtClean="0"/>
          </a:p>
          <a:p>
            <a:r>
              <a:rPr kumimoji="1" lang="ja-JP" altLang="en-US" dirty="0" smtClean="0"/>
              <a:t>続いて登録の手続きについてご説明いたします。</a:t>
            </a:r>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16</a:t>
            </a:fld>
            <a:endParaRPr kumimoji="1" lang="ja-JP" altLang="en-US"/>
          </a:p>
        </p:txBody>
      </p:sp>
    </p:spTree>
    <p:extLst>
      <p:ext uri="{BB962C8B-B14F-4D97-AF65-F5344CB8AC3E}">
        <p14:creationId xmlns:p14="http://schemas.microsoft.com/office/powerpoint/2010/main" val="402455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登録を希望される方は居住地を担当する「いきいき支援センター」にて手続きを行うこととなります。</a:t>
            </a:r>
            <a:endParaRPr kumimoji="1" lang="en-US" altLang="ja-JP" dirty="0" smtClean="0"/>
          </a:p>
          <a:p>
            <a:r>
              <a:rPr kumimoji="1" lang="ja-JP" altLang="en-US" dirty="0" smtClean="0"/>
              <a:t>受付時間は月～金の午前</a:t>
            </a:r>
            <a:r>
              <a:rPr kumimoji="1" lang="en-US" altLang="ja-JP" dirty="0" smtClean="0"/>
              <a:t>9</a:t>
            </a:r>
            <a:r>
              <a:rPr kumimoji="1" lang="ja-JP" altLang="en-US" dirty="0" smtClean="0"/>
              <a:t>時～午後</a:t>
            </a:r>
            <a:r>
              <a:rPr kumimoji="1" lang="en-US" altLang="ja-JP" dirty="0" smtClean="0"/>
              <a:t>5</a:t>
            </a:r>
            <a:r>
              <a:rPr kumimoji="1" lang="ja-JP" altLang="en-US" dirty="0" smtClean="0"/>
              <a:t>時までとなっております。</a:t>
            </a:r>
            <a:endParaRPr kumimoji="1" lang="en-US" altLang="ja-JP" dirty="0" smtClean="0"/>
          </a:p>
          <a:p>
            <a:r>
              <a:rPr kumimoji="1" lang="ja-JP" altLang="en-US" dirty="0" smtClean="0"/>
              <a:t>また登録する際には「登録届」が必要となりますが、こちらはいきいき支援センターで配布しているほか、名古屋市公式ウェブサイトから入手することができます。</a:t>
            </a:r>
            <a:endParaRPr kumimoji="1" lang="en-US" altLang="ja-JP" dirty="0" smtClean="0"/>
          </a:p>
          <a:p>
            <a:r>
              <a:rPr kumimoji="1" lang="ja-JP" altLang="en-US" dirty="0" smtClean="0"/>
              <a:t>また、登録については無料となっています。</a:t>
            </a:r>
            <a:endParaRPr kumimoji="1" lang="en-US" altLang="ja-JP" dirty="0" smtClean="0"/>
          </a:p>
          <a:p>
            <a:endParaRPr kumimoji="1" lang="en-US" altLang="ja-JP" dirty="0" smtClean="0"/>
          </a:p>
          <a:p>
            <a:r>
              <a:rPr kumimoji="1" lang="ja-JP" altLang="en-US" dirty="0" smtClean="0"/>
              <a:t>＜参考＞</a:t>
            </a:r>
            <a:r>
              <a:rPr lang="ja-JP" altLang="en-US" sz="1200" dirty="0" smtClean="0">
                <a:latin typeface="ＭＳ ゴシック" panose="020B0609070205080204" pitchFamily="49" charset="-128"/>
                <a:ea typeface="ＭＳ ゴシック" panose="020B0609070205080204" pitchFamily="49" charset="-128"/>
              </a:rPr>
              <a:t>登録届が出せる人の具体例</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①親権者、配偶者、後見人など親族や監護者</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②行方不明者の福祉に関する事務に従事する者</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③同居者、恋人、雇い主など行方不明者と密接な関係にある者</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17</a:t>
            </a:fld>
            <a:endParaRPr kumimoji="1" lang="ja-JP" altLang="en-US"/>
          </a:p>
        </p:txBody>
      </p:sp>
    </p:spTree>
    <p:extLst>
      <p:ext uri="{BB962C8B-B14F-4D97-AF65-F5344CB8AC3E}">
        <p14:creationId xmlns:p14="http://schemas.microsoft.com/office/powerpoint/2010/main" val="890239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288925"/>
            <a:ext cx="4473575" cy="3354388"/>
          </a:xfrm>
        </p:spPr>
      </p:sp>
      <p:sp>
        <p:nvSpPr>
          <p:cNvPr id="3" name="ノート プレースホルダー 2"/>
          <p:cNvSpPr>
            <a:spLocks noGrp="1"/>
          </p:cNvSpPr>
          <p:nvPr>
            <p:ph type="body" idx="1"/>
          </p:nvPr>
        </p:nvSpPr>
        <p:spPr/>
        <p:txBody>
          <a:bodyPr/>
          <a:lstStyle/>
          <a:p>
            <a:r>
              <a:rPr kumimoji="1" lang="ja-JP" altLang="en-US" dirty="0" smtClean="0"/>
              <a:t>では実際に「はいかい高齢者おかえり支援事業」がどれだけ利用されているか、その実績について見ていきます。</a:t>
            </a:r>
            <a:endParaRPr kumimoji="1" lang="en-US" altLang="ja-JP" dirty="0" smtClean="0"/>
          </a:p>
          <a:p>
            <a:r>
              <a:rPr kumimoji="1" lang="ja-JP" altLang="en-US" dirty="0" smtClean="0"/>
              <a:t>こちらの実績は令和</a:t>
            </a:r>
            <a:r>
              <a:rPr kumimoji="1" lang="en-US" altLang="ja-JP" dirty="0" smtClean="0"/>
              <a:t>2</a:t>
            </a:r>
            <a:r>
              <a:rPr kumimoji="1" lang="ja-JP" altLang="en-US" dirty="0" smtClean="0"/>
              <a:t>年</a:t>
            </a:r>
            <a:r>
              <a:rPr kumimoji="1" lang="en-US" altLang="ja-JP" dirty="0" smtClean="0"/>
              <a:t>3</a:t>
            </a:r>
            <a:r>
              <a:rPr kumimoji="1" lang="ja-JP" altLang="en-US" dirty="0" smtClean="0"/>
              <a:t>月のものになりますが、まず（１）「事前登録者数」は全市計で</a:t>
            </a:r>
            <a:r>
              <a:rPr kumimoji="1" lang="en-US" altLang="ja-JP" dirty="0" smtClean="0"/>
              <a:t>1,766</a:t>
            </a:r>
            <a:r>
              <a:rPr kumimoji="1" lang="ja-JP" altLang="en-US" dirty="0" smtClean="0"/>
              <a:t>人となっています。</a:t>
            </a:r>
            <a:endParaRPr kumimoji="1" lang="en-US" altLang="ja-JP" dirty="0" smtClean="0"/>
          </a:p>
          <a:p>
            <a:r>
              <a:rPr kumimoji="1" lang="ja-JP" altLang="en-US" dirty="0" smtClean="0"/>
              <a:t>この「事前登録者」とはさきほどの登録届で事前にご登録いただいた「はいかいの恐れのある方」の数となります。</a:t>
            </a:r>
            <a:endParaRPr kumimoji="1" lang="en-US" altLang="ja-JP" dirty="0" smtClean="0"/>
          </a:p>
          <a:p>
            <a:r>
              <a:rPr kumimoji="1" lang="ja-JP" altLang="en-US" dirty="0" smtClean="0"/>
              <a:t>次に、（２）登録メールアドレス数ですがこちらは</a:t>
            </a:r>
            <a:r>
              <a:rPr kumimoji="1" lang="en-US" altLang="ja-JP" dirty="0" smtClean="0"/>
              <a:t>7,943</a:t>
            </a:r>
            <a:r>
              <a:rPr kumimoji="1" lang="ja-JP" altLang="en-US" dirty="0" smtClean="0"/>
              <a:t>アドレスとなっております。</a:t>
            </a:r>
            <a:endParaRPr kumimoji="1" lang="en-US" altLang="ja-JP" dirty="0" smtClean="0"/>
          </a:p>
          <a:p>
            <a:r>
              <a:rPr kumimoji="1" lang="ja-JP" altLang="en-US" dirty="0" smtClean="0"/>
              <a:t>この登録メールアドレス数が、行方不明の方が発生した場合にお知らせメールを配信する先のアドレスの数となります。</a:t>
            </a:r>
            <a:endParaRPr kumimoji="1" lang="en-US" altLang="ja-JP" dirty="0" smtClean="0"/>
          </a:p>
          <a:p>
            <a:endParaRPr kumimoji="1" lang="en-US" altLang="ja-JP" dirty="0" smtClean="0"/>
          </a:p>
          <a:p>
            <a:r>
              <a:rPr kumimoji="1" lang="ja-JP" altLang="en-US" dirty="0" smtClean="0"/>
              <a:t>（３）捜索協力依頼メール配信件数ですが、実際にメール配信が行われた数が表になっております。</a:t>
            </a:r>
            <a:endParaRPr kumimoji="1" lang="en-US" altLang="ja-JP" dirty="0" smtClean="0"/>
          </a:p>
          <a:p>
            <a:r>
              <a:rPr kumimoji="1" lang="ja-JP" altLang="en-US" dirty="0" smtClean="0"/>
              <a:t>ご覧いただくとおり平成</a:t>
            </a:r>
            <a:r>
              <a:rPr kumimoji="1" lang="en-US" altLang="ja-JP" dirty="0" smtClean="0"/>
              <a:t>26</a:t>
            </a:r>
            <a:r>
              <a:rPr kumimoji="1" lang="ja-JP" altLang="en-US" dirty="0" smtClean="0"/>
              <a:t>年には</a:t>
            </a:r>
            <a:r>
              <a:rPr kumimoji="1" lang="en-US" altLang="ja-JP" dirty="0" smtClean="0"/>
              <a:t>99</a:t>
            </a:r>
            <a:r>
              <a:rPr kumimoji="1" lang="ja-JP" altLang="en-US" dirty="0" smtClean="0"/>
              <a:t>件だった配信件数が、昨年度（令和元年度）の実績では</a:t>
            </a:r>
            <a:r>
              <a:rPr kumimoji="1" lang="en-US" altLang="ja-JP" dirty="0" smtClean="0"/>
              <a:t>324</a:t>
            </a:r>
            <a:r>
              <a:rPr kumimoji="1" lang="ja-JP" altLang="en-US" dirty="0" smtClean="0"/>
              <a:t>件となっており、年々件数が増加しています。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A7B682A-9B37-4173-9E59-ED90F9AC53C3}" type="slidenum">
              <a:rPr kumimoji="1" lang="ja-JP" altLang="en-US" smtClean="0"/>
              <a:t>18</a:t>
            </a:fld>
            <a:endParaRPr kumimoji="1" lang="ja-JP" altLang="en-US"/>
          </a:p>
        </p:txBody>
      </p:sp>
    </p:spTree>
    <p:extLst>
      <p:ext uri="{BB962C8B-B14F-4D97-AF65-F5344CB8AC3E}">
        <p14:creationId xmlns:p14="http://schemas.microsoft.com/office/powerpoint/2010/main" val="84172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ここまで説明をさせて頂きましたとおり、「はいかい高齢者おかえり支援事業」は「おかえり支援サポーター」や「協力事業所者」が多いほど、効果を発揮する事業となります。</a:t>
            </a:r>
            <a:endParaRPr kumimoji="1" lang="en-US" altLang="ja-JP" dirty="0" smtClean="0"/>
          </a:p>
          <a:p>
            <a:r>
              <a:rPr kumimoji="1" lang="ja-JP" altLang="en-US" dirty="0" smtClean="0"/>
              <a:t>研修をご受講いただいている方の中には、もうすでにご登録いただいている方もいらっしゃるかと思いますが、まだ登録していない、このような事業を知らなかった、サポーターになっても良い、という方がいらっしゃいましたら、是非ご登録を県といただければと思います。</a:t>
            </a:r>
            <a:endParaRPr kumimoji="1" lang="en-US" altLang="ja-JP" dirty="0" smtClean="0"/>
          </a:p>
          <a:p>
            <a:r>
              <a:rPr kumimoji="1" lang="ja-JP" altLang="en-US" dirty="0" smtClean="0"/>
              <a:t>登録は無料で、</a:t>
            </a:r>
            <a:r>
              <a:rPr kumimoji="1" lang="en-US" altLang="ja-JP" dirty="0" smtClean="0"/>
              <a:t>QR</a:t>
            </a:r>
            <a:r>
              <a:rPr kumimoji="1" lang="ja-JP" altLang="en-US" dirty="0" smtClean="0"/>
              <a:t>コードも本研修資料</a:t>
            </a:r>
            <a:r>
              <a:rPr kumimoji="1" lang="en-US" altLang="ja-JP" dirty="0" smtClean="0"/>
              <a:t>P13</a:t>
            </a:r>
            <a:r>
              <a:rPr kumimoji="1" lang="ja-JP" altLang="en-US" dirty="0" smtClean="0"/>
              <a:t>（スライド番号１３）に記載されておりますので、ご確認ください。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19</a:t>
            </a:fld>
            <a:endParaRPr kumimoji="1" lang="ja-JP" altLang="en-US"/>
          </a:p>
        </p:txBody>
      </p:sp>
    </p:spTree>
    <p:extLst>
      <p:ext uri="{BB962C8B-B14F-4D97-AF65-F5344CB8AC3E}">
        <p14:creationId xmlns:p14="http://schemas.microsoft.com/office/powerpoint/2010/main" val="275131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まずは「はいかい高齢者おかえり支援事業」についてご説明させていただきます。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2</a:t>
            </a:fld>
            <a:endParaRPr kumimoji="1" lang="ja-JP" altLang="en-US"/>
          </a:p>
        </p:txBody>
      </p:sp>
    </p:spTree>
    <p:extLst>
      <p:ext uri="{BB962C8B-B14F-4D97-AF65-F5344CB8AC3E}">
        <p14:creationId xmlns:p14="http://schemas.microsoft.com/office/powerpoint/2010/main" val="120640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つづきまして、「はいかい高齢者捜索システム事業」についてご説明させていただきます。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20</a:t>
            </a:fld>
            <a:endParaRPr kumimoji="1" lang="ja-JP" altLang="en-US"/>
          </a:p>
        </p:txBody>
      </p:sp>
    </p:spTree>
    <p:extLst>
      <p:ext uri="{BB962C8B-B14F-4D97-AF65-F5344CB8AC3E}">
        <p14:creationId xmlns:p14="http://schemas.microsoft.com/office/powerpoint/2010/main" val="59800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642938"/>
            <a:ext cx="4473575" cy="3355975"/>
          </a:xfrm>
        </p:spPr>
      </p:sp>
      <p:sp>
        <p:nvSpPr>
          <p:cNvPr id="3" name="ノート プレースホルダー 2"/>
          <p:cNvSpPr>
            <a:spLocks noGrp="1"/>
          </p:cNvSpPr>
          <p:nvPr>
            <p:ph type="body" idx="1"/>
          </p:nvPr>
        </p:nvSpPr>
        <p:spPr/>
        <p:txBody>
          <a:bodyPr/>
          <a:lstStyle/>
          <a:p>
            <a:r>
              <a:rPr lang="ja-JP" altLang="en-US" sz="1200" dirty="0" smtClean="0">
                <a:latin typeface="ＭＳ ゴシック" panose="020B0609070205080204" pitchFamily="49" charset="-128"/>
                <a:ea typeface="ＭＳ ゴシック" panose="020B0609070205080204" pitchFamily="49" charset="-128"/>
              </a:rPr>
              <a:t>「はいかい高齢者捜索システム事業」とは、認知症の人が行方不明になった場合に、ご家族などが早期にその位置情報を検索し、把握できるよう、名古屋市に登録した事業者の</a:t>
            </a:r>
            <a:r>
              <a:rPr lang="en-US" altLang="ja-JP" sz="1200" dirty="0" smtClean="0">
                <a:latin typeface="ＭＳ ゴシック" panose="020B0609070205080204" pitchFamily="49" charset="-128"/>
                <a:ea typeface="ＭＳ ゴシック" panose="020B0609070205080204" pitchFamily="49" charset="-128"/>
              </a:rPr>
              <a:t>GPS</a:t>
            </a:r>
            <a:r>
              <a:rPr lang="ja-JP" altLang="en-US" sz="1200" dirty="0" smtClean="0">
                <a:latin typeface="ＭＳ ゴシック" panose="020B0609070205080204" pitchFamily="49" charset="-128"/>
                <a:ea typeface="ＭＳ ゴシック" panose="020B0609070205080204" pitchFamily="49" charset="-128"/>
              </a:rPr>
              <a:t>機器を利用してもらうとともに、その利用料の一部を助成する事業となっております。</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800" dirty="0" smtClean="0">
              <a:latin typeface="ＭＳ ゴシック" panose="020B0609070205080204" pitchFamily="49" charset="-128"/>
              <a:ea typeface="ＭＳ ゴシック" panose="020B0609070205080204" pitchFamily="49" charset="-128"/>
            </a:endParaRPr>
          </a:p>
          <a:p>
            <a:endParaRPr lang="en-US" altLang="ja-JP" sz="18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A7B682A-9B37-4173-9E59-ED90F9AC53C3}" type="slidenum">
              <a:rPr kumimoji="1" lang="ja-JP" altLang="en-US" smtClean="0"/>
              <a:t>21</a:t>
            </a:fld>
            <a:endParaRPr kumimoji="1" lang="ja-JP" altLang="en-US" dirty="0"/>
          </a:p>
        </p:txBody>
      </p:sp>
    </p:spTree>
    <p:extLst>
      <p:ext uri="{BB962C8B-B14F-4D97-AF65-F5344CB8AC3E}">
        <p14:creationId xmlns:p14="http://schemas.microsoft.com/office/powerpoint/2010/main" val="2993873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642938"/>
            <a:ext cx="4473575" cy="3355975"/>
          </a:xfrm>
        </p:spPr>
      </p:sp>
      <p:sp>
        <p:nvSpPr>
          <p:cNvPr id="3" name="ノート プレースホルダー 2"/>
          <p:cNvSpPr>
            <a:spLocks noGrp="1"/>
          </p:cNvSpPr>
          <p:nvPr>
            <p:ph type="body" idx="1"/>
          </p:nvPr>
        </p:nvSpPr>
        <p:spPr/>
        <p:txBody>
          <a:bodyPr/>
          <a:lstStyle/>
          <a:p>
            <a:r>
              <a:rPr lang="ja-JP" altLang="en-US" sz="1200" dirty="0" smtClean="0">
                <a:latin typeface="ＭＳ ゴシック" panose="020B0609070205080204" pitchFamily="49" charset="-128"/>
                <a:ea typeface="ＭＳ ゴシック" panose="020B0609070205080204" pitchFamily="49" charset="-128"/>
              </a:rPr>
              <a:t>こちらの事業について利用申請ができるのは、徘徊のおそれのある認知症の人のご家族などで、申請窓口はいきいき支援センターになります。</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助成内容につきましては、先程の概要でも触れましたが、</a:t>
            </a:r>
            <a:r>
              <a:rPr lang="en-US" altLang="ja-JP" sz="1200" dirty="0" smtClean="0">
                <a:latin typeface="ＭＳ ゴシック" panose="020B0609070205080204" pitchFamily="49" charset="-128"/>
                <a:ea typeface="ＭＳ ゴシック" panose="020B0609070205080204" pitchFamily="49" charset="-128"/>
              </a:rPr>
              <a:t>GPS</a:t>
            </a:r>
            <a:r>
              <a:rPr lang="ja-JP" altLang="en-US" sz="1200" dirty="0" smtClean="0">
                <a:latin typeface="ＭＳ ゴシック" panose="020B0609070205080204" pitchFamily="49" charset="-128"/>
                <a:ea typeface="ＭＳ ゴシック" panose="020B0609070205080204" pitchFamily="49" charset="-128"/>
              </a:rPr>
              <a:t>機器を利用する際の「初期費用」、「月額利用料」について、差額を助成するものとなります。</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令和２年５月末時点で１６８名の方が利用しています。</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（参考）</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行方不明者届が出せる人</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①親権者、配偶者、後見人など親族や監護者</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②行方不明者の福祉に関する事務に従事する者</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③同居者、恋人、雇い主など行方不明者と密接な関係にある者</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となっております。</a:t>
            </a:r>
            <a:endParaRPr lang="en-US" altLang="ja-JP" sz="12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A7B682A-9B37-4173-9E59-ED90F9AC53C3}" type="slidenum">
              <a:rPr kumimoji="1" lang="ja-JP" altLang="en-US" smtClean="0"/>
              <a:t>22</a:t>
            </a:fld>
            <a:endParaRPr kumimoji="1" lang="ja-JP" altLang="en-US" dirty="0"/>
          </a:p>
        </p:txBody>
      </p:sp>
    </p:spTree>
    <p:extLst>
      <p:ext uri="{BB962C8B-B14F-4D97-AF65-F5344CB8AC3E}">
        <p14:creationId xmlns:p14="http://schemas.microsoft.com/office/powerpoint/2010/main" val="1430730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642938"/>
            <a:ext cx="4473575" cy="3355975"/>
          </a:xfrm>
        </p:spPr>
      </p:sp>
      <p:sp>
        <p:nvSpPr>
          <p:cNvPr id="3" name="ノート プレースホルダー 2"/>
          <p:cNvSpPr>
            <a:spLocks noGrp="1"/>
          </p:cNvSpPr>
          <p:nvPr>
            <p:ph type="body" idx="1"/>
          </p:nvPr>
        </p:nvSpPr>
        <p:spPr/>
        <p:txBody>
          <a:bodyPr/>
          <a:lstStyle/>
          <a:p>
            <a:r>
              <a:rPr lang="ja-JP" altLang="en-US" sz="1400" dirty="0" smtClean="0">
                <a:latin typeface="ＭＳ ゴシック" panose="020B0609070205080204" pitchFamily="49" charset="-128"/>
                <a:ea typeface="ＭＳ ゴシック" panose="020B0609070205080204" pitchFamily="49" charset="-128"/>
              </a:rPr>
              <a:t>具体的な助成内容についてご案内します。</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捜索システム事業を利用する際は、「初期費用」と「月額利用料」が必要となります。</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「初期費用」につきましては、手数料や附属品購入費等、</a:t>
            </a:r>
            <a:r>
              <a:rPr lang="en-US" altLang="ja-JP" sz="1400" dirty="0" smtClean="0">
                <a:latin typeface="ＭＳ ゴシック" panose="020B0609070205080204" pitchFamily="49" charset="-128"/>
                <a:ea typeface="ＭＳ ゴシック" panose="020B0609070205080204" pitchFamily="49" charset="-128"/>
              </a:rPr>
              <a:t>GPS</a:t>
            </a:r>
            <a:r>
              <a:rPr lang="ja-JP" altLang="en-US" sz="1400" dirty="0" smtClean="0">
                <a:latin typeface="ＭＳ ゴシック" panose="020B0609070205080204" pitchFamily="49" charset="-128"/>
                <a:ea typeface="ＭＳ ゴシック" panose="020B0609070205080204" pitchFamily="49" charset="-128"/>
              </a:rPr>
              <a:t>機器を利用し始めるにあたり最低限必要な経費となっており、オペレーター無しの場合</a:t>
            </a:r>
            <a:r>
              <a:rPr lang="en-US" altLang="ja-JP" sz="1400" dirty="0" smtClean="0">
                <a:latin typeface="ＭＳ ゴシック" panose="020B0609070205080204" pitchFamily="49" charset="-128"/>
                <a:ea typeface="ＭＳ ゴシック" panose="020B0609070205080204" pitchFamily="49" charset="-128"/>
              </a:rPr>
              <a:t>6,600</a:t>
            </a:r>
            <a:r>
              <a:rPr lang="ja-JP" altLang="en-US" sz="1400" dirty="0" smtClean="0">
                <a:latin typeface="ＭＳ ゴシック" panose="020B0609070205080204" pitchFamily="49" charset="-128"/>
                <a:ea typeface="ＭＳ ゴシック" panose="020B0609070205080204" pitchFamily="49" charset="-128"/>
              </a:rPr>
              <a:t>円まで、オペーレーター有りの場合は</a:t>
            </a:r>
            <a:r>
              <a:rPr lang="en-US" altLang="ja-JP" sz="1400" dirty="0" smtClean="0">
                <a:latin typeface="ＭＳ ゴシック" panose="020B0609070205080204" pitchFamily="49" charset="-128"/>
                <a:ea typeface="ＭＳ ゴシック" panose="020B0609070205080204" pitchFamily="49" charset="-128"/>
              </a:rPr>
              <a:t>7,800</a:t>
            </a:r>
            <a:r>
              <a:rPr lang="ja-JP" altLang="en-US" sz="1400" dirty="0" smtClean="0">
                <a:latin typeface="ＭＳ ゴシック" panose="020B0609070205080204" pitchFamily="49" charset="-128"/>
                <a:ea typeface="ＭＳ ゴシック" panose="020B0609070205080204" pitchFamily="49" charset="-128"/>
              </a:rPr>
              <a:t>円までは無料となります。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ただし、この限度額を超えてオプション等をつけた場合などは、利用者負担が発生します。</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「月額利用料」につきましては、</a:t>
            </a:r>
            <a:r>
              <a:rPr lang="en-US" altLang="ja-JP" sz="1400" dirty="0" smtClean="0">
                <a:latin typeface="ＭＳ ゴシック" panose="020B0609070205080204" pitchFamily="49" charset="-128"/>
                <a:ea typeface="ＭＳ ゴシック" panose="020B0609070205080204" pitchFamily="49" charset="-128"/>
              </a:rPr>
              <a:t>GPS</a:t>
            </a:r>
            <a:r>
              <a:rPr lang="ja-JP" altLang="en-US" sz="1400" dirty="0" smtClean="0">
                <a:latin typeface="ＭＳ ゴシック" panose="020B0609070205080204" pitchFamily="49" charset="-128"/>
                <a:ea typeface="ＭＳ ゴシック" panose="020B0609070205080204" pitchFamily="49" charset="-128"/>
              </a:rPr>
              <a:t>機器を１月利用するにあたり最低限必要な基本的経費になります。登録事業者の月額利用料又は限度額のどちらか低い額の１割が利用者負担額になります。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表内「月額利用料」の下に、下線が引いてある部分「捜索システムの利用により追加で必要となる経費は含まず、利用状況は変動しない」とあります。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少し分かりにくいのですが、これは月額利用料の他に、例えば「徘徊している人の所まで駆けつけてくれるサービス」等を利用した場合に、追加で必要となる料金に関しては、助成の対象ではない、ということで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このようなサービスを利用しすぎてしまうと、利用料金が高額となってしまう場合がありますので、ご留意ください。</a:t>
            </a:r>
            <a:endParaRPr lang="en-US" altLang="ja-JP" sz="1400" dirty="0" smtClean="0">
              <a:latin typeface="ＭＳ ゴシック" panose="020B0609070205080204" pitchFamily="49" charset="-128"/>
              <a:ea typeface="ＭＳ ゴシック" panose="020B0609070205080204" pitchFamily="49" charset="-128"/>
            </a:endParaRPr>
          </a:p>
          <a:p>
            <a:endParaRPr lang="ja-JP" altLang="en-US"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A7B682A-9B37-4173-9E59-ED90F9AC53C3}" type="slidenum">
              <a:rPr lang="ja-JP" altLang="en-US" smtClean="0">
                <a:solidFill>
                  <a:prstClr val="black"/>
                </a:solidFill>
              </a:rPr>
              <a:pPr/>
              <a:t>23</a:t>
            </a:fld>
            <a:endParaRPr lang="ja-JP" altLang="en-US" dirty="0">
              <a:solidFill>
                <a:prstClr val="black"/>
              </a:solidFill>
            </a:endParaRPr>
          </a:p>
        </p:txBody>
      </p:sp>
    </p:spTree>
    <p:extLst>
      <p:ext uri="{BB962C8B-B14F-4D97-AF65-F5344CB8AC3E}">
        <p14:creationId xmlns:p14="http://schemas.microsoft.com/office/powerpoint/2010/main" val="2738419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642938"/>
            <a:ext cx="4473575" cy="3355975"/>
          </a:xfrm>
        </p:spPr>
      </p:sp>
      <p:sp>
        <p:nvSpPr>
          <p:cNvPr id="3" name="ノート プレースホルダー 2"/>
          <p:cNvSpPr>
            <a:spLocks noGrp="1"/>
          </p:cNvSpPr>
          <p:nvPr>
            <p:ph type="body" idx="1"/>
          </p:nvPr>
        </p:nvSpPr>
        <p:spPr/>
        <p:txBody>
          <a:bodyPr/>
          <a:lstStyle/>
          <a:p>
            <a:r>
              <a:rPr lang="ja-JP" altLang="en-US" sz="1200" dirty="0" smtClean="0">
                <a:latin typeface="ＭＳ ゴシック" panose="020B0609070205080204" pitchFamily="49" charset="-128"/>
                <a:ea typeface="ＭＳ ゴシック" panose="020B0609070205080204" pitchFamily="49" charset="-128"/>
              </a:rPr>
              <a:t>実際に登録を頂いている事業者一覧や</a:t>
            </a:r>
            <a:r>
              <a:rPr lang="en-US" altLang="ja-JP" sz="1200" dirty="0" smtClean="0">
                <a:latin typeface="ＭＳ ゴシック" panose="020B0609070205080204" pitchFamily="49" charset="-128"/>
                <a:ea typeface="ＭＳ ゴシック" panose="020B0609070205080204" pitchFamily="49" charset="-128"/>
              </a:rPr>
              <a:t>GPS</a:t>
            </a:r>
            <a:r>
              <a:rPr lang="ja-JP" altLang="en-US" sz="1200" dirty="0" smtClean="0">
                <a:latin typeface="ＭＳ ゴシック" panose="020B0609070205080204" pitchFamily="49" charset="-128"/>
                <a:ea typeface="ＭＳ ゴシック" panose="020B0609070205080204" pitchFamily="49" charset="-128"/>
              </a:rPr>
              <a:t>機器の詳細につきましては、名古屋市公式ウェブサイト「はいかい高齢者捜索システム事業」ページをご覧いただくと、詳しい情報が参照できます。</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令和</a:t>
            </a:r>
            <a:r>
              <a:rPr lang="en-US" altLang="ja-JP" sz="1200" dirty="0" smtClean="0">
                <a:latin typeface="ＭＳ ゴシック" panose="020B0609070205080204" pitchFamily="49" charset="-128"/>
                <a:ea typeface="ＭＳ ゴシック" panose="020B0609070205080204" pitchFamily="49" charset="-128"/>
              </a:rPr>
              <a:t>2</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6</a:t>
            </a:r>
            <a:r>
              <a:rPr lang="ja-JP" altLang="en-US" sz="1200" dirty="0" smtClean="0">
                <a:latin typeface="ＭＳ ゴシック" panose="020B0609070205080204" pitchFamily="49" charset="-128"/>
                <a:ea typeface="ＭＳ ゴシック" panose="020B0609070205080204" pitchFamily="49" charset="-128"/>
              </a:rPr>
              <a:t>月</a:t>
            </a:r>
            <a:r>
              <a:rPr lang="en-US" altLang="ja-JP" sz="1200" dirty="0" smtClean="0">
                <a:latin typeface="ＭＳ ゴシック" panose="020B0609070205080204" pitchFamily="49" charset="-128"/>
                <a:ea typeface="ＭＳ ゴシック" panose="020B0609070205080204" pitchFamily="49" charset="-128"/>
              </a:rPr>
              <a:t>23</a:t>
            </a:r>
            <a:r>
              <a:rPr lang="ja-JP" altLang="en-US" sz="1200" dirty="0" smtClean="0">
                <a:latin typeface="ＭＳ ゴシック" panose="020B0609070205080204" pitchFamily="49" charset="-128"/>
                <a:ea typeface="ＭＳ ゴシック" panose="020B0609070205080204" pitchFamily="49" charset="-128"/>
              </a:rPr>
              <a:t>日現在の登録事業者について、参考までに掲載します。</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もし、徘徊の問題でお困りの方がお見えでしたら、選択肢の一つとしてこの事業もあるとご提案いただけると有り難く存じます。</a:t>
            </a:r>
            <a:endParaRPr lang="en-US" altLang="ja-JP" sz="12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A7B682A-9B37-4173-9E59-ED90F9AC53C3}" type="slidenum">
              <a:rPr lang="ja-JP" altLang="en-US"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165112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次に少しだけ、名古屋市の認知症施策についてお伝えをさせていただきます。</a:t>
            </a:r>
            <a:endParaRPr kumimoji="1" lang="en-US" altLang="ja-JP" sz="1200" dirty="0" smtClean="0"/>
          </a:p>
          <a:p>
            <a:r>
              <a:rPr kumimoji="1" lang="ja-JP" altLang="en-US" sz="1200" dirty="0" smtClean="0"/>
              <a:t>名古屋市では、認知症は誰もがなり得る身近な病気であるという認識の下、認知症の人と家族をはじめ、すべての市民が安心して暮らせるまち・なごやの実現を目指し令和２年４月に「名古屋市認知症の人と家族が安心して暮らせるまちづくり条例」を施行しました。</a:t>
            </a:r>
            <a:endParaRPr kumimoji="1" lang="en-US" altLang="ja-JP" sz="1200" dirty="0" smtClean="0"/>
          </a:p>
          <a:p>
            <a:r>
              <a:rPr kumimoji="1" lang="ja-JP" altLang="en-US" sz="1200" dirty="0" smtClean="0"/>
              <a:t>これからはこの条例に基づき認知症施策の更なる推進に取り組んでいかなければならないと考えているところです。</a:t>
            </a:r>
            <a:endParaRPr kumimoji="1" lang="ja-JP" altLang="en-US" sz="1200" dirty="0"/>
          </a:p>
        </p:txBody>
      </p:sp>
      <p:sp>
        <p:nvSpPr>
          <p:cNvPr id="4" name="スライド番号プレースホルダー 3"/>
          <p:cNvSpPr>
            <a:spLocks noGrp="1"/>
          </p:cNvSpPr>
          <p:nvPr>
            <p:ph type="sldNum" sz="quarter" idx="10"/>
          </p:nvPr>
        </p:nvSpPr>
        <p:spPr/>
        <p:txBody>
          <a:bodyPr/>
          <a:lstStyle/>
          <a:p>
            <a:fld id="{EA7B682A-9B37-4173-9E59-ED90F9AC53C3}" type="slidenum">
              <a:rPr kumimoji="1" lang="ja-JP" altLang="en-US" smtClean="0"/>
              <a:t>25</a:t>
            </a:fld>
            <a:endParaRPr kumimoji="1" lang="ja-JP" altLang="en-US"/>
          </a:p>
        </p:txBody>
      </p:sp>
    </p:spTree>
    <p:extLst>
      <p:ext uri="{BB962C8B-B14F-4D97-AF65-F5344CB8AC3E}">
        <p14:creationId xmlns:p14="http://schemas.microsoft.com/office/powerpoint/2010/main" val="2399292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2050" y="642938"/>
            <a:ext cx="4462463" cy="3346450"/>
          </a:xfrm>
        </p:spPr>
      </p:sp>
      <p:sp>
        <p:nvSpPr>
          <p:cNvPr id="3" name="ノート プレースホルダー 2"/>
          <p:cNvSpPr>
            <a:spLocks noGrp="1"/>
          </p:cNvSpPr>
          <p:nvPr>
            <p:ph type="body" idx="1"/>
          </p:nvPr>
        </p:nvSpPr>
        <p:spPr/>
        <p:txBody>
          <a:bodyPr/>
          <a:lstStyle/>
          <a:p>
            <a:r>
              <a:rPr kumimoji="1" lang="ja-JP" altLang="en-US" sz="1200" dirty="0" smtClean="0"/>
              <a:t>最後に今後の展開です。</a:t>
            </a:r>
            <a:endParaRPr kumimoji="1" lang="en-US" altLang="ja-JP" sz="1200" dirty="0" smtClean="0"/>
          </a:p>
          <a:p>
            <a:r>
              <a:rPr kumimoji="1" lang="ja-JP" altLang="en-US" sz="1200" dirty="0" smtClean="0"/>
              <a:t>認知症の人が増加している現在、認知症の人が思いがけず起こしてしまった事故などについてその損害を補償する公的制度がありません。</a:t>
            </a:r>
            <a:endParaRPr kumimoji="1" lang="en-US" altLang="ja-JP" sz="1200" dirty="0" smtClean="0"/>
          </a:p>
          <a:p>
            <a:r>
              <a:rPr kumimoji="1" lang="ja-JP" altLang="en-US" sz="1200" dirty="0" smtClean="0"/>
              <a:t>そこで、認知症の人が事故を起こし、本人やその家族が事故の賠償責任を負った場合にこれを補償する名古屋市独自の救済制度を今年１０月からはじめる予定となっています。</a:t>
            </a:r>
            <a:endParaRPr kumimoji="1" lang="en-US" altLang="ja-JP" sz="1200" dirty="0" smtClean="0"/>
          </a:p>
          <a:p>
            <a:r>
              <a:rPr kumimoji="1" lang="ja-JP" altLang="en-US" sz="1200" dirty="0" smtClean="0"/>
              <a:t>これら、本日紹介した取り組みを引き続き進め、認知症の人とその家族をはじめ、すべての市民が安心して暮らせるまちづくりを実現したいと考えています。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EA7B682A-9B37-4173-9E59-ED90F9AC53C3}" type="slidenum">
              <a:rPr kumimoji="1" lang="ja-JP" altLang="en-US" smtClean="0"/>
              <a:t>26</a:t>
            </a:fld>
            <a:endParaRPr kumimoji="1" lang="ja-JP" altLang="en-US" dirty="0"/>
          </a:p>
        </p:txBody>
      </p:sp>
    </p:spTree>
    <p:extLst>
      <p:ext uri="{BB962C8B-B14F-4D97-AF65-F5344CB8AC3E}">
        <p14:creationId xmlns:p14="http://schemas.microsoft.com/office/powerpoint/2010/main" val="208935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最初に「はいかい高齢者おかえり支援事業」ってなに？という事業の趣旨についてご説明します。</a:t>
            </a:r>
            <a:endParaRPr kumimoji="1" lang="en-US" altLang="ja-JP" dirty="0" smtClean="0"/>
          </a:p>
          <a:p>
            <a:r>
              <a:rPr kumimoji="1" lang="ja-JP" altLang="en-US" dirty="0" smtClean="0"/>
              <a:t>簡単に申し上げますと、スライドにあるとおり、</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002060"/>
                </a:solidFill>
                <a:latin typeface="メイリオ" pitchFamily="50" charset="-128"/>
              </a:rPr>
              <a:t>「はいかい高齢者おかえり支援事業は、認知症の人の徘徊による事故を防止するため、</a:t>
            </a:r>
            <a:r>
              <a:rPr lang="ja-JP" altLang="en-US" sz="1200" b="1" u="sng" dirty="0" smtClean="0">
                <a:solidFill>
                  <a:srgbClr val="002060"/>
                </a:solidFill>
                <a:latin typeface="メイリオ" pitchFamily="50" charset="-128"/>
              </a:rPr>
              <a:t>地域の皆さんの協力を得て</a:t>
            </a:r>
            <a:r>
              <a:rPr lang="ja-JP" altLang="en-US" sz="1200" b="0" dirty="0" smtClean="0">
                <a:solidFill>
                  <a:srgbClr val="002060"/>
                </a:solidFill>
                <a:latin typeface="メイリオ" pitchFamily="50" charset="-128"/>
              </a:rPr>
              <a:t>、徘徊されている方を早期に発見する取り組み。」</a:t>
            </a:r>
            <a:endParaRPr lang="en-US" altLang="ja-JP" sz="1200" b="0" dirty="0" smtClean="0">
              <a:solidFill>
                <a:srgbClr val="002060"/>
              </a:solidFill>
              <a:latin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となります。</a:t>
            </a:r>
            <a:endParaRPr kumimoji="1" lang="en-US" altLang="ja-JP"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この「地域の皆さんの協力を得て」という部分がこの事業の肝となります。</a:t>
            </a:r>
            <a:endParaRPr kumimoji="1" lang="en-US" altLang="ja-JP" b="0" dirty="0" smtClean="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3</a:t>
            </a:fld>
            <a:endParaRPr kumimoji="1" lang="ja-JP" altLang="en-US"/>
          </a:p>
        </p:txBody>
      </p:sp>
    </p:spTree>
    <p:extLst>
      <p:ext uri="{BB962C8B-B14F-4D97-AF65-F5344CB8AC3E}">
        <p14:creationId xmlns:p14="http://schemas.microsoft.com/office/powerpoint/2010/main" val="320171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事業の説明の前に、なぜこのような事業が必要となったのか、その背景について少し触れたいと思います。</a:t>
            </a:r>
            <a:endParaRPr kumimoji="1" lang="en-US" altLang="ja-JP" dirty="0" smtClean="0"/>
          </a:p>
          <a:p>
            <a:r>
              <a:rPr kumimoji="1" lang="ja-JP" altLang="en-US" dirty="0" smtClean="0"/>
              <a:t>大きな要因は次の二つです。</a:t>
            </a:r>
            <a:endParaRPr kumimoji="1" lang="en-US" altLang="ja-JP" dirty="0" smtClean="0"/>
          </a:p>
          <a:p>
            <a:r>
              <a:rPr kumimoji="1" lang="ja-JP" altLang="en-US" dirty="0" smtClean="0"/>
              <a:t>一つ目が「認知症の人の増加」、二つ目が「広域的な取り組みの必要性」となっています。</a:t>
            </a:r>
            <a:endParaRPr kumimoji="1" lang="en-US" altLang="ja-JP" dirty="0" smtClean="0"/>
          </a:p>
          <a:p>
            <a:r>
              <a:rPr kumimoji="1" lang="ja-JP" altLang="en-US" dirty="0" smtClean="0"/>
              <a:t>この二つの要因について、順にご説明させていただきます。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4</a:t>
            </a:fld>
            <a:endParaRPr kumimoji="1" lang="ja-JP" altLang="en-US"/>
          </a:p>
        </p:txBody>
      </p:sp>
    </p:spTree>
    <p:extLst>
      <p:ext uri="{BB962C8B-B14F-4D97-AF65-F5344CB8AC3E}">
        <p14:creationId xmlns:p14="http://schemas.microsoft.com/office/powerpoint/2010/main" val="147677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突然ですが問題です。</a:t>
            </a:r>
            <a:endParaRPr kumimoji="1" lang="en-US" altLang="ja-JP" dirty="0" smtClean="0"/>
          </a:p>
          <a:p>
            <a:r>
              <a:rPr kumimoji="1" lang="en-US" altLang="ja-JP" dirty="0" smtClean="0"/>
              <a:t>2020</a:t>
            </a:r>
            <a:r>
              <a:rPr kumimoji="1" lang="ja-JP" altLang="en-US" dirty="0" smtClean="0"/>
              <a:t>年（令和</a:t>
            </a:r>
            <a:r>
              <a:rPr kumimoji="1" lang="en-US" altLang="ja-JP" dirty="0" smtClean="0"/>
              <a:t>2</a:t>
            </a:r>
            <a:r>
              <a:rPr kumimoji="1" lang="ja-JP" altLang="en-US" dirty="0" smtClean="0"/>
              <a:t>年）ですが、名古屋市に認知症の人は何人ぐらい、いらっしゃるでしょうか。参考ですが、市内の高齢者（</a:t>
            </a:r>
            <a:r>
              <a:rPr kumimoji="1" lang="en-US" altLang="ja-JP" dirty="0" smtClean="0"/>
              <a:t>65</a:t>
            </a:r>
            <a:r>
              <a:rPr kumimoji="1" lang="ja-JP" altLang="en-US" dirty="0" smtClean="0"/>
              <a:t>歳以上）は約</a:t>
            </a:r>
            <a:r>
              <a:rPr kumimoji="1" lang="en-US" altLang="ja-JP" dirty="0" smtClean="0"/>
              <a:t>57</a:t>
            </a:r>
            <a:r>
              <a:rPr kumimoji="1" lang="ja-JP" altLang="en-US" dirty="0" smtClean="0"/>
              <a:t>万人となっています）</a:t>
            </a:r>
            <a:endParaRPr kumimoji="1" lang="en-US" altLang="ja-JP" dirty="0" smtClean="0"/>
          </a:p>
          <a:p>
            <a:r>
              <a:rPr kumimoji="1" lang="ja-JP" altLang="en-US" dirty="0" smtClean="0"/>
              <a:t>①約</a:t>
            </a:r>
            <a:r>
              <a:rPr kumimoji="1" lang="en-US" altLang="ja-JP" dirty="0" smtClean="0"/>
              <a:t>5</a:t>
            </a:r>
            <a:r>
              <a:rPr kumimoji="1" lang="ja-JP" altLang="en-US" dirty="0" smtClean="0"/>
              <a:t>万</a:t>
            </a:r>
            <a:r>
              <a:rPr kumimoji="1" lang="en-US" altLang="ja-JP" dirty="0" smtClean="0"/>
              <a:t>7</a:t>
            </a:r>
            <a:r>
              <a:rPr kumimoji="1" lang="ja-JP" altLang="en-US" dirty="0" smtClean="0"/>
              <a:t>千人、②約</a:t>
            </a:r>
            <a:r>
              <a:rPr kumimoji="1" lang="en-US" altLang="ja-JP" dirty="0" smtClean="0"/>
              <a:t>7</a:t>
            </a:r>
            <a:r>
              <a:rPr kumimoji="1" lang="ja-JP" altLang="en-US" dirty="0" smtClean="0"/>
              <a:t>万</a:t>
            </a:r>
            <a:r>
              <a:rPr kumimoji="1" lang="en-US" altLang="ja-JP" dirty="0" smtClean="0"/>
              <a:t>4</a:t>
            </a:r>
            <a:r>
              <a:rPr kumimoji="1" lang="ja-JP" altLang="en-US" dirty="0" smtClean="0"/>
              <a:t>千人、③約</a:t>
            </a:r>
            <a:r>
              <a:rPr kumimoji="1" lang="en-US" altLang="ja-JP" dirty="0" smtClean="0"/>
              <a:t>10</a:t>
            </a:r>
            <a:r>
              <a:rPr kumimoji="1" lang="ja-JP" altLang="en-US" dirty="0" smtClean="0"/>
              <a:t>万人</a:t>
            </a:r>
            <a:endParaRPr kumimoji="1" lang="en-US" altLang="ja-JP" dirty="0" smtClean="0"/>
          </a:p>
          <a:p>
            <a:r>
              <a:rPr kumimoji="1" lang="ja-JP" altLang="en-US" dirty="0" smtClean="0"/>
              <a:t>①②③のうちどれでしょうか。</a:t>
            </a:r>
            <a:endParaRPr kumimoji="1" lang="en-US" altLang="ja-JP" dirty="0" smtClean="0"/>
          </a:p>
          <a:p>
            <a:endParaRPr kumimoji="1" lang="en-US" altLang="ja-JP" dirty="0" smtClean="0"/>
          </a:p>
          <a:p>
            <a:r>
              <a:rPr kumimoji="1" lang="ja-JP" altLang="en-US" dirty="0" smtClean="0"/>
              <a:t>答えは後ほどスライド内に出てきますが、まずは認知症の人に関する色々なデータを見ていきたいと思います。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5</a:t>
            </a:fld>
            <a:endParaRPr kumimoji="1" lang="ja-JP" altLang="en-US"/>
          </a:p>
        </p:txBody>
      </p:sp>
    </p:spTree>
    <p:extLst>
      <p:ext uri="{BB962C8B-B14F-4D97-AF65-F5344CB8AC3E}">
        <p14:creationId xmlns:p14="http://schemas.microsoft.com/office/powerpoint/2010/main" val="249202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288925"/>
            <a:ext cx="4465638" cy="3349625"/>
          </a:xfrm>
        </p:spPr>
      </p:sp>
      <p:sp>
        <p:nvSpPr>
          <p:cNvPr id="3" name="ノート プレースホルダー 2"/>
          <p:cNvSpPr>
            <a:spLocks noGrp="1"/>
          </p:cNvSpPr>
          <p:nvPr>
            <p:ph type="body" idx="1"/>
          </p:nvPr>
        </p:nvSpPr>
        <p:spPr/>
        <p:txBody>
          <a:bodyPr/>
          <a:lstStyle/>
          <a:p>
            <a:r>
              <a:rPr lang="ja-JP" altLang="en-US" sz="1200" dirty="0" smtClean="0">
                <a:latin typeface="ＭＳ ゴシック" panose="020B0609070205080204" pitchFamily="49" charset="-128"/>
                <a:ea typeface="ＭＳ ゴシック" panose="020B0609070205080204" pitchFamily="49" charset="-128"/>
              </a:rPr>
              <a:t>「認知症の人の現状」となっておりますが、こちらは少し古いデータで、平成</a:t>
            </a:r>
            <a:r>
              <a:rPr lang="en-US" altLang="ja-JP" sz="1200" dirty="0" smtClean="0">
                <a:latin typeface="ＭＳ ゴシック" panose="020B0609070205080204" pitchFamily="49" charset="-128"/>
                <a:ea typeface="ＭＳ ゴシック" panose="020B0609070205080204" pitchFamily="49" charset="-128"/>
              </a:rPr>
              <a:t>24</a:t>
            </a:r>
            <a:r>
              <a:rPr lang="ja-JP" altLang="en-US" sz="1200" dirty="0" smtClean="0">
                <a:latin typeface="ＭＳ ゴシック" panose="020B0609070205080204" pitchFamily="49" charset="-128"/>
                <a:ea typeface="ＭＳ ゴシック" panose="020B0609070205080204" pitchFamily="49" charset="-128"/>
              </a:rPr>
              <a:t>年時点での数字となっております。</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図にありますとおり、全国の認知症の人は約</a:t>
            </a:r>
            <a:r>
              <a:rPr lang="en-US" altLang="ja-JP" sz="1200" dirty="0" smtClean="0">
                <a:latin typeface="ＭＳ ゴシック" panose="020B0609070205080204" pitchFamily="49" charset="-128"/>
                <a:ea typeface="ＭＳ ゴシック" panose="020B0609070205080204" pitchFamily="49" charset="-128"/>
              </a:rPr>
              <a:t>462</a:t>
            </a:r>
            <a:r>
              <a:rPr lang="ja-JP" altLang="en-US" sz="1200" dirty="0" smtClean="0">
                <a:latin typeface="ＭＳ ゴシック" panose="020B0609070205080204" pitchFamily="49" charset="-128"/>
                <a:ea typeface="ＭＳ ゴシック" panose="020B0609070205080204" pitchFamily="49" charset="-128"/>
              </a:rPr>
              <a:t>万人となっており、また、ＭＣＩといわれ</a:t>
            </a:r>
            <a:r>
              <a:rPr lang="ja-JP" altLang="en-US" sz="1200" dirty="0">
                <a:latin typeface="ＭＳ ゴシック" panose="020B0609070205080204" pitchFamily="49" charset="-128"/>
                <a:ea typeface="ＭＳ ゴシック" panose="020B0609070205080204" pitchFamily="49" charset="-128"/>
              </a:rPr>
              <a:t>る</a:t>
            </a:r>
            <a:r>
              <a:rPr lang="ja-JP" altLang="en-US" sz="1200" dirty="0" smtClean="0">
                <a:latin typeface="ＭＳ ゴシック" panose="020B0609070205080204" pitchFamily="49" charset="-128"/>
                <a:ea typeface="ＭＳ ゴシック" panose="020B0609070205080204" pitchFamily="49" charset="-128"/>
              </a:rPr>
              <a:t>軽度</a:t>
            </a:r>
            <a:r>
              <a:rPr lang="ja-JP" altLang="en-US" sz="1200" dirty="0">
                <a:latin typeface="ＭＳ ゴシック" panose="020B0609070205080204" pitchFamily="49" charset="-128"/>
                <a:ea typeface="ＭＳ ゴシック" panose="020B0609070205080204" pitchFamily="49" charset="-128"/>
              </a:rPr>
              <a:t>認知障害の</a:t>
            </a:r>
            <a:r>
              <a:rPr lang="ja-JP" altLang="en-US" sz="1200" dirty="0" smtClean="0">
                <a:latin typeface="ＭＳ ゴシック" panose="020B0609070205080204" pitchFamily="49" charset="-128"/>
                <a:ea typeface="ＭＳ ゴシック" panose="020B0609070205080204" pitchFamily="49" charset="-128"/>
              </a:rPr>
              <a:t>方は約</a:t>
            </a:r>
            <a:r>
              <a:rPr lang="en-US" altLang="ja-JP" sz="1200" dirty="0" smtClean="0">
                <a:latin typeface="ＭＳ ゴシック" panose="020B0609070205080204" pitchFamily="49" charset="-128"/>
                <a:ea typeface="ＭＳ ゴシック" panose="020B0609070205080204" pitchFamily="49" charset="-128"/>
              </a:rPr>
              <a:t>400</a:t>
            </a:r>
            <a:r>
              <a:rPr lang="ja-JP" altLang="en-US" sz="1200" dirty="0" smtClean="0">
                <a:latin typeface="ＭＳ ゴシック" panose="020B0609070205080204" pitchFamily="49" charset="-128"/>
                <a:ea typeface="ＭＳ ゴシック" panose="020B0609070205080204" pitchFamily="49" charset="-128"/>
              </a:rPr>
              <a:t>万人</a:t>
            </a:r>
            <a:r>
              <a:rPr lang="ja-JP" altLang="en-US" sz="1200" dirty="0">
                <a:latin typeface="ＭＳ ゴシック" panose="020B0609070205080204" pitchFamily="49" charset="-128"/>
                <a:ea typeface="ＭＳ ゴシック" panose="020B0609070205080204" pitchFamily="49" charset="-128"/>
              </a:rPr>
              <a:t>いると言われています</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r>
              <a:rPr lang="en-US" altLang="ja-JP" sz="1200" dirty="0">
                <a:latin typeface="ＭＳ ゴシック" panose="020B0609070205080204" pitchFamily="49" charset="-128"/>
                <a:ea typeface="ＭＳ ゴシック" panose="020B0609070205080204" pitchFamily="49" charset="-128"/>
              </a:rPr>
              <a:t>65</a:t>
            </a:r>
            <a:r>
              <a:rPr lang="ja-JP" altLang="en-US" sz="1200" dirty="0">
                <a:latin typeface="ＭＳ ゴシック" panose="020B0609070205080204" pitchFamily="49" charset="-128"/>
                <a:ea typeface="ＭＳ ゴシック" panose="020B0609070205080204" pitchFamily="49" charset="-128"/>
              </a:rPr>
              <a:t>歳以上の高齢者数を考えると</a:t>
            </a:r>
            <a:r>
              <a:rPr lang="ja-JP" altLang="en-US" sz="1200" dirty="0" smtClean="0">
                <a:latin typeface="ＭＳ ゴシック" panose="020B0609070205080204" pitchFamily="49" charset="-128"/>
                <a:ea typeface="ＭＳ ゴシック" panose="020B0609070205080204" pitchFamily="49" charset="-128"/>
              </a:rPr>
              <a:t>、認知症の人は</a:t>
            </a:r>
            <a:r>
              <a:rPr lang="ja-JP" altLang="en-US" sz="1200" dirty="0">
                <a:latin typeface="ＭＳ ゴシック" panose="020B0609070205080204" pitchFamily="49" charset="-128"/>
                <a:ea typeface="ＭＳ ゴシック" panose="020B0609070205080204" pitchFamily="49" charset="-128"/>
              </a:rPr>
              <a:t>全体の</a:t>
            </a:r>
            <a:r>
              <a:rPr lang="en-US" altLang="ja-JP" sz="1200" dirty="0">
                <a:latin typeface="ＭＳ ゴシック" panose="020B0609070205080204" pitchFamily="49" charset="-128"/>
                <a:ea typeface="ＭＳ ゴシック" panose="020B0609070205080204" pitchFamily="49" charset="-128"/>
              </a:rPr>
              <a:t>15</a:t>
            </a:r>
            <a:r>
              <a:rPr lang="ja-JP" altLang="en-US" sz="1200" dirty="0">
                <a:latin typeface="ＭＳ ゴシック" panose="020B0609070205080204" pitchFamily="49" charset="-128"/>
                <a:ea typeface="ＭＳ ゴシック" panose="020B0609070205080204" pitchFamily="49" charset="-128"/>
              </a:rPr>
              <a:t>％、そしてＭＣＩを含めると</a:t>
            </a:r>
            <a:r>
              <a:rPr lang="en-US" altLang="ja-JP" sz="1200" dirty="0">
                <a:latin typeface="ＭＳ ゴシック" panose="020B0609070205080204" pitchFamily="49" charset="-128"/>
                <a:ea typeface="ＭＳ ゴシック" panose="020B0609070205080204" pitchFamily="49" charset="-128"/>
              </a:rPr>
              <a:t>28</a:t>
            </a:r>
            <a:r>
              <a:rPr lang="ja-JP" altLang="en-US" sz="1200" dirty="0">
                <a:latin typeface="ＭＳ ゴシック" panose="020B0609070205080204" pitchFamily="49" charset="-128"/>
                <a:ea typeface="ＭＳ ゴシック" panose="020B0609070205080204" pitchFamily="49" charset="-128"/>
              </a:rPr>
              <a:t>％ということで、</a:t>
            </a:r>
            <a:r>
              <a:rPr lang="en-US" altLang="ja-JP" sz="1200" dirty="0">
                <a:latin typeface="ＭＳ ゴシック" panose="020B0609070205080204" pitchFamily="49" charset="-128"/>
                <a:ea typeface="ＭＳ ゴシック" panose="020B0609070205080204" pitchFamily="49" charset="-128"/>
              </a:rPr>
              <a:t>4</a:t>
            </a:r>
            <a:r>
              <a:rPr lang="ja-JP" altLang="en-US" sz="1200" dirty="0">
                <a:latin typeface="ＭＳ ゴシック" panose="020B0609070205080204" pitchFamily="49" charset="-128"/>
                <a:ea typeface="ＭＳ ゴシック" panose="020B0609070205080204" pitchFamily="49" charset="-128"/>
              </a:rPr>
              <a:t>人に</a:t>
            </a: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人は認知症かＭＣＩという状況になっています</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7B682A-9B37-4173-9E59-ED90F9AC53C3}"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7261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こちらは国が示した全国の認知症の</a:t>
            </a:r>
            <a:r>
              <a:rPr kumimoji="1" lang="ja-JP" altLang="en-US" dirty="0" smtClean="0"/>
              <a:t>人の数</a:t>
            </a:r>
            <a:r>
              <a:rPr kumimoji="1" lang="ja-JP" altLang="en-US" dirty="0" smtClean="0"/>
              <a:t>の将来推計となります。</a:t>
            </a:r>
            <a:endParaRPr kumimoji="1" lang="en-US" altLang="ja-JP" dirty="0" smtClean="0"/>
          </a:p>
          <a:p>
            <a:r>
              <a:rPr kumimoji="1" lang="ja-JP" altLang="en-US" dirty="0" smtClean="0"/>
              <a:t>棒グラフが二つあるのは「認知症の有病率」という年齢、性別、生活習慣病（糖尿病）の有病率が認知症の発症率に影響を与えていることを考慮するかしないかといった違いになっております。</a:t>
            </a:r>
            <a:endParaRPr kumimoji="1" lang="en-US" altLang="ja-JP" dirty="0" smtClean="0"/>
          </a:p>
          <a:p>
            <a:r>
              <a:rPr kumimoji="1" lang="ja-JP" altLang="en-US" dirty="0" smtClean="0"/>
              <a:t>グラフ解説</a:t>
            </a:r>
            <a:endParaRPr kumimoji="1" lang="en-US" altLang="ja-JP" dirty="0" smtClean="0"/>
          </a:p>
          <a:p>
            <a:r>
              <a:rPr kumimoji="1" lang="ja-JP" altLang="en-US" dirty="0" smtClean="0"/>
              <a:t>長期の縦断的な認知症の有病率調査を行っている久山町研究のデータから、新たに推計した認知症の有病率（</a:t>
            </a:r>
            <a:r>
              <a:rPr kumimoji="1" lang="en-US" altLang="ja-JP" dirty="0" smtClean="0"/>
              <a:t>2025</a:t>
            </a:r>
            <a:r>
              <a:rPr kumimoji="1" lang="ja-JP" altLang="en-US" dirty="0" smtClean="0"/>
              <a:t>年）。</a:t>
            </a:r>
          </a:p>
          <a:p>
            <a:r>
              <a:rPr kumimoji="1" lang="ja-JP" altLang="en-US" dirty="0" smtClean="0"/>
              <a:t>・各年齢層の認知症有病率が、</a:t>
            </a:r>
            <a:r>
              <a:rPr kumimoji="1" lang="en-US" altLang="ja-JP" dirty="0" smtClean="0"/>
              <a:t>2012</a:t>
            </a:r>
            <a:r>
              <a:rPr kumimoji="1" lang="ja-JP" altLang="en-US" dirty="0" smtClean="0"/>
              <a:t>年以降一定と仮定した場合：</a:t>
            </a:r>
            <a:r>
              <a:rPr kumimoji="1" lang="en-US" altLang="ja-JP" dirty="0" smtClean="0"/>
              <a:t>19</a:t>
            </a:r>
            <a:r>
              <a:rPr kumimoji="1" lang="ja-JP" altLang="en-US" dirty="0" smtClean="0"/>
              <a:t>％。</a:t>
            </a:r>
          </a:p>
          <a:p>
            <a:r>
              <a:rPr kumimoji="1" lang="ja-JP" altLang="en-US" dirty="0" smtClean="0"/>
              <a:t>・各年齢層の認知症有病率が、</a:t>
            </a:r>
            <a:r>
              <a:rPr kumimoji="1" lang="en-US" altLang="ja-JP" dirty="0" smtClean="0"/>
              <a:t>2012</a:t>
            </a:r>
            <a:r>
              <a:rPr kumimoji="1" lang="ja-JP" altLang="en-US" dirty="0" smtClean="0"/>
              <a:t>年以降も糖尿病有病率の増加により上昇すると仮定した場合：</a:t>
            </a:r>
            <a:r>
              <a:rPr kumimoji="1" lang="en-US" altLang="ja-JP" dirty="0" smtClean="0"/>
              <a:t>20.6</a:t>
            </a:r>
            <a:r>
              <a:rPr kumimoji="1" lang="ja-JP" altLang="en-US" dirty="0" smtClean="0"/>
              <a:t>％。</a:t>
            </a:r>
          </a:p>
          <a:p>
            <a:r>
              <a:rPr kumimoji="1" lang="en-US" altLang="ja-JP" dirty="0" smtClean="0"/>
              <a:t>※ </a:t>
            </a:r>
            <a:r>
              <a:rPr kumimoji="1" lang="ja-JP" altLang="en-US" dirty="0" smtClean="0"/>
              <a:t>久山町研究からモデルを作成すると、年齢、性別、生活習慣病（糖尿病）の有病率が認知症の有病率に影響することがわかっております</a:t>
            </a:r>
          </a:p>
          <a:p>
            <a:r>
              <a:rPr kumimoji="1" lang="ja-JP" altLang="en-US" dirty="0" smtClean="0"/>
              <a:t>この推計では</a:t>
            </a:r>
            <a:r>
              <a:rPr kumimoji="1" lang="en-US" altLang="ja-JP" dirty="0" smtClean="0"/>
              <a:t>2060</a:t>
            </a:r>
            <a:r>
              <a:rPr kumimoji="1" lang="ja-JP" altLang="en-US" dirty="0" smtClean="0"/>
              <a:t>年までに糖尿病有病率が</a:t>
            </a:r>
            <a:r>
              <a:rPr kumimoji="1" lang="en-US" altLang="ja-JP" dirty="0" smtClean="0"/>
              <a:t>20</a:t>
            </a:r>
            <a:r>
              <a:rPr kumimoji="1" lang="ja-JP" altLang="en-US" dirty="0" smtClean="0"/>
              <a:t>％増加すると仮定した数字となっております。</a:t>
            </a:r>
            <a:endParaRPr kumimoji="1" lang="en-US" altLang="ja-JP" dirty="0" smtClean="0"/>
          </a:p>
          <a:p>
            <a:r>
              <a:rPr kumimoji="1" lang="ja-JP" altLang="en-US" dirty="0" smtClean="0"/>
              <a:t>グラフについて詳細にお知りになりたい場合は、厚生労働省や内閣府</a:t>
            </a:r>
            <a:r>
              <a:rPr kumimoji="1" lang="en-US" altLang="ja-JP" dirty="0" smtClean="0"/>
              <a:t>HP</a:t>
            </a:r>
            <a:r>
              <a:rPr kumimoji="1" lang="ja-JP" altLang="en-US" dirty="0" smtClean="0"/>
              <a:t>にある統計資料に本グラフの詳細が掲載されておりますので、ご確認してみてください。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7</a:t>
            </a:fld>
            <a:endParaRPr kumimoji="1" lang="ja-JP" altLang="en-US"/>
          </a:p>
        </p:txBody>
      </p:sp>
    </p:spTree>
    <p:extLst>
      <p:ext uri="{BB962C8B-B14F-4D97-AF65-F5344CB8AC3E}">
        <p14:creationId xmlns:p14="http://schemas.microsoft.com/office/powerpoint/2010/main" val="95522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365125"/>
            <a:ext cx="4473575" cy="3354388"/>
          </a:xfrm>
        </p:spPr>
      </p:sp>
      <p:sp>
        <p:nvSpPr>
          <p:cNvPr id="3" name="ノート プレースホルダー 2"/>
          <p:cNvSpPr>
            <a:spLocks noGrp="1"/>
          </p:cNvSpPr>
          <p:nvPr>
            <p:ph type="body" idx="1"/>
          </p:nvPr>
        </p:nvSpPr>
        <p:spPr/>
        <p:txBody>
          <a:bodyPr/>
          <a:lstStyle/>
          <a:p>
            <a:r>
              <a:rPr kumimoji="1" lang="ja-JP" altLang="en-US" dirty="0" smtClean="0"/>
              <a:t>こちらは、先程の国における認知症有病率を名古屋市に当てはめた、名古屋市における認知症</a:t>
            </a:r>
            <a:r>
              <a:rPr kumimoji="1" lang="ja-JP" altLang="en-US" smtClean="0"/>
              <a:t>の</a:t>
            </a:r>
            <a:r>
              <a:rPr kumimoji="1" lang="ja-JP" altLang="en-US" smtClean="0"/>
              <a:t>人の数</a:t>
            </a:r>
            <a:r>
              <a:rPr kumimoji="1" lang="ja-JP" altLang="en-US" dirty="0" smtClean="0"/>
              <a:t>の推計値を表したグラフです。</a:t>
            </a:r>
            <a:endParaRPr kumimoji="1" lang="en-US" altLang="ja-JP" dirty="0" smtClean="0"/>
          </a:p>
          <a:p>
            <a:r>
              <a:rPr kumimoji="1" lang="en-US" altLang="ja-JP" dirty="0" smtClean="0"/>
              <a:t>2012</a:t>
            </a:r>
            <a:r>
              <a:rPr kumimoji="1" lang="ja-JP" altLang="en-US" dirty="0" smtClean="0"/>
              <a:t>年の時点では</a:t>
            </a:r>
            <a:r>
              <a:rPr kumimoji="1" lang="en-US" altLang="ja-JP" dirty="0" smtClean="0"/>
              <a:t>74,000</a:t>
            </a:r>
            <a:r>
              <a:rPr kumimoji="1" lang="ja-JP" altLang="en-US" dirty="0" smtClean="0"/>
              <a:t>人、高齢者の約</a:t>
            </a:r>
            <a:r>
              <a:rPr kumimoji="1" lang="en-US" altLang="ja-JP" dirty="0" smtClean="0"/>
              <a:t>7</a:t>
            </a:r>
            <a:r>
              <a:rPr kumimoji="1" lang="ja-JP" altLang="en-US" dirty="0" smtClean="0"/>
              <a:t>人に</a:t>
            </a:r>
            <a:r>
              <a:rPr kumimoji="1" lang="en-US" altLang="ja-JP" dirty="0" smtClean="0"/>
              <a:t>1</a:t>
            </a:r>
            <a:r>
              <a:rPr kumimoji="1" lang="ja-JP" altLang="en-US" dirty="0" smtClean="0"/>
              <a:t>人という状況でしたが、現在は１０万人、</a:t>
            </a:r>
            <a:r>
              <a:rPr kumimoji="1" lang="en-US" altLang="ja-JP" dirty="0" smtClean="0"/>
              <a:t>2025</a:t>
            </a:r>
            <a:r>
              <a:rPr kumimoji="1" lang="ja-JP" altLang="en-US" dirty="0" smtClean="0"/>
              <a:t>年には高齢者の</a:t>
            </a:r>
            <a:r>
              <a:rPr kumimoji="1" lang="en-US" altLang="ja-JP" dirty="0" smtClean="0"/>
              <a:t>5</a:t>
            </a:r>
            <a:r>
              <a:rPr kumimoji="1" lang="ja-JP" altLang="en-US" dirty="0" smtClean="0"/>
              <a:t>人に</a:t>
            </a:r>
            <a:r>
              <a:rPr kumimoji="1" lang="en-US" altLang="ja-JP" dirty="0" smtClean="0"/>
              <a:t>1</a:t>
            </a:r>
            <a:r>
              <a:rPr kumimoji="1" lang="ja-JP" altLang="en-US" dirty="0" smtClean="0"/>
              <a:t>人となる</a:t>
            </a:r>
            <a:r>
              <a:rPr kumimoji="1" lang="en-US" altLang="ja-JP" dirty="0" smtClean="0"/>
              <a:t>112,000</a:t>
            </a:r>
            <a:r>
              <a:rPr kumimoji="1" lang="ja-JP" altLang="en-US" dirty="0" smtClean="0"/>
              <a:t>人まで増加することが見込まれています。</a:t>
            </a:r>
            <a:endParaRPr kumimoji="1" lang="en-US" altLang="ja-JP" dirty="0" smtClean="0"/>
          </a:p>
          <a:p>
            <a:endParaRPr kumimoji="1" lang="en-US" altLang="ja-JP" dirty="0" smtClean="0"/>
          </a:p>
          <a:p>
            <a:r>
              <a:rPr kumimoji="1" lang="ja-JP" altLang="en-US" dirty="0" smtClean="0"/>
              <a:t>このように、認知症の人は今後増加していくことが想定されており、在宅で生活される方も沢山いらっしゃいます。</a:t>
            </a:r>
            <a:endParaRPr kumimoji="1" lang="en-US" altLang="ja-JP" dirty="0" smtClean="0"/>
          </a:p>
          <a:p>
            <a:r>
              <a:rPr kumimoji="1" lang="ja-JP" altLang="en-US" dirty="0" smtClean="0"/>
              <a:t>認知症には様々な症状がありますが、特に徘徊の症状が出現すると、本人の身に危険が生じるほか、共に生活されるご家族は大きな負担を抱えることとなります。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A7B682A-9B37-4173-9E59-ED90F9AC53C3}" type="slidenum">
              <a:rPr kumimoji="1" lang="ja-JP" altLang="en-US" smtClean="0"/>
              <a:t>8</a:t>
            </a:fld>
            <a:endParaRPr kumimoji="1" lang="ja-JP" altLang="en-US"/>
          </a:p>
        </p:txBody>
      </p:sp>
    </p:spTree>
    <p:extLst>
      <p:ext uri="{BB962C8B-B14F-4D97-AF65-F5344CB8AC3E}">
        <p14:creationId xmlns:p14="http://schemas.microsoft.com/office/powerpoint/2010/main" val="98512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ということで、先程のグラフから、最初の「名古屋市に認知症の人は何人くらいいるでしょうか」という問題の答えの正解は③</a:t>
            </a:r>
            <a:r>
              <a:rPr kumimoji="1" lang="en-US" altLang="ja-JP" dirty="0" smtClean="0"/>
              <a:t>10</a:t>
            </a:r>
            <a:r>
              <a:rPr kumimoji="1" lang="ja-JP" altLang="en-US" dirty="0" smtClean="0"/>
              <a:t>万人になります。</a:t>
            </a:r>
            <a:endParaRPr kumimoji="1" lang="en-US" altLang="ja-JP" dirty="0" smtClean="0"/>
          </a:p>
          <a:p>
            <a:r>
              <a:rPr kumimoji="1" lang="ja-JP" altLang="en-US" dirty="0" smtClean="0"/>
              <a:t>高齢者、</a:t>
            </a:r>
            <a:r>
              <a:rPr kumimoji="1" lang="en-US" altLang="ja-JP" dirty="0" smtClean="0"/>
              <a:t>57</a:t>
            </a:r>
            <a:r>
              <a:rPr kumimoji="1" lang="ja-JP" altLang="en-US" dirty="0" smtClean="0"/>
              <a:t>万人に対して約</a:t>
            </a:r>
            <a:r>
              <a:rPr kumimoji="1" lang="en-US" altLang="ja-JP" dirty="0" smtClean="0"/>
              <a:t>10</a:t>
            </a:r>
            <a:r>
              <a:rPr kumimoji="1" lang="ja-JP" altLang="en-US" dirty="0" smtClean="0"/>
              <a:t>万人の方が高齢者となっております。</a:t>
            </a:r>
            <a:endParaRPr kumimoji="1" lang="en-US" altLang="ja-JP" dirty="0" smtClean="0"/>
          </a:p>
          <a:p>
            <a:endParaRPr kumimoji="1" lang="en-US" altLang="ja-JP" dirty="0" smtClean="0"/>
          </a:p>
          <a:p>
            <a:r>
              <a:rPr kumimoji="1" lang="ja-JP" altLang="en-US" dirty="0" smtClean="0"/>
              <a:t>ちなみにですが、ナゴヤドームの収容人数が最大で</a:t>
            </a:r>
            <a:r>
              <a:rPr kumimoji="1" lang="en-US" altLang="ja-JP" dirty="0" smtClean="0"/>
              <a:t>4</a:t>
            </a:r>
            <a:r>
              <a:rPr kumimoji="1" lang="ja-JP" altLang="en-US" dirty="0" smtClean="0"/>
              <a:t>万</a:t>
            </a:r>
            <a:r>
              <a:rPr kumimoji="1" lang="en-US" altLang="ja-JP" dirty="0" smtClean="0"/>
              <a:t>9000</a:t>
            </a:r>
            <a:r>
              <a:rPr kumimoji="1" lang="ja-JP" altLang="en-US" dirty="0" smtClean="0"/>
              <a:t>人ほどなので、ナゴヤドームが</a:t>
            </a:r>
            <a:r>
              <a:rPr kumimoji="1" lang="en-US" altLang="ja-JP" dirty="0" smtClean="0"/>
              <a:t>2</a:t>
            </a:r>
            <a:r>
              <a:rPr kumimoji="1" lang="ja-JP" altLang="en-US" dirty="0" smtClean="0"/>
              <a:t>回満員になるぐらい、市内には認知症の人の方がいらっしゃることになります。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72F5CB3-52A8-428E-9948-C01707700632}" type="slidenum">
              <a:rPr kumimoji="1" lang="ja-JP" altLang="en-US" smtClean="0"/>
              <a:t>9</a:t>
            </a:fld>
            <a:endParaRPr kumimoji="1" lang="ja-JP" altLang="en-US"/>
          </a:p>
        </p:txBody>
      </p:sp>
    </p:spTree>
    <p:extLst>
      <p:ext uri="{BB962C8B-B14F-4D97-AF65-F5344CB8AC3E}">
        <p14:creationId xmlns:p14="http://schemas.microsoft.com/office/powerpoint/2010/main" val="3914763493"/>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198968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153822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398015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198201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265874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223817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215245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154040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378711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297361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8E4AF0A-4ABB-4BDD-BF84-EC88EB53D57D}" type="datetimeFigureOut">
              <a:rPr kumimoji="1" lang="ja-JP" altLang="en-US" smtClean="0"/>
              <a:t>2020/7/31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3026825536"/>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E4AF0A-4ABB-4BDD-BF84-EC88EB53D57D}" type="datetimeFigureOut">
              <a:rPr kumimoji="1" lang="ja-JP" altLang="en-US" smtClean="0"/>
              <a:t>2020/7/31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FFE2A7-D1C1-4D40-A818-D44AA5CC1362}" type="slidenum">
              <a:rPr kumimoji="1" lang="ja-JP" altLang="en-US" smtClean="0"/>
              <a:t>‹#›</a:t>
            </a:fld>
            <a:endParaRPr kumimoji="1" lang="ja-JP" altLang="en-US"/>
          </a:p>
        </p:txBody>
      </p:sp>
    </p:spTree>
    <p:extLst>
      <p:ext uri="{BB962C8B-B14F-4D97-AF65-F5344CB8AC3E}">
        <p14:creationId xmlns:p14="http://schemas.microsoft.com/office/powerpoint/2010/main" val="287807421"/>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chart" Target="../charts/chart3.xml" />
  <Relationship Id="rId2" Type="http://schemas.openxmlformats.org/officeDocument/2006/relationships/notesSlide" Target="../notesSlides/notesSlide10.xml" />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3" Type="http://schemas.openxmlformats.org/officeDocument/2006/relationships/chart" Target="../charts/chart4.xml" />
  <Relationship Id="rId2" Type="http://schemas.openxmlformats.org/officeDocument/2006/relationships/notesSlide" Target="../notesSlides/notesSlide11.xml" />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3.xml" />
  <Relationship Id="rId1" Type="http://schemas.openxmlformats.org/officeDocument/2006/relationships/slideLayout" Target="../slideLayouts/slideLayout7.xml" />
  <Relationship Id="rId5" Type="http://schemas.openxmlformats.org/officeDocument/2006/relationships/image" Target="../media/image3.png" />
  <Relationship Id="rId4" Type="http://schemas.openxmlformats.org/officeDocument/2006/relationships/image" Target="../media/image2.jpeg"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14.xml" />
  <Relationship Id="rId1" Type="http://schemas.openxmlformats.org/officeDocument/2006/relationships/slideLayout" Target="../slideLayouts/slideLayout7.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7.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7.xml" />
</Relationships>
</file>

<file path=ppt/slides/_rels/slide17.xml.rels>&#65279;<?xml version="1.0" encoding="utf-8" standalone="yes"?>
<Relationships xmlns="http://schemas.openxmlformats.org/package/2006/relationships">
  <Relationship Id="rId3" Type="http://schemas.openxmlformats.org/officeDocument/2006/relationships/hyperlink" Target="http://www.city.nagoya.jp/kenkofukushi/page/0000038313.html" TargetMode="External" />
  <Relationship Id="rId2" Type="http://schemas.openxmlformats.org/officeDocument/2006/relationships/notesSlide" Target="../notesSlides/notesSlide17.xml" />
  <Relationship Id="rId1" Type="http://schemas.openxmlformats.org/officeDocument/2006/relationships/slideLayout" Target="../slideLayouts/slideLayout7.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18.xml" />
  <Relationship Id="rId1" Type="http://schemas.openxmlformats.org/officeDocument/2006/relationships/slideLayout" Target="../slideLayouts/slideLayout7.xml" />
  <Relationship Id="rId4" Type="http://schemas.microsoft.com/office/2007/relationships/hdphoto" Target="../media/hdphoto1.wdp"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7.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7.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6.emf" />
  <Relationship Id="rId2" Type="http://schemas.openxmlformats.org/officeDocument/2006/relationships/notesSlide" Target="../notesSlides/notesSlide21.xml" />
  <Relationship Id="rId1" Type="http://schemas.openxmlformats.org/officeDocument/2006/relationships/slideLayout" Target="../slideLayouts/slideLayout7.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7.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7.xml" />
</Relationships>
</file>

<file path=ppt/slides/_rels/slide24.xml.rels>&#65279;<?xml version="1.0" encoding="utf-8" standalone="yes"?>
<Relationships xmlns="http://schemas.openxmlformats.org/package/2006/relationships">
  <Relationship Id="rId3" Type="http://schemas.openxmlformats.org/officeDocument/2006/relationships/hyperlink" Target="http://www.city.nagoya.jp/kenkofukushi/page/0000120659.html" TargetMode="External" />
  <Relationship Id="rId2" Type="http://schemas.openxmlformats.org/officeDocument/2006/relationships/notesSlide" Target="../notesSlides/notesSlide24.xml" />
  <Relationship Id="rId1" Type="http://schemas.openxmlformats.org/officeDocument/2006/relationships/slideLayout" Target="../slideLayouts/slideLayout7.xml" />
  <Relationship Id="rId4" Type="http://schemas.openxmlformats.org/officeDocument/2006/relationships/image" Target="../media/image7.emf"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25.xml" />
  <Relationship Id="rId1" Type="http://schemas.openxmlformats.org/officeDocument/2006/relationships/slideLayout" Target="../slideLayouts/slideLayout7.xml" />
  <Relationship Id="rId4" Type="http://schemas.openxmlformats.org/officeDocument/2006/relationships/image" Target="../media/image9.png"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8" Type="http://schemas.microsoft.com/office/2007/relationships/diagramDrawing" Target="../diagrams/drawing1.xml" />
  <Relationship Id="rId3" Type="http://schemas.openxmlformats.org/officeDocument/2006/relationships/notesSlide" Target="../notesSlides/notesSlide6.xml" />
  <Relationship Id="rId7" Type="http://schemas.openxmlformats.org/officeDocument/2006/relationships/diagramColors" Target="../diagrams/colors1.xml" />
  <Relationship Id="rId2" Type="http://schemas.openxmlformats.org/officeDocument/2006/relationships/slideLayout" Target="../slideLayouts/slideLayout7.xml" />
  <Relationship Id="rId1" Type="http://schemas.openxmlformats.org/officeDocument/2006/relationships/tags" Target="../tags/tag1.xml" />
  <Relationship Id="rId6" Type="http://schemas.openxmlformats.org/officeDocument/2006/relationships/diagramQuickStyle" Target="../diagrams/quickStyle1.xml" />
  <Relationship Id="rId5" Type="http://schemas.openxmlformats.org/officeDocument/2006/relationships/diagramLayout" Target="../diagrams/layout1.xml" />
  <Relationship Id="rId4" Type="http://schemas.openxmlformats.org/officeDocument/2006/relationships/diagramData" Target="../diagrams/data1.xml" />
</Relationships>
</file>

<file path=ppt/slides/_rels/slide7.xml.rels>&#65279;<?xml version="1.0" encoding="utf-8" standalone="yes"?>
<Relationships xmlns="http://schemas.openxmlformats.org/package/2006/relationships">
  <Relationship Id="rId3" Type="http://schemas.openxmlformats.org/officeDocument/2006/relationships/chart" Target="../charts/chart1.xml" />
  <Relationship Id="rId2" Type="http://schemas.openxmlformats.org/officeDocument/2006/relationships/notesSlide" Target="../notesSlides/notesSlide7.xml" />
  <Relationship Id="rId1" Type="http://schemas.openxmlformats.org/officeDocument/2006/relationships/slideLayout" Target="../slideLayouts/slideLayout7.xml" />
</Relationships>
</file>

<file path=ppt/slides/_rels/slide8.xml.rels>&#65279;<?xml version="1.0" encoding="utf-8" standalone="yes"?>
<Relationships xmlns="http://schemas.openxmlformats.org/package/2006/relationships">
  <Relationship Id="rId3" Type="http://schemas.openxmlformats.org/officeDocument/2006/relationships/notesSlide" Target="../notesSlides/notesSlide8.xml" />
  <Relationship Id="rId2" Type="http://schemas.openxmlformats.org/officeDocument/2006/relationships/slideLayout" Target="../slideLayouts/slideLayout2.xml" />
  <Relationship Id="rId1" Type="http://schemas.openxmlformats.org/officeDocument/2006/relationships/tags" Target="../tags/tag2.xml" />
  <Relationship Id="rId4" Type="http://schemas.openxmlformats.org/officeDocument/2006/relationships/chart" Target="../charts/chart2.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7.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32459" y="1373916"/>
            <a:ext cx="7879080" cy="1938992"/>
          </a:xfrm>
          <a:prstGeom prst="rect">
            <a:avLst/>
          </a:prstGeom>
          <a:noFill/>
        </p:spPr>
        <p:txBody>
          <a:bodyPr wrap="none" lIns="91440" tIns="45720" rIns="91440" bIns="45720">
            <a:spAutoFit/>
          </a:bodyPr>
          <a:lstStyle/>
          <a:p>
            <a:pPr algn="ctr"/>
            <a:r>
              <a:rPr lang="ja-JP" altLang="en-US" sz="4000" cap="none" spc="0" dirty="0" smtClean="0">
                <a:ln w="10541" cmpd="sng">
                  <a:solidFill>
                    <a:schemeClr val="accent2">
                      <a:lumMod val="50000"/>
                    </a:schemeClr>
                  </a:solidFill>
                  <a:prstDash val="solid"/>
                </a:ln>
                <a:solidFill>
                  <a:srgbClr val="002060"/>
                </a:solidFill>
                <a:effectLst/>
                <a:latin typeface="メイリオ" pitchFamily="50" charset="-128"/>
                <a:ea typeface="メイリオ" pitchFamily="50" charset="-128"/>
              </a:rPr>
              <a:t>はいかい高齢者おかえり支援事業</a:t>
            </a:r>
            <a:endParaRPr lang="en-US" altLang="ja-JP" sz="4000" cap="none" spc="0" dirty="0" smtClean="0">
              <a:ln w="10541" cmpd="sng">
                <a:solidFill>
                  <a:schemeClr val="accent2">
                    <a:lumMod val="50000"/>
                  </a:schemeClr>
                </a:solidFill>
                <a:prstDash val="solid"/>
              </a:ln>
              <a:solidFill>
                <a:srgbClr val="002060"/>
              </a:solidFill>
              <a:effectLst/>
              <a:latin typeface="メイリオ" pitchFamily="50" charset="-128"/>
              <a:ea typeface="メイリオ" pitchFamily="50" charset="-128"/>
            </a:endParaRPr>
          </a:p>
          <a:p>
            <a:pPr algn="ctr"/>
            <a:r>
              <a:rPr lang="ja-JP" altLang="en-US" sz="4000" dirty="0">
                <a:ln w="10541" cmpd="sng">
                  <a:solidFill>
                    <a:schemeClr val="accent2">
                      <a:lumMod val="50000"/>
                    </a:schemeClr>
                  </a:solidFill>
                  <a:prstDash val="solid"/>
                </a:ln>
                <a:solidFill>
                  <a:srgbClr val="002060"/>
                </a:solidFill>
                <a:latin typeface="メイリオ" pitchFamily="50" charset="-128"/>
                <a:ea typeface="メイリオ" pitchFamily="50" charset="-128"/>
              </a:rPr>
              <a:t>及</a:t>
            </a:r>
            <a:r>
              <a:rPr lang="ja-JP" altLang="en-US" sz="4000" dirty="0" smtClean="0">
                <a:ln w="10541" cmpd="sng">
                  <a:solidFill>
                    <a:schemeClr val="accent2">
                      <a:lumMod val="50000"/>
                    </a:schemeClr>
                  </a:solidFill>
                  <a:prstDash val="solid"/>
                </a:ln>
                <a:solidFill>
                  <a:srgbClr val="002060"/>
                </a:solidFill>
                <a:latin typeface="メイリオ" pitchFamily="50" charset="-128"/>
                <a:ea typeface="メイリオ" pitchFamily="50" charset="-128"/>
              </a:rPr>
              <a:t>び</a:t>
            </a:r>
            <a:endParaRPr lang="en-US" altLang="ja-JP" sz="4000" cap="none" spc="0" dirty="0" smtClean="0">
              <a:ln w="10541" cmpd="sng">
                <a:solidFill>
                  <a:schemeClr val="accent2">
                    <a:lumMod val="50000"/>
                  </a:schemeClr>
                </a:solidFill>
                <a:prstDash val="solid"/>
              </a:ln>
              <a:solidFill>
                <a:srgbClr val="002060"/>
              </a:solidFill>
              <a:effectLst/>
              <a:latin typeface="メイリオ" pitchFamily="50" charset="-128"/>
              <a:ea typeface="メイリオ" pitchFamily="50" charset="-128"/>
            </a:endParaRPr>
          </a:p>
          <a:p>
            <a:pPr algn="ctr"/>
            <a:r>
              <a:rPr lang="ja-JP" altLang="en-US" sz="4000" dirty="0" smtClean="0">
                <a:ln w="10541" cmpd="sng">
                  <a:solidFill>
                    <a:schemeClr val="accent2">
                      <a:lumMod val="50000"/>
                    </a:schemeClr>
                  </a:solidFill>
                  <a:prstDash val="solid"/>
                </a:ln>
                <a:solidFill>
                  <a:srgbClr val="002060"/>
                </a:solidFill>
                <a:latin typeface="メイリオ" pitchFamily="50" charset="-128"/>
                <a:ea typeface="メイリオ" pitchFamily="50" charset="-128"/>
              </a:rPr>
              <a:t>はいかい高齢者捜索システム</a:t>
            </a:r>
            <a:r>
              <a:rPr lang="ja-JP" altLang="en-US" sz="4000" cap="none" spc="0" dirty="0" smtClean="0">
                <a:ln w="10541" cmpd="sng">
                  <a:solidFill>
                    <a:schemeClr val="accent2">
                      <a:lumMod val="50000"/>
                    </a:schemeClr>
                  </a:solidFill>
                  <a:prstDash val="solid"/>
                </a:ln>
                <a:solidFill>
                  <a:srgbClr val="002060"/>
                </a:solidFill>
                <a:effectLst/>
                <a:latin typeface="メイリオ" pitchFamily="50" charset="-128"/>
                <a:ea typeface="メイリオ" pitchFamily="50" charset="-128"/>
              </a:rPr>
              <a:t>事業</a:t>
            </a:r>
            <a:endParaRPr lang="ja-JP" altLang="en-US" sz="4000" cap="none" spc="0" dirty="0">
              <a:ln w="10541" cmpd="sng">
                <a:solidFill>
                  <a:schemeClr val="accent2">
                    <a:lumMod val="50000"/>
                  </a:schemeClr>
                </a:solidFill>
                <a:prstDash val="solid"/>
              </a:ln>
              <a:solidFill>
                <a:srgbClr val="002060"/>
              </a:solidFill>
              <a:effectLst/>
              <a:latin typeface="メイリオ" pitchFamily="50" charset="-128"/>
              <a:ea typeface="メイリオ" pitchFamily="50" charset="-128"/>
            </a:endParaRPr>
          </a:p>
        </p:txBody>
      </p:sp>
      <p:sp>
        <p:nvSpPr>
          <p:cNvPr id="5" name="正方形/長方形 4"/>
          <p:cNvSpPr/>
          <p:nvPr/>
        </p:nvSpPr>
        <p:spPr>
          <a:xfrm>
            <a:off x="2940783" y="3671180"/>
            <a:ext cx="3262432" cy="707886"/>
          </a:xfrm>
          <a:prstGeom prst="rect">
            <a:avLst/>
          </a:prstGeom>
          <a:noFill/>
        </p:spPr>
        <p:txBody>
          <a:bodyPr wrap="none" lIns="91440" tIns="45720" rIns="91440" bIns="45720">
            <a:spAutoFit/>
          </a:bodyPr>
          <a:lstStyle/>
          <a:p>
            <a:pPr algn="ctr"/>
            <a:r>
              <a:rPr lang="ja-JP" altLang="en-US" sz="4000" cap="none" spc="0" dirty="0" smtClean="0">
                <a:ln w="10541" cmpd="sng">
                  <a:solidFill>
                    <a:schemeClr val="accent2">
                      <a:lumMod val="50000"/>
                    </a:schemeClr>
                  </a:solidFill>
                  <a:prstDash val="solid"/>
                </a:ln>
                <a:solidFill>
                  <a:srgbClr val="002060"/>
                </a:solidFill>
                <a:effectLst/>
                <a:latin typeface="メイリオ" pitchFamily="50" charset="-128"/>
                <a:ea typeface="メイリオ" pitchFamily="50" charset="-128"/>
              </a:rPr>
              <a:t>事業説明資料</a:t>
            </a:r>
            <a:endParaRPr lang="ja-JP" altLang="en-US" sz="4000" cap="none" spc="0" dirty="0">
              <a:ln w="10541" cmpd="sng">
                <a:solidFill>
                  <a:schemeClr val="accent2">
                    <a:lumMod val="50000"/>
                  </a:schemeClr>
                </a:solidFill>
                <a:prstDash val="solid"/>
              </a:ln>
              <a:solidFill>
                <a:srgbClr val="002060"/>
              </a:solidFill>
              <a:effectLst/>
              <a:latin typeface="メイリオ" pitchFamily="50" charset="-128"/>
              <a:ea typeface="メイリオ" pitchFamily="50" charset="-128"/>
            </a:endParaRPr>
          </a:p>
        </p:txBody>
      </p:sp>
      <p:sp>
        <p:nvSpPr>
          <p:cNvPr id="6" name="テキスト ボックス 5"/>
          <p:cNvSpPr txBox="1"/>
          <p:nvPr/>
        </p:nvSpPr>
        <p:spPr>
          <a:xfrm>
            <a:off x="1728339" y="5445224"/>
            <a:ext cx="5687322" cy="646331"/>
          </a:xfrm>
          <a:prstGeom prst="rect">
            <a:avLst/>
          </a:prstGeom>
          <a:noFill/>
        </p:spPr>
        <p:txBody>
          <a:bodyPr wrap="square" rtlCol="0">
            <a:spAutoFit/>
          </a:bodyPr>
          <a:lstStyle/>
          <a:p>
            <a:pPr>
              <a:lnSpc>
                <a:spcPct val="150000"/>
              </a:lnSpc>
            </a:pPr>
            <a:r>
              <a:rPr kumimoji="1" lang="ja-JP" altLang="en-US" sz="2400" b="1" dirty="0" smtClean="0">
                <a:solidFill>
                  <a:srgbClr val="002060"/>
                </a:solidFill>
                <a:latin typeface="メイリオ" pitchFamily="50" charset="-128"/>
                <a:ea typeface="メイリオ" pitchFamily="50" charset="-128"/>
              </a:rPr>
              <a:t>名古屋市健康福祉局　地域ケア推進課</a:t>
            </a:r>
            <a:endParaRPr kumimoji="1" lang="en-US" altLang="ja-JP" sz="2400" b="1" dirty="0" smtClean="0">
              <a:solidFill>
                <a:srgbClr val="002060"/>
              </a:solidFill>
              <a:latin typeface="メイリオ" pitchFamily="50" charset="-128"/>
              <a:ea typeface="メイリオ" pitchFamily="50" charset="-128"/>
            </a:endParaRPr>
          </a:p>
        </p:txBody>
      </p:sp>
    </p:spTree>
    <p:extLst>
      <p:ext uri="{BB962C8B-B14F-4D97-AF65-F5344CB8AC3E}">
        <p14:creationId xmlns:p14="http://schemas.microsoft.com/office/powerpoint/2010/main" val="2059701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1368207"/>
            <a:ext cx="7355656" cy="584775"/>
          </a:xfrm>
          <a:prstGeom prst="rect">
            <a:avLst/>
          </a:prstGeom>
          <a:noFill/>
        </p:spPr>
        <p:txBody>
          <a:bodyPr wrap="square" lIns="91440" tIns="45720" rIns="91440" bIns="45720">
            <a:spAutoFit/>
          </a:bodyPr>
          <a:lstStyle/>
          <a:p>
            <a:r>
              <a:rPr lang="ja-JP" altLang="en-US" sz="3200" b="1" cap="none" spc="0" dirty="0" smtClean="0">
                <a:ln w="10541" cmpd="sng">
                  <a:noFill/>
                  <a:prstDash val="solid"/>
                </a:ln>
                <a:solidFill>
                  <a:schemeClr val="accent3">
                    <a:lumMod val="50000"/>
                  </a:schemeClr>
                </a:solidFill>
                <a:effectLst/>
                <a:latin typeface="メイリオ" pitchFamily="50" charset="-128"/>
                <a:ea typeface="メイリオ" pitchFamily="50" charset="-128"/>
              </a:rPr>
              <a:t>県内における高齢者の行方不明者届数</a:t>
            </a:r>
            <a:endParaRPr lang="en-US" altLang="ja-JP" sz="3200" b="1" cap="none" spc="0" dirty="0" smtClean="0">
              <a:ln w="10541" cmpd="sng">
                <a:noFill/>
                <a:prstDash val="solid"/>
              </a:ln>
              <a:solidFill>
                <a:schemeClr val="accent3">
                  <a:lumMod val="50000"/>
                </a:schemeClr>
              </a:solidFill>
              <a:effectLst/>
              <a:latin typeface="メイリオ" pitchFamily="50" charset="-128"/>
              <a:ea typeface="メイリオ" pitchFamily="50" charset="-128"/>
            </a:endParaRPr>
          </a:p>
        </p:txBody>
      </p:sp>
      <p:graphicFrame>
        <p:nvGraphicFramePr>
          <p:cNvPr id="11" name="グラフ 10"/>
          <p:cNvGraphicFramePr/>
          <p:nvPr>
            <p:extLst>
              <p:ext uri="{D42A27DB-BD31-4B8C-83A1-F6EECF244321}">
                <p14:modId xmlns:p14="http://schemas.microsoft.com/office/powerpoint/2010/main" val="357736421"/>
              </p:ext>
            </p:extLst>
          </p:nvPr>
        </p:nvGraphicFramePr>
        <p:xfrm>
          <a:off x="312689" y="2126178"/>
          <a:ext cx="8568951" cy="4183142"/>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267303" y="6340483"/>
            <a:ext cx="8844956" cy="369332"/>
          </a:xfrm>
          <a:prstGeom prst="rect">
            <a:avLst/>
          </a:prstGeom>
          <a:noFill/>
        </p:spPr>
        <p:txBody>
          <a:bodyPr wrap="square" rtlCol="0">
            <a:spAutoFit/>
          </a:bodyPr>
          <a:lstStyle/>
          <a:p>
            <a:pPr algn="r">
              <a:lnSpc>
                <a:spcPct val="150000"/>
              </a:lnSpc>
            </a:pPr>
            <a:r>
              <a:rPr lang="ja-JP" altLang="en-US" sz="1200" b="1" dirty="0" smtClean="0">
                <a:solidFill>
                  <a:srgbClr val="002060"/>
                </a:solidFill>
                <a:latin typeface="メイリオ" pitchFamily="50" charset="-128"/>
                <a:ea typeface="メイリオ" pitchFamily="50" charset="-128"/>
              </a:rPr>
              <a:t>出典：愛知県</a:t>
            </a:r>
            <a:r>
              <a:rPr lang="ja-JP" altLang="en-US" sz="1200" b="1" dirty="0">
                <a:solidFill>
                  <a:srgbClr val="002060"/>
                </a:solidFill>
                <a:latin typeface="メイリオ" pitchFamily="50" charset="-128"/>
                <a:ea typeface="メイリオ" pitchFamily="50" charset="-128"/>
              </a:rPr>
              <a:t>福祉局高齢福祉課　地域包括ケア・認知症</a:t>
            </a:r>
            <a:r>
              <a:rPr lang="ja-JP" altLang="en-US" sz="1200" b="1" dirty="0" smtClean="0">
                <a:solidFill>
                  <a:srgbClr val="002060"/>
                </a:solidFill>
                <a:latin typeface="メイリオ" pitchFamily="50" charset="-128"/>
                <a:ea typeface="メイリオ" pitchFamily="50" charset="-128"/>
              </a:rPr>
              <a:t>対策室より情報提供</a:t>
            </a:r>
            <a:endParaRPr lang="en-US" altLang="ja-JP" sz="1200" b="1" dirty="0" smtClean="0">
              <a:solidFill>
                <a:srgbClr val="002060"/>
              </a:solidFill>
              <a:latin typeface="メイリオ" pitchFamily="50" charset="-128"/>
              <a:ea typeface="メイリオ" pitchFamily="50" charset="-128"/>
            </a:endParaRPr>
          </a:p>
        </p:txBody>
      </p:sp>
      <p:sp>
        <p:nvSpPr>
          <p:cNvPr id="6" name="正方形/長方形 5"/>
          <p:cNvSpPr/>
          <p:nvPr/>
        </p:nvSpPr>
        <p:spPr>
          <a:xfrm>
            <a:off x="359532" y="548680"/>
            <a:ext cx="8424936" cy="646331"/>
          </a:xfrm>
          <a:prstGeom prst="rect">
            <a:avLst/>
          </a:prstGeom>
          <a:noFill/>
        </p:spPr>
        <p:txBody>
          <a:bodyPr wrap="square" lIns="91440" tIns="45720" rIns="91440" bIns="45720">
            <a:spAutoFit/>
          </a:bodyPr>
          <a:lstStyle/>
          <a:p>
            <a:r>
              <a:rPr lang="ja-JP" altLang="en-US" sz="3600" b="1" dirty="0" smtClean="0">
                <a:ln w="10541" cmpd="sng">
                  <a:noFill/>
                  <a:prstDash val="solid"/>
                </a:ln>
                <a:latin typeface="メイリオ" pitchFamily="50" charset="-128"/>
                <a:ea typeface="メイリオ" pitchFamily="50" charset="-128"/>
              </a:rPr>
              <a:t>２．広域的</a:t>
            </a:r>
            <a:r>
              <a:rPr lang="ja-JP" altLang="en-US" sz="3600" b="1" dirty="0">
                <a:ln w="10541" cmpd="sng">
                  <a:noFill/>
                  <a:prstDash val="solid"/>
                </a:ln>
                <a:latin typeface="メイリオ" pitchFamily="50" charset="-128"/>
                <a:ea typeface="メイリオ" pitchFamily="50" charset="-128"/>
              </a:rPr>
              <a:t>な取り組みの</a:t>
            </a:r>
            <a:r>
              <a:rPr lang="ja-JP" altLang="en-US" sz="3600" b="1" dirty="0" smtClean="0">
                <a:ln w="10541" cmpd="sng">
                  <a:noFill/>
                  <a:prstDash val="solid"/>
                </a:ln>
                <a:latin typeface="メイリオ" pitchFamily="50" charset="-128"/>
                <a:ea typeface="メイリオ" pitchFamily="50" charset="-128"/>
              </a:rPr>
              <a:t>必要性</a:t>
            </a:r>
            <a:endParaRPr lang="ja-JP" altLang="en-US" sz="3600" b="1" dirty="0">
              <a:ln w="10541" cmpd="sng">
                <a:noFill/>
                <a:prstDash val="solid"/>
              </a:ln>
              <a:latin typeface="メイリオ" pitchFamily="50" charset="-128"/>
              <a:ea typeface="メイリオ" pitchFamily="50" charset="-128"/>
            </a:endParaRPr>
          </a:p>
        </p:txBody>
      </p:sp>
    </p:spTree>
    <p:extLst>
      <p:ext uri="{BB962C8B-B14F-4D97-AF65-F5344CB8AC3E}">
        <p14:creationId xmlns:p14="http://schemas.microsoft.com/office/powerpoint/2010/main" val="2249760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4062588012"/>
              </p:ext>
            </p:extLst>
          </p:nvPr>
        </p:nvGraphicFramePr>
        <p:xfrm>
          <a:off x="327625" y="1978387"/>
          <a:ext cx="5532276" cy="4352032"/>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539552" y="1526501"/>
            <a:ext cx="7344816" cy="461665"/>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行方不明者の発見場所（令和元年度実績：</a:t>
            </a:r>
            <a:r>
              <a:rPr lang="en-US" altLang="ja-JP" sz="2400" dirty="0" smtClean="0">
                <a:latin typeface="メイリオ" panose="020B0604030504040204" pitchFamily="50" charset="-128"/>
                <a:ea typeface="メイリオ" panose="020B0604030504040204" pitchFamily="50" charset="-128"/>
              </a:rPr>
              <a:t>324</a:t>
            </a:r>
            <a:r>
              <a:rPr lang="ja-JP" altLang="en-US" sz="2400" dirty="0" smtClean="0">
                <a:latin typeface="メイリオ" panose="020B0604030504040204" pitchFamily="50" charset="-128"/>
                <a:ea typeface="メイリオ" panose="020B0604030504040204" pitchFamily="50" charset="-128"/>
              </a:rPr>
              <a:t>件）</a:t>
            </a:r>
            <a:endParaRPr kumimoji="1" lang="ja-JP" altLang="en-US" sz="2400" dirty="0">
              <a:latin typeface="メイリオ" panose="020B0604030504040204" pitchFamily="50" charset="-128"/>
              <a:ea typeface="メイリオ"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38123887"/>
              </p:ext>
            </p:extLst>
          </p:nvPr>
        </p:nvGraphicFramePr>
        <p:xfrm>
          <a:off x="5913346" y="2120124"/>
          <a:ext cx="2871122" cy="4218100"/>
        </p:xfrm>
        <a:graphic>
          <a:graphicData uri="http://schemas.openxmlformats.org/drawingml/2006/table">
            <a:tbl>
              <a:tblPr firstRow="1" bandRow="1">
                <a:tableStyleId>{00A15C55-8517-42AA-B614-E9B94910E393}</a:tableStyleId>
              </a:tblPr>
              <a:tblGrid>
                <a:gridCol w="1435561"/>
                <a:gridCol w="1435561"/>
              </a:tblGrid>
              <a:tr h="682792">
                <a:tc>
                  <a:txBody>
                    <a:bodyPr/>
                    <a:lstStyle/>
                    <a:p>
                      <a:pPr algn="ctr"/>
                      <a:r>
                        <a:rPr kumimoji="1" lang="ja-JP" altLang="en-US" sz="1800" dirty="0" smtClean="0">
                          <a:solidFill>
                            <a:schemeClr val="tx1"/>
                          </a:solidFill>
                        </a:rPr>
                        <a:t>発見場所</a:t>
                      </a:r>
                      <a:endParaRPr kumimoji="1" lang="ja-JP" altLang="en-US" sz="1800" dirty="0">
                        <a:solidFill>
                          <a:schemeClr val="tx1"/>
                        </a:solidFill>
                      </a:endParaRPr>
                    </a:p>
                  </a:txBody>
                  <a:tcPr anchor="ctr"/>
                </a:tc>
                <a:tc>
                  <a:txBody>
                    <a:bodyPr/>
                    <a:lstStyle/>
                    <a:p>
                      <a:pPr algn="ctr"/>
                      <a:r>
                        <a:rPr kumimoji="1" lang="ja-JP" altLang="en-US" sz="1800" dirty="0" smtClean="0">
                          <a:solidFill>
                            <a:schemeClr val="tx1"/>
                          </a:solidFill>
                        </a:rPr>
                        <a:t>件数</a:t>
                      </a:r>
                      <a:endParaRPr kumimoji="1" lang="ja-JP" altLang="en-US" sz="1800" dirty="0">
                        <a:solidFill>
                          <a:schemeClr val="tx1"/>
                        </a:solidFill>
                      </a:endParaRPr>
                    </a:p>
                  </a:txBody>
                  <a:tcPr anchor="ctr"/>
                </a:tc>
              </a:tr>
              <a:tr h="682792">
                <a:tc>
                  <a:txBody>
                    <a:bodyPr/>
                    <a:lstStyle/>
                    <a:p>
                      <a:r>
                        <a:rPr kumimoji="1" lang="ja-JP" altLang="en-US" sz="1800" dirty="0" smtClean="0">
                          <a:solidFill>
                            <a:schemeClr val="tx1"/>
                          </a:solidFill>
                        </a:rPr>
                        <a:t>区内</a:t>
                      </a:r>
                      <a:endParaRPr kumimoji="1" lang="ja-JP" altLang="en-US" sz="1800" dirty="0">
                        <a:solidFill>
                          <a:schemeClr val="tx1"/>
                        </a:solidFill>
                      </a:endParaRPr>
                    </a:p>
                  </a:txBody>
                  <a:tcPr anchor="ctr"/>
                </a:tc>
                <a:tc>
                  <a:txBody>
                    <a:bodyPr/>
                    <a:lstStyle/>
                    <a:p>
                      <a:pPr algn="r"/>
                      <a:r>
                        <a:rPr kumimoji="1" lang="ja-JP" altLang="en-US" sz="1800" dirty="0" smtClean="0">
                          <a:solidFill>
                            <a:schemeClr val="tx1"/>
                          </a:solidFill>
                        </a:rPr>
                        <a:t>１４５</a:t>
                      </a:r>
                      <a:endParaRPr kumimoji="1" lang="ja-JP" altLang="en-US" sz="1800" dirty="0">
                        <a:solidFill>
                          <a:schemeClr val="tx1"/>
                        </a:solidFill>
                      </a:endParaRPr>
                    </a:p>
                  </a:txBody>
                  <a:tcPr anchor="ctr"/>
                </a:tc>
              </a:tr>
              <a:tr h="713129">
                <a:tc>
                  <a:txBody>
                    <a:bodyPr/>
                    <a:lstStyle/>
                    <a:p>
                      <a:r>
                        <a:rPr kumimoji="1" lang="ja-JP" altLang="en-US" sz="1800" dirty="0" smtClean="0">
                          <a:solidFill>
                            <a:schemeClr val="tx1"/>
                          </a:solidFill>
                        </a:rPr>
                        <a:t>区外・市内</a:t>
                      </a:r>
                      <a:endParaRPr kumimoji="1" lang="ja-JP" altLang="en-US" sz="1800" dirty="0">
                        <a:solidFill>
                          <a:schemeClr val="tx1"/>
                        </a:solidFill>
                      </a:endParaRPr>
                    </a:p>
                  </a:txBody>
                  <a:tcPr anchor="ctr"/>
                </a:tc>
                <a:tc>
                  <a:txBody>
                    <a:bodyPr/>
                    <a:lstStyle/>
                    <a:p>
                      <a:pPr algn="r"/>
                      <a:r>
                        <a:rPr kumimoji="1" lang="ja-JP" altLang="en-US" sz="1800" dirty="0" smtClean="0">
                          <a:solidFill>
                            <a:schemeClr val="tx1"/>
                          </a:solidFill>
                        </a:rPr>
                        <a:t>１１２</a:t>
                      </a:r>
                      <a:endParaRPr kumimoji="1" lang="ja-JP" altLang="en-US" sz="1800" dirty="0">
                        <a:solidFill>
                          <a:schemeClr val="tx1"/>
                        </a:solidFill>
                      </a:endParaRPr>
                    </a:p>
                  </a:txBody>
                  <a:tcPr anchor="ctr"/>
                </a:tc>
              </a:tr>
              <a:tr h="713129">
                <a:tc>
                  <a:txBody>
                    <a:bodyPr/>
                    <a:lstStyle/>
                    <a:p>
                      <a:r>
                        <a:rPr kumimoji="1" lang="ja-JP" altLang="en-US" sz="1800" dirty="0" smtClean="0">
                          <a:solidFill>
                            <a:schemeClr val="tx1"/>
                          </a:solidFill>
                        </a:rPr>
                        <a:t>市外・県内</a:t>
                      </a:r>
                      <a:endParaRPr kumimoji="1" lang="ja-JP" altLang="en-US" sz="1800" dirty="0">
                        <a:solidFill>
                          <a:schemeClr val="tx1"/>
                        </a:solidFill>
                      </a:endParaRPr>
                    </a:p>
                  </a:txBody>
                  <a:tcPr anchor="ctr"/>
                </a:tc>
                <a:tc>
                  <a:txBody>
                    <a:bodyPr/>
                    <a:lstStyle/>
                    <a:p>
                      <a:pPr algn="r"/>
                      <a:r>
                        <a:rPr kumimoji="1" lang="ja-JP" altLang="en-US" sz="1800" dirty="0" smtClean="0">
                          <a:solidFill>
                            <a:schemeClr val="tx1"/>
                          </a:solidFill>
                        </a:rPr>
                        <a:t>５１</a:t>
                      </a:r>
                      <a:endParaRPr kumimoji="1" lang="ja-JP" altLang="en-US" sz="1800" dirty="0">
                        <a:solidFill>
                          <a:schemeClr val="tx1"/>
                        </a:solidFill>
                      </a:endParaRPr>
                    </a:p>
                  </a:txBody>
                  <a:tcPr anchor="ctr"/>
                </a:tc>
              </a:tr>
              <a:tr h="713129">
                <a:tc>
                  <a:txBody>
                    <a:bodyPr/>
                    <a:lstStyle/>
                    <a:p>
                      <a:r>
                        <a:rPr kumimoji="1" lang="ja-JP" altLang="en-US" sz="1800" dirty="0" smtClean="0">
                          <a:solidFill>
                            <a:schemeClr val="tx1"/>
                          </a:solidFill>
                        </a:rPr>
                        <a:t>県外</a:t>
                      </a:r>
                      <a:endParaRPr kumimoji="1" lang="ja-JP" altLang="en-US" sz="1800" dirty="0">
                        <a:solidFill>
                          <a:schemeClr val="tx1"/>
                        </a:solidFill>
                      </a:endParaRPr>
                    </a:p>
                  </a:txBody>
                  <a:tcPr anchor="ctr"/>
                </a:tc>
                <a:tc>
                  <a:txBody>
                    <a:bodyPr/>
                    <a:lstStyle/>
                    <a:p>
                      <a:pPr algn="r"/>
                      <a:r>
                        <a:rPr kumimoji="1" lang="ja-JP" altLang="en-US" sz="1800" dirty="0" smtClean="0">
                          <a:solidFill>
                            <a:schemeClr val="tx1"/>
                          </a:solidFill>
                        </a:rPr>
                        <a:t>１２</a:t>
                      </a:r>
                      <a:endParaRPr kumimoji="1" lang="ja-JP" altLang="en-US" sz="1800" dirty="0">
                        <a:solidFill>
                          <a:schemeClr val="tx1"/>
                        </a:solidFill>
                      </a:endParaRPr>
                    </a:p>
                  </a:txBody>
                  <a:tcPr anchor="ctr"/>
                </a:tc>
              </a:tr>
              <a:tr h="713129">
                <a:tc>
                  <a:txBody>
                    <a:bodyPr/>
                    <a:lstStyle/>
                    <a:p>
                      <a:r>
                        <a:rPr kumimoji="1" lang="ja-JP" altLang="en-US" sz="1800" dirty="0" smtClean="0">
                          <a:solidFill>
                            <a:schemeClr val="tx1"/>
                          </a:solidFill>
                        </a:rPr>
                        <a:t>未発見・取り下げ</a:t>
                      </a:r>
                      <a:endParaRPr kumimoji="1" lang="ja-JP" altLang="en-US" sz="1800" dirty="0">
                        <a:solidFill>
                          <a:schemeClr val="tx1"/>
                        </a:solidFill>
                      </a:endParaRPr>
                    </a:p>
                  </a:txBody>
                  <a:tcPr anchor="ctr"/>
                </a:tc>
                <a:tc>
                  <a:txBody>
                    <a:bodyPr/>
                    <a:lstStyle/>
                    <a:p>
                      <a:pPr algn="r"/>
                      <a:r>
                        <a:rPr kumimoji="1" lang="ja-JP" altLang="en-US" sz="1800" dirty="0" smtClean="0">
                          <a:solidFill>
                            <a:schemeClr val="tx1"/>
                          </a:solidFill>
                        </a:rPr>
                        <a:t>４</a:t>
                      </a:r>
                      <a:endParaRPr kumimoji="1" lang="ja-JP" altLang="en-US" sz="1800" dirty="0">
                        <a:solidFill>
                          <a:schemeClr val="tx1"/>
                        </a:solidFill>
                      </a:endParaRPr>
                    </a:p>
                  </a:txBody>
                  <a:tcPr anchor="ctr"/>
                </a:tc>
              </a:tr>
            </a:tbl>
          </a:graphicData>
        </a:graphic>
      </p:graphicFrame>
      <p:sp>
        <p:nvSpPr>
          <p:cNvPr id="8" name="タイトル 1"/>
          <p:cNvSpPr txBox="1">
            <a:spLocks/>
          </p:cNvSpPr>
          <p:nvPr/>
        </p:nvSpPr>
        <p:spPr>
          <a:xfrm>
            <a:off x="539552" y="482897"/>
            <a:ext cx="8267700" cy="600075"/>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dirty="0" smtClean="0">
                <a:solidFill>
                  <a:schemeClr val="accent2">
                    <a:lumMod val="50000"/>
                  </a:schemeClr>
                </a:solidFill>
                <a:effectLst>
                  <a:outerShdw blurRad="38100" dist="38100" dir="2700000" algn="tl">
                    <a:srgbClr val="000000">
                      <a:alpha val="43137"/>
                    </a:srgbClr>
                  </a:outerShdw>
                </a:effectLst>
              </a:rPr>
              <a:t>はいかい高齢者おかえり支援事業の実績</a:t>
            </a:r>
            <a:endParaRPr lang="ja-JP" altLang="en-US" sz="3200" dirty="0">
              <a:solidFill>
                <a:schemeClr val="accent2">
                  <a:lumMod val="50000"/>
                </a:schemeClr>
              </a:solidFill>
            </a:endParaRPr>
          </a:p>
        </p:txBody>
      </p:sp>
      <p:cxnSp>
        <p:nvCxnSpPr>
          <p:cNvPr id="9" name="直線コネクタ 8"/>
          <p:cNvCxnSpPr/>
          <p:nvPr/>
        </p:nvCxnSpPr>
        <p:spPr>
          <a:xfrm>
            <a:off x="539552" y="1214930"/>
            <a:ext cx="8038145" cy="5515"/>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64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593105"/>
            <a:ext cx="8064897" cy="2403847"/>
          </a:xfrm>
          <a:prstGeom prst="roundRect">
            <a:avLst/>
          </a:prstGeom>
          <a:ln w="57150">
            <a:solidFill>
              <a:srgbClr val="0070C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b="1" dirty="0" smtClean="0">
                <a:ln>
                  <a:solidFill>
                    <a:schemeClr val="accent2"/>
                  </a:solidFill>
                </a:ln>
                <a:solidFill>
                  <a:schemeClr val="tx1"/>
                </a:solidFill>
                <a:effectLst>
                  <a:outerShdw blurRad="38100" dist="38100" dir="2700000" algn="tl">
                    <a:srgbClr val="000000">
                      <a:alpha val="43137"/>
                    </a:srgbClr>
                  </a:outerShdw>
                </a:effectLst>
              </a:rPr>
              <a:t>約半数の方が、「</a:t>
            </a:r>
            <a:r>
              <a:rPr lang="ja-JP" altLang="en-US" sz="3200" b="1" dirty="0">
                <a:ln>
                  <a:solidFill>
                    <a:schemeClr val="accent2"/>
                  </a:solidFill>
                </a:ln>
                <a:solidFill>
                  <a:schemeClr val="tx1"/>
                </a:solidFill>
                <a:effectLst>
                  <a:outerShdw blurRad="38100" dist="38100" dir="2700000" algn="tl">
                    <a:srgbClr val="000000">
                      <a:alpha val="43137"/>
                    </a:srgbClr>
                  </a:outerShdw>
                </a:effectLst>
              </a:rPr>
              <a:t>区外・市外」で発見されている</a:t>
            </a:r>
            <a:r>
              <a:rPr lang="ja-JP" altLang="en-US" sz="3200" b="1" dirty="0" smtClean="0">
                <a:ln>
                  <a:solidFill>
                    <a:schemeClr val="accent2"/>
                  </a:solidFill>
                </a:ln>
                <a:solidFill>
                  <a:schemeClr val="tx1"/>
                </a:solidFill>
                <a:effectLst>
                  <a:outerShdw blurRad="38100" dist="38100" dir="2700000" algn="tl">
                    <a:srgbClr val="000000">
                      <a:alpha val="43137"/>
                    </a:srgbClr>
                  </a:outerShdw>
                </a:effectLst>
              </a:rPr>
              <a:t>。（行方</a:t>
            </a:r>
            <a:r>
              <a:rPr lang="ja-JP" altLang="en-US" sz="3200" b="1" dirty="0">
                <a:ln>
                  <a:solidFill>
                    <a:schemeClr val="accent2"/>
                  </a:solidFill>
                </a:ln>
                <a:solidFill>
                  <a:schemeClr val="tx1"/>
                </a:solidFill>
                <a:effectLst>
                  <a:outerShdw blurRad="38100" dist="38100" dir="2700000" algn="tl">
                    <a:srgbClr val="000000">
                      <a:alpha val="43137"/>
                    </a:srgbClr>
                  </a:outerShdw>
                </a:effectLst>
              </a:rPr>
              <a:t>不明となった場所と発見された</a:t>
            </a:r>
            <a:r>
              <a:rPr lang="ja-JP" altLang="en-US" sz="3200" b="1" dirty="0" smtClean="0">
                <a:ln>
                  <a:solidFill>
                    <a:schemeClr val="accent2"/>
                  </a:solidFill>
                </a:ln>
                <a:solidFill>
                  <a:schemeClr val="tx1"/>
                </a:solidFill>
                <a:effectLst>
                  <a:outerShdw blurRad="38100" dist="38100" dir="2700000" algn="tl">
                    <a:srgbClr val="000000">
                      <a:alpha val="43137"/>
                    </a:srgbClr>
                  </a:outerShdw>
                </a:effectLst>
              </a:rPr>
              <a:t>場所が違い、地域だけの協力ではなく市内</a:t>
            </a:r>
            <a:r>
              <a:rPr lang="ja-JP" altLang="en-US" sz="3200" b="1" dirty="0">
                <a:ln>
                  <a:solidFill>
                    <a:schemeClr val="accent2"/>
                  </a:solidFill>
                </a:ln>
                <a:solidFill>
                  <a:schemeClr val="tx1"/>
                </a:solidFill>
                <a:effectLst>
                  <a:outerShdw blurRad="38100" dist="38100" dir="2700000" algn="tl">
                    <a:srgbClr val="000000">
                      <a:alpha val="43137"/>
                    </a:srgbClr>
                  </a:outerShdw>
                </a:effectLst>
              </a:rPr>
              <a:t>全域で事業を実施することが</a:t>
            </a:r>
            <a:r>
              <a:rPr lang="ja-JP" altLang="en-US" sz="3200" b="1" dirty="0" smtClean="0">
                <a:ln>
                  <a:solidFill>
                    <a:schemeClr val="accent2"/>
                  </a:solidFill>
                </a:ln>
                <a:solidFill>
                  <a:schemeClr val="tx1"/>
                </a:solidFill>
                <a:effectLst>
                  <a:outerShdw blurRad="38100" dist="38100" dir="2700000" algn="tl">
                    <a:srgbClr val="000000">
                      <a:alpha val="43137"/>
                    </a:srgbClr>
                  </a:outerShdw>
                </a:effectLst>
              </a:rPr>
              <a:t>効果的）</a:t>
            </a:r>
            <a:endParaRPr lang="ja-JP" altLang="en-US" sz="3200" b="1" dirty="0">
              <a:ln>
                <a:solidFill>
                  <a:schemeClr val="accent2"/>
                </a:solidFill>
              </a:ln>
              <a:solidFill>
                <a:schemeClr val="tx1"/>
              </a:solidFill>
              <a:effectLst>
                <a:outerShdw blurRad="38100" dist="38100" dir="2700000" algn="tl">
                  <a:srgbClr val="000000">
                    <a:alpha val="43137"/>
                  </a:srgbClr>
                </a:outerShdw>
              </a:effectLst>
            </a:endParaRPr>
          </a:p>
        </p:txBody>
      </p:sp>
      <p:sp>
        <p:nvSpPr>
          <p:cNvPr id="11" name="正方形/長方形 10"/>
          <p:cNvSpPr/>
          <p:nvPr/>
        </p:nvSpPr>
        <p:spPr>
          <a:xfrm>
            <a:off x="467544" y="5229200"/>
            <a:ext cx="8489707" cy="646331"/>
          </a:xfrm>
          <a:prstGeom prst="rect">
            <a:avLst/>
          </a:prstGeom>
          <a:noFill/>
        </p:spPr>
        <p:txBody>
          <a:bodyPr wrap="square" lIns="91440" tIns="45720" rIns="91440" bIns="45720">
            <a:spAutoFit/>
          </a:bodyPr>
          <a:lstStyle/>
          <a:p>
            <a:pPr algn="ctr"/>
            <a:r>
              <a:rPr lang="ja-JP" altLang="en-US" sz="3600" b="1" dirty="0" smtClean="0">
                <a:ln w="10541" cmpd="sng">
                  <a:solidFill>
                    <a:srgbClr val="FFFF00"/>
                  </a:solidFill>
                  <a:prstDash val="solid"/>
                </a:ln>
                <a:solidFill>
                  <a:srgbClr val="FF0000"/>
                </a:solidFill>
                <a:latin typeface="メイリオ" pitchFamily="50" charset="-128"/>
                <a:ea typeface="メイリオ" pitchFamily="50" charset="-128"/>
              </a:rPr>
              <a:t>はいかい高齢者おかえり支援事業</a:t>
            </a:r>
            <a:endParaRPr lang="en-US" altLang="ja-JP" sz="3600" b="1" cap="none" spc="0" dirty="0" smtClean="0">
              <a:ln w="10541" cmpd="sng">
                <a:solidFill>
                  <a:srgbClr val="FFFF00"/>
                </a:solidFill>
                <a:prstDash val="solid"/>
              </a:ln>
              <a:solidFill>
                <a:srgbClr val="FF0000"/>
              </a:solidFill>
              <a:effectLst/>
              <a:latin typeface="メイリオ" pitchFamily="50" charset="-128"/>
              <a:ea typeface="メイリオ" pitchFamily="50" charset="-128"/>
            </a:endParaRPr>
          </a:p>
        </p:txBody>
      </p:sp>
      <p:sp>
        <p:nvSpPr>
          <p:cNvPr id="12" name="下矢印 11"/>
          <p:cNvSpPr/>
          <p:nvPr/>
        </p:nvSpPr>
        <p:spPr>
          <a:xfrm>
            <a:off x="3810659" y="3429000"/>
            <a:ext cx="167393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327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107504" y="1412776"/>
            <a:ext cx="8964488" cy="5370588"/>
            <a:chOff x="179512" y="963140"/>
            <a:chExt cx="8964488" cy="5370588"/>
          </a:xfrm>
        </p:grpSpPr>
        <p:sp>
          <p:nvSpPr>
            <p:cNvPr id="3" name="角丸四角形 2"/>
            <p:cNvSpPr/>
            <p:nvPr/>
          </p:nvSpPr>
          <p:spPr>
            <a:xfrm>
              <a:off x="251520" y="1731554"/>
              <a:ext cx="3255666" cy="1296144"/>
            </a:xfrm>
            <a:prstGeom prst="round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solidFill>
                    <a:srgbClr val="0070C0"/>
                  </a:solidFill>
                  <a:latin typeface="Meiryo UI" pitchFamily="50" charset="-128"/>
                  <a:ea typeface="Meiryo UI" pitchFamily="50" charset="-128"/>
                  <a:cs typeface="Meiryo UI" pitchFamily="50" charset="-128"/>
                </a:rPr>
                <a:t>認知症</a:t>
              </a:r>
              <a:r>
                <a:rPr lang="ja-JP" altLang="en-US" sz="2800" b="1" dirty="0" smtClean="0">
                  <a:solidFill>
                    <a:srgbClr val="0070C0"/>
                  </a:solidFill>
                  <a:latin typeface="Meiryo UI" pitchFamily="50" charset="-128"/>
                  <a:ea typeface="Meiryo UI" pitchFamily="50" charset="-128"/>
                  <a:cs typeface="Meiryo UI" pitchFamily="50" charset="-128"/>
                </a:rPr>
                <a:t>の人の</a:t>
              </a:r>
              <a:r>
                <a:rPr lang="ja-JP" altLang="en-US" sz="2800" b="1" dirty="0">
                  <a:solidFill>
                    <a:srgbClr val="0070C0"/>
                  </a:solidFill>
                  <a:latin typeface="Meiryo UI" pitchFamily="50" charset="-128"/>
                  <a:ea typeface="Meiryo UI" pitchFamily="50" charset="-128"/>
                  <a:cs typeface="Meiryo UI" pitchFamily="50" charset="-128"/>
                </a:rPr>
                <a:t>家族</a:t>
              </a:r>
            </a:p>
            <a:p>
              <a:pPr algn="ctr"/>
              <a:r>
                <a:rPr lang="ja-JP" altLang="en-US" sz="2800" b="1" dirty="0">
                  <a:solidFill>
                    <a:srgbClr val="0070C0"/>
                  </a:solidFill>
                  <a:latin typeface="Meiryo UI" pitchFamily="50" charset="-128"/>
                  <a:ea typeface="Meiryo UI" pitchFamily="50" charset="-128"/>
                  <a:cs typeface="Meiryo UI" pitchFamily="50" charset="-128"/>
                </a:rPr>
                <a:t>介護保険施設</a:t>
              </a:r>
              <a:r>
                <a:rPr lang="ja-JP" altLang="en-US" sz="2800" b="1" dirty="0" smtClean="0">
                  <a:solidFill>
                    <a:srgbClr val="0070C0"/>
                  </a:solidFill>
                  <a:latin typeface="Meiryo UI" pitchFamily="50" charset="-128"/>
                  <a:ea typeface="Meiryo UI" pitchFamily="50" charset="-128"/>
                  <a:cs typeface="Meiryo UI" pitchFamily="50" charset="-128"/>
                </a:rPr>
                <a:t>等</a:t>
              </a:r>
              <a:endParaRPr lang="ja-JP" altLang="en-US" sz="2800" b="1" dirty="0">
                <a:solidFill>
                  <a:srgbClr val="0070C0"/>
                </a:solidFill>
                <a:latin typeface="Meiryo UI" pitchFamily="50" charset="-128"/>
                <a:ea typeface="Meiryo UI" pitchFamily="50" charset="-128"/>
                <a:cs typeface="Meiryo UI" pitchFamily="50" charset="-128"/>
              </a:endParaRPr>
            </a:p>
          </p:txBody>
        </p:sp>
        <p:sp>
          <p:nvSpPr>
            <p:cNvPr id="4" name="角丸四角形 3"/>
            <p:cNvSpPr/>
            <p:nvPr/>
          </p:nvSpPr>
          <p:spPr>
            <a:xfrm>
              <a:off x="827584" y="4503862"/>
              <a:ext cx="2170404" cy="797346"/>
            </a:xfrm>
            <a:prstGeom prst="round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solidFill>
                    <a:srgbClr val="0070C0"/>
                  </a:solidFill>
                  <a:latin typeface="Meiryo UI" pitchFamily="50" charset="-128"/>
                  <a:ea typeface="Meiryo UI" pitchFamily="50" charset="-128"/>
                  <a:cs typeface="Meiryo UI" pitchFamily="50" charset="-128"/>
                </a:rPr>
                <a:t>名古屋市</a:t>
              </a:r>
              <a:endParaRPr lang="ja-JP" altLang="en-US" sz="2800" b="1" dirty="0">
                <a:solidFill>
                  <a:srgbClr val="0070C0"/>
                </a:solidFill>
                <a:latin typeface="Meiryo UI" pitchFamily="50" charset="-128"/>
                <a:ea typeface="Meiryo UI" pitchFamily="50" charset="-128"/>
                <a:cs typeface="Meiryo UI" pitchFamily="50" charset="-128"/>
              </a:endParaRPr>
            </a:p>
          </p:txBody>
        </p:sp>
        <p:sp>
          <p:nvSpPr>
            <p:cNvPr id="5" name="角丸四角形 4"/>
            <p:cNvSpPr/>
            <p:nvPr/>
          </p:nvSpPr>
          <p:spPr>
            <a:xfrm>
              <a:off x="4860032" y="4221088"/>
              <a:ext cx="4032448" cy="1326890"/>
            </a:xfrm>
            <a:prstGeom prst="round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2800" b="1" spc="-300" dirty="0" smtClean="0">
                  <a:solidFill>
                    <a:srgbClr val="0070C0"/>
                  </a:solidFill>
                  <a:latin typeface="Meiryo UI" pitchFamily="50" charset="-128"/>
                  <a:ea typeface="Meiryo UI" pitchFamily="50" charset="-128"/>
                  <a:cs typeface="Meiryo UI" pitchFamily="50" charset="-128"/>
                </a:rPr>
                <a:t>おかえり支援サポーター</a:t>
              </a:r>
              <a:endParaRPr lang="en-US" altLang="ja-JP" sz="2800" b="1" spc="-300" dirty="0" smtClean="0">
                <a:solidFill>
                  <a:srgbClr val="0070C0"/>
                </a:solidFill>
                <a:latin typeface="Meiryo UI" pitchFamily="50" charset="-128"/>
                <a:ea typeface="Meiryo UI" pitchFamily="50" charset="-128"/>
                <a:cs typeface="Meiryo UI" pitchFamily="50" charset="-128"/>
              </a:endParaRPr>
            </a:p>
            <a:p>
              <a:pPr algn="ctr"/>
              <a:r>
                <a:rPr lang="ja-JP" altLang="en-US" sz="2800" b="1" dirty="0">
                  <a:solidFill>
                    <a:srgbClr val="0070C0"/>
                  </a:solidFill>
                  <a:latin typeface="Meiryo UI" pitchFamily="50" charset="-128"/>
                  <a:ea typeface="Meiryo UI" pitchFamily="50" charset="-128"/>
                  <a:cs typeface="Meiryo UI" pitchFamily="50" charset="-128"/>
                </a:rPr>
                <a:t>協力事業者</a:t>
              </a:r>
            </a:p>
          </p:txBody>
        </p:sp>
        <p:sp>
          <p:nvSpPr>
            <p:cNvPr id="6" name="角丸四角形 5"/>
            <p:cNvSpPr/>
            <p:nvPr/>
          </p:nvSpPr>
          <p:spPr>
            <a:xfrm>
              <a:off x="5768164" y="1948892"/>
              <a:ext cx="2103848" cy="797346"/>
            </a:xfrm>
            <a:prstGeom prst="round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solidFill>
                    <a:srgbClr val="0070C0"/>
                  </a:solidFill>
                  <a:latin typeface="Meiryo UI" pitchFamily="50" charset="-128"/>
                  <a:ea typeface="Meiryo UI" pitchFamily="50" charset="-128"/>
                  <a:cs typeface="Meiryo UI" pitchFamily="50" charset="-128"/>
                </a:rPr>
                <a:t>警察署</a:t>
              </a:r>
              <a:endParaRPr lang="ja-JP" altLang="en-US" sz="2800" b="1" dirty="0">
                <a:solidFill>
                  <a:srgbClr val="0070C0"/>
                </a:solidFill>
                <a:latin typeface="Meiryo UI" pitchFamily="50" charset="-128"/>
                <a:ea typeface="Meiryo UI" pitchFamily="50" charset="-128"/>
                <a:cs typeface="Meiryo UI" pitchFamily="50" charset="-128"/>
              </a:endParaRPr>
            </a:p>
          </p:txBody>
        </p:sp>
        <p:sp>
          <p:nvSpPr>
            <p:cNvPr id="7" name="右矢印 6"/>
            <p:cNvSpPr/>
            <p:nvPr/>
          </p:nvSpPr>
          <p:spPr>
            <a:xfrm>
              <a:off x="3635896" y="1988840"/>
              <a:ext cx="2052228" cy="717451"/>
            </a:xfrm>
            <a:prstGeom prst="rightArrow">
              <a:avLst>
                <a:gd name="adj1" fmla="val 50000"/>
                <a:gd name="adj2" fmla="val 82724"/>
              </a:avLst>
            </a:prstGeom>
            <a:solidFill>
              <a:srgbClr val="00B0F0"/>
            </a:solidFill>
            <a:ln w="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32"/>
            <p:cNvSpPr txBox="1">
              <a:spLocks noChangeArrowheads="1"/>
            </p:cNvSpPr>
            <p:nvPr/>
          </p:nvSpPr>
          <p:spPr bwMode="auto">
            <a:xfrm>
              <a:off x="3491880" y="1628800"/>
              <a:ext cx="288032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ct val="0"/>
                </a:spcAft>
                <a:tabLst/>
              </a:pPr>
              <a:r>
                <a:rPr kumimoji="1" lang="en-US" altLang="ja-JP"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rPr>
                <a:t>①</a:t>
              </a:r>
              <a:r>
                <a:rPr kumimoji="1" lang="ja-JP" altLang="en-US"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rPr>
                <a:t>行方不明者届</a:t>
              </a:r>
              <a:endParaRPr kumimoji="1" lang="ja-JP"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endParaRPr>
            </a:p>
          </p:txBody>
        </p:sp>
        <p:sp>
          <p:nvSpPr>
            <p:cNvPr id="10" name="Text Box 32"/>
            <p:cNvSpPr txBox="1">
              <a:spLocks noChangeArrowheads="1"/>
            </p:cNvSpPr>
            <p:nvPr/>
          </p:nvSpPr>
          <p:spPr bwMode="auto">
            <a:xfrm>
              <a:off x="179512" y="3573016"/>
              <a:ext cx="144016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r" eaLnBrk="1" fontAlgn="base" latinLnBrk="0" hangingPunct="1">
                <a:lnSpc>
                  <a:spcPct val="100000"/>
                </a:lnSpc>
                <a:spcBef>
                  <a:spcPct val="0"/>
                </a:spcBef>
                <a:spcAft>
                  <a:spcPct val="0"/>
                </a:spcAft>
                <a:tabLst/>
              </a:pPr>
              <a:r>
                <a:rPr kumimoji="1" lang="ja-JP" altLang="en-US"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rPr>
                <a:t>②連絡</a:t>
              </a:r>
              <a:endParaRPr kumimoji="1" lang="ja-JP"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endParaRPr>
            </a:p>
          </p:txBody>
        </p:sp>
        <p:sp>
          <p:nvSpPr>
            <p:cNvPr id="12" name="Text Box 32"/>
            <p:cNvSpPr txBox="1">
              <a:spLocks noChangeArrowheads="1"/>
            </p:cNvSpPr>
            <p:nvPr/>
          </p:nvSpPr>
          <p:spPr bwMode="auto">
            <a:xfrm>
              <a:off x="2267744" y="5301208"/>
              <a:ext cx="3168352" cy="73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ctr" eaLnBrk="1" fontAlgn="base" latinLnBrk="0" hangingPunct="1">
                <a:lnSpc>
                  <a:spcPct val="100000"/>
                </a:lnSpc>
                <a:spcBef>
                  <a:spcPct val="0"/>
                </a:spcBef>
                <a:spcAft>
                  <a:spcPct val="0"/>
                </a:spcAft>
                <a:tabLst/>
              </a:pPr>
              <a:r>
                <a:rPr kumimoji="1" lang="ja-JP" altLang="en-US" sz="20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rPr>
                <a:t>③メール配信</a:t>
              </a:r>
              <a:endParaRPr kumimoji="1" lang="en-US" altLang="ja-JP" sz="20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endParaRPr>
            </a:p>
            <a:p>
              <a:pPr marL="0" lvl="0" indent="0" algn="ctr" eaLnBrk="1" fontAlgn="base" latinLnBrk="0" hangingPunct="1">
                <a:lnSpc>
                  <a:spcPct val="100000"/>
                </a:lnSpc>
                <a:spcBef>
                  <a:spcPct val="0"/>
                </a:spcBef>
                <a:spcAft>
                  <a:spcPct val="0"/>
                </a:spcAft>
                <a:tabLst/>
              </a:pPr>
              <a:r>
                <a:rPr lang="en-US" altLang="ja-JP" sz="2000" b="1" dirty="0" smtClean="0">
                  <a:solidFill>
                    <a:srgbClr val="FF0000"/>
                  </a:solidFill>
                  <a:latin typeface="メイリオ" pitchFamily="50" charset="-128"/>
                  <a:ea typeface="メイリオ" pitchFamily="50" charset="-128"/>
                  <a:cs typeface="ＭＳ Ｐゴシック" pitchFamily="50" charset="-128"/>
                </a:rPr>
                <a:t>(</a:t>
              </a:r>
              <a:r>
                <a:rPr lang="ja-JP" altLang="en-US" sz="2000" b="1" dirty="0" smtClean="0">
                  <a:solidFill>
                    <a:srgbClr val="FF0000"/>
                  </a:solidFill>
                  <a:latin typeface="メイリオ" pitchFamily="50" charset="-128"/>
                  <a:ea typeface="メイリオ" pitchFamily="50" charset="-128"/>
                  <a:cs typeface="ＭＳ Ｐゴシック" pitchFamily="50" charset="-128"/>
                </a:rPr>
                <a:t>情報提供のお願い</a:t>
              </a:r>
              <a:r>
                <a:rPr lang="en-US" altLang="ja-JP" sz="2000" b="1" dirty="0" smtClean="0">
                  <a:solidFill>
                    <a:srgbClr val="FF0000"/>
                  </a:solidFill>
                  <a:latin typeface="メイリオ" pitchFamily="50" charset="-128"/>
                  <a:ea typeface="メイリオ" pitchFamily="50" charset="-128"/>
                  <a:cs typeface="ＭＳ Ｐゴシック" pitchFamily="50" charset="-128"/>
                </a:rPr>
                <a:t>)</a:t>
              </a:r>
              <a:endParaRPr kumimoji="1" lang="ja-JP" sz="20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endParaRPr>
            </a:p>
          </p:txBody>
        </p:sp>
        <p:grpSp>
          <p:nvGrpSpPr>
            <p:cNvPr id="14" name="Group 4"/>
            <p:cNvGrpSpPr>
              <a:grpSpLocks/>
            </p:cNvGrpSpPr>
            <p:nvPr/>
          </p:nvGrpSpPr>
          <p:grpSpPr bwMode="auto">
            <a:xfrm>
              <a:off x="7272321" y="4917242"/>
              <a:ext cx="1871679" cy="1416486"/>
              <a:chOff x="7529" y="2986"/>
              <a:chExt cx="1865" cy="929"/>
            </a:xfrm>
          </p:grpSpPr>
          <p:sp>
            <p:nvSpPr>
              <p:cNvPr id="15" name="AutoShape 41"/>
              <p:cNvSpPr>
                <a:spLocks noChangeArrowheads="1"/>
              </p:cNvSpPr>
              <p:nvPr/>
            </p:nvSpPr>
            <p:spPr bwMode="auto">
              <a:xfrm>
                <a:off x="7529" y="2986"/>
                <a:ext cx="1865" cy="929"/>
              </a:xfrm>
              <a:prstGeom prst="irregularSeal2">
                <a:avLst/>
              </a:prstGeom>
              <a:solidFill>
                <a:srgbClr val="FFFF00"/>
              </a:solidFill>
              <a:ln w="28575">
                <a:solidFill>
                  <a:srgbClr val="002060"/>
                </a:solidFill>
                <a:miter lim="800000"/>
                <a:headEnd/>
                <a:tailEnd/>
              </a:ln>
            </p:spPr>
            <p:txBody>
              <a:bodyPr vert="horz" wrap="square" lIns="74295" tIns="8890" rIns="74295" bIns="8890" numCol="1" anchor="t" anchorCtr="0" compatLnSpc="1">
                <a:prstTxWarp prst="textNoShape">
                  <a:avLst/>
                </a:prstTxWarp>
              </a:bodyPr>
              <a:lstStyle/>
              <a:p>
                <a:endParaRPr lang="ja-JP" altLang="en-US" sz="2400">
                  <a:solidFill>
                    <a:srgbClr val="FF0000"/>
                  </a:solidFill>
                </a:endParaRPr>
              </a:p>
            </p:txBody>
          </p:sp>
          <p:sp>
            <p:nvSpPr>
              <p:cNvPr id="16" name="Text Box 42"/>
              <p:cNvSpPr txBox="1">
                <a:spLocks noChangeArrowheads="1"/>
              </p:cNvSpPr>
              <p:nvPr/>
            </p:nvSpPr>
            <p:spPr bwMode="auto">
              <a:xfrm>
                <a:off x="7852" y="3357"/>
                <a:ext cx="1478"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ct val="0"/>
                  </a:spcAft>
                  <a:tabLst/>
                </a:pPr>
                <a:r>
                  <a:rPr kumimoji="1" lang="en-US" altLang="ja-JP"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rPr>
                  <a:t>④</a:t>
                </a:r>
                <a:r>
                  <a:rPr kumimoji="1" lang="ja-JP" altLang="en-US"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rPr>
                  <a:t>発見</a:t>
                </a:r>
                <a:endParaRPr kumimoji="1" lang="ja-JP"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endParaRPr>
              </a:p>
            </p:txBody>
          </p:sp>
        </p:grpSp>
        <p:sp>
          <p:nvSpPr>
            <p:cNvPr id="17" name="Text Box 32"/>
            <p:cNvSpPr txBox="1">
              <a:spLocks noChangeArrowheads="1"/>
            </p:cNvSpPr>
            <p:nvPr/>
          </p:nvSpPr>
          <p:spPr bwMode="auto">
            <a:xfrm>
              <a:off x="7092280" y="3284984"/>
              <a:ext cx="144016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ct val="0"/>
                </a:spcAft>
                <a:tabLst/>
              </a:pPr>
              <a:r>
                <a:rPr lang="ja-JP" altLang="en-US" sz="2400" b="1" dirty="0">
                  <a:solidFill>
                    <a:srgbClr val="FF0000"/>
                  </a:solidFill>
                  <a:latin typeface="メイリオ" pitchFamily="50" charset="-128"/>
                  <a:ea typeface="メイリオ" pitchFamily="50" charset="-128"/>
                  <a:cs typeface="ＭＳ Ｐゴシック" pitchFamily="50" charset="-128"/>
                </a:rPr>
                <a:t>⑤</a:t>
              </a:r>
              <a:r>
                <a:rPr kumimoji="1" lang="ja-JP" altLang="en-US"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rPr>
                <a:t>連絡</a:t>
              </a:r>
              <a:endParaRPr kumimoji="1" lang="ja-JP"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endParaRPr>
            </a:p>
          </p:txBody>
        </p:sp>
        <p:sp>
          <p:nvSpPr>
            <p:cNvPr id="20" name="右矢印 19"/>
            <p:cNvSpPr/>
            <p:nvPr/>
          </p:nvSpPr>
          <p:spPr>
            <a:xfrm rot="5400000">
              <a:off x="1323212" y="3424107"/>
              <a:ext cx="1173250" cy="717451"/>
            </a:xfrm>
            <a:prstGeom prst="rightArrow">
              <a:avLst>
                <a:gd name="adj1" fmla="val 50000"/>
                <a:gd name="adj2" fmla="val 48277"/>
              </a:avLst>
            </a:prstGeom>
            <a:solidFill>
              <a:schemeClr val="accent2"/>
            </a:solidFill>
            <a:ln w="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3131840" y="4543809"/>
              <a:ext cx="1656184" cy="717451"/>
            </a:xfrm>
            <a:prstGeom prst="rightArrow">
              <a:avLst>
                <a:gd name="adj1" fmla="val 50000"/>
                <a:gd name="adj2" fmla="val 65501"/>
              </a:avLst>
            </a:prstGeom>
            <a:solidFill>
              <a:schemeClr val="accent2"/>
            </a:solidFill>
            <a:ln w="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AutoShape 41"/>
            <p:cNvSpPr>
              <a:spLocks noChangeArrowheads="1"/>
            </p:cNvSpPr>
            <p:nvPr/>
          </p:nvSpPr>
          <p:spPr bwMode="auto">
            <a:xfrm>
              <a:off x="7158425" y="963140"/>
              <a:ext cx="1871679" cy="1416486"/>
            </a:xfrm>
            <a:prstGeom prst="irregularSeal2">
              <a:avLst/>
            </a:prstGeom>
            <a:solidFill>
              <a:srgbClr val="FFFF00"/>
            </a:solidFill>
            <a:ln w="28575">
              <a:solidFill>
                <a:srgbClr val="002060"/>
              </a:solidFill>
              <a:miter lim="800000"/>
              <a:headEnd/>
              <a:tailEnd/>
            </a:ln>
          </p:spPr>
          <p:txBody>
            <a:bodyPr vert="horz" wrap="square" lIns="74295" tIns="8890" rIns="74295" bIns="8890" numCol="1" anchor="t" anchorCtr="0" compatLnSpc="1">
              <a:prstTxWarp prst="textNoShape">
                <a:avLst/>
              </a:prstTxWarp>
            </a:bodyPr>
            <a:lstStyle/>
            <a:p>
              <a:endParaRPr lang="ja-JP" altLang="en-US" sz="2400">
                <a:solidFill>
                  <a:srgbClr val="FF0000"/>
                </a:solidFill>
              </a:endParaRPr>
            </a:p>
          </p:txBody>
        </p:sp>
        <p:sp>
          <p:nvSpPr>
            <p:cNvPr id="19" name="Text Box 42"/>
            <p:cNvSpPr txBox="1">
              <a:spLocks noChangeArrowheads="1"/>
            </p:cNvSpPr>
            <p:nvPr/>
          </p:nvSpPr>
          <p:spPr bwMode="auto">
            <a:xfrm>
              <a:off x="7452320" y="1522125"/>
              <a:ext cx="1283891" cy="75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ct val="0"/>
                </a:spcAft>
                <a:tabLst/>
              </a:pPr>
              <a:r>
                <a:rPr kumimoji="1" lang="ja-JP" altLang="en-US"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rPr>
                <a:t>⑥保護</a:t>
              </a:r>
              <a:endParaRPr kumimoji="1" lang="ja-JP" sz="2400" b="1" i="0" u="none" strike="noStrike" cap="none" normalizeH="0" baseline="0" dirty="0" smtClean="0">
                <a:ln>
                  <a:noFill/>
                </a:ln>
                <a:solidFill>
                  <a:srgbClr val="FF0000"/>
                </a:solidFill>
                <a:effectLst/>
                <a:latin typeface="メイリオ" pitchFamily="50" charset="-128"/>
                <a:ea typeface="メイリオ" pitchFamily="50" charset="-128"/>
                <a:cs typeface="ＭＳ Ｐゴシック" pitchFamily="50" charset="-128"/>
              </a:endParaRPr>
            </a:p>
          </p:txBody>
        </p:sp>
        <p:sp>
          <p:nvSpPr>
            <p:cNvPr id="23" name="右矢印 22"/>
            <p:cNvSpPr/>
            <p:nvPr/>
          </p:nvSpPr>
          <p:spPr>
            <a:xfrm rot="16200000">
              <a:off x="6242008" y="3105220"/>
              <a:ext cx="1268498" cy="717451"/>
            </a:xfrm>
            <a:prstGeom prst="rightArrow">
              <a:avLst>
                <a:gd name="adj1" fmla="val 50000"/>
                <a:gd name="adj2" fmla="val 48277"/>
              </a:avLst>
            </a:prstGeom>
            <a:solidFill>
              <a:schemeClr val="accent2"/>
            </a:solidFill>
            <a:ln w="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5" name="図 24" descr="線画.jpg"/>
          <p:cNvPicPr/>
          <p:nvPr/>
        </p:nvPicPr>
        <p:blipFill>
          <a:blip r:embed="rId3" cstate="print"/>
          <a:srcRect l="16435" t="21411" r="55710" b="16788"/>
          <a:stretch>
            <a:fillRect/>
          </a:stretch>
        </p:blipFill>
        <p:spPr>
          <a:xfrm>
            <a:off x="1531102" y="1412776"/>
            <a:ext cx="792088" cy="936104"/>
          </a:xfrm>
          <a:prstGeom prst="rect">
            <a:avLst/>
          </a:prstGeom>
        </p:spPr>
      </p:pic>
      <p:pic>
        <p:nvPicPr>
          <p:cNvPr id="26" name="図 25" descr="線画2.jpg"/>
          <p:cNvPicPr/>
          <p:nvPr/>
        </p:nvPicPr>
        <p:blipFill>
          <a:blip r:embed="rId4" cstate="print"/>
          <a:srcRect l="21866" t="4136" r="17409" b="1946"/>
          <a:stretch>
            <a:fillRect/>
          </a:stretch>
        </p:blipFill>
        <p:spPr>
          <a:xfrm>
            <a:off x="3743908" y="3293491"/>
            <a:ext cx="1332148" cy="1215629"/>
          </a:xfrm>
          <a:prstGeom prst="rect">
            <a:avLst/>
          </a:prstGeom>
        </p:spPr>
      </p:pic>
      <p:sp>
        <p:nvSpPr>
          <p:cNvPr id="28" name="四角形吹き出し 27"/>
          <p:cNvSpPr/>
          <p:nvPr/>
        </p:nvSpPr>
        <p:spPr>
          <a:xfrm>
            <a:off x="2915033" y="1349139"/>
            <a:ext cx="3349937" cy="576064"/>
          </a:xfrm>
          <a:prstGeom prst="wedgeRectCallout">
            <a:avLst>
              <a:gd name="adj1" fmla="val -63527"/>
              <a:gd name="adj2" fmla="val 58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b="1" i="1" dirty="0">
                <a:solidFill>
                  <a:schemeClr val="bg1"/>
                </a:solidFill>
                <a:latin typeface="メイリオ" pitchFamily="50" charset="-128"/>
                <a:ea typeface="メイリオ" pitchFamily="50" charset="-128"/>
                <a:cs typeface="ＭＳ Ｐゴシック" pitchFamily="50" charset="-128"/>
              </a:rPr>
              <a:t>家族（利用者）がいない</a:t>
            </a:r>
            <a:r>
              <a:rPr lang="en-US" altLang="ja-JP" sz="2000" b="1" i="1" dirty="0" smtClean="0">
                <a:solidFill>
                  <a:schemeClr val="bg1"/>
                </a:solidFill>
                <a:latin typeface="メイリオ" pitchFamily="50" charset="-128"/>
                <a:ea typeface="メイリオ" pitchFamily="50" charset="-128"/>
                <a:cs typeface="ＭＳ Ｐゴシック" pitchFamily="50" charset="-128"/>
              </a:rPr>
              <a:t>…</a:t>
            </a:r>
            <a:endParaRPr lang="ja-JP" altLang="ja-JP" sz="2000" b="1" i="1" dirty="0">
              <a:solidFill>
                <a:schemeClr val="bg1"/>
              </a:solidFill>
              <a:latin typeface="メイリオ" pitchFamily="50" charset="-128"/>
              <a:ea typeface="メイリオ" pitchFamily="50" charset="-128"/>
              <a:cs typeface="ＭＳ Ｐゴシック" pitchFamily="50" charset="-128"/>
            </a:endParaRPr>
          </a:p>
        </p:txBody>
      </p:sp>
      <p:pic>
        <p:nvPicPr>
          <p:cNvPr id="1032" name="Picture 8" descr="MC9004314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931" y="5007236"/>
            <a:ext cx="726021" cy="726020"/>
          </a:xfrm>
          <a:prstGeom prst="rect">
            <a:avLst/>
          </a:prstGeom>
          <a:noFill/>
          <a:extLst>
            <a:ext uri="{909E8E84-426E-40DD-AFC4-6F175D3DCCD1}">
              <a14:hiddenFill xmlns:a14="http://schemas.microsoft.com/office/drawing/2010/main">
                <a:solidFill>
                  <a:srgbClr val="FFFFFF"/>
                </a:solidFill>
              </a14:hiddenFill>
            </a:ext>
          </a:extLst>
        </p:spPr>
      </p:pic>
      <p:sp>
        <p:nvSpPr>
          <p:cNvPr id="27" name="タイトル 1"/>
          <p:cNvSpPr txBox="1">
            <a:spLocks/>
          </p:cNvSpPr>
          <p:nvPr/>
        </p:nvSpPr>
        <p:spPr>
          <a:xfrm>
            <a:off x="390198" y="383660"/>
            <a:ext cx="8399605" cy="635000"/>
          </a:xfrm>
          <a:prstGeom prst="rect">
            <a:avLst/>
          </a:prstGeom>
          <a:noFill/>
          <a:ln w="19050">
            <a:solidFill>
              <a:schemeClr val="tx1"/>
            </a:solidFill>
          </a:ln>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dirty="0" smtClean="0">
                <a:ln w="0">
                  <a:solidFill>
                    <a:schemeClr val="accent2">
                      <a:lumMod val="50000"/>
                    </a:schemeClr>
                  </a:solidFill>
                </a:ln>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はいかい高齢者おかえり支援事業の内容</a:t>
            </a:r>
            <a:endParaRPr lang="ja-JP" altLang="en-US" sz="3600" dirty="0">
              <a:ln w="0">
                <a:solidFill>
                  <a:schemeClr val="accent2">
                    <a:lumMod val="50000"/>
                  </a:schemeClr>
                </a:solidFill>
              </a:ln>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8041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flipV="1">
            <a:off x="508001" y="1112677"/>
            <a:ext cx="7992888" cy="3690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a:spLocks noGrp="1"/>
          </p:cNvSpPr>
          <p:nvPr>
            <p:ph type="title" idx="4294967295"/>
          </p:nvPr>
        </p:nvSpPr>
        <p:spPr>
          <a:xfrm>
            <a:off x="508000" y="531052"/>
            <a:ext cx="8168455" cy="600075"/>
          </a:xfrm>
          <a:noFill/>
        </p:spPr>
        <p:txBody>
          <a:bodyPr>
            <a:noAutofit/>
          </a:bodyPr>
          <a:lstStyle/>
          <a:p>
            <a:r>
              <a:rPr lang="ja-JP" altLang="en-US" sz="3200" dirty="0">
                <a:ln>
                  <a:solidFill>
                    <a:schemeClr val="accent2">
                      <a:lumMod val="50000"/>
                    </a:schemeClr>
                  </a:solidFill>
                </a:ln>
                <a:latin typeface="メイリオ" panose="020B0604030504040204" pitchFamily="50" charset="-128"/>
                <a:ea typeface="メイリオ" panose="020B0604030504040204" pitchFamily="50" charset="-128"/>
              </a:rPr>
              <a:t>おかえり支援サポーター・協力事業者とは</a:t>
            </a:r>
          </a:p>
        </p:txBody>
      </p:sp>
      <p:sp>
        <p:nvSpPr>
          <p:cNvPr id="4" name="コンテンツ プレースホルダー 2"/>
          <p:cNvSpPr txBox="1">
            <a:spLocks/>
          </p:cNvSpPr>
          <p:nvPr/>
        </p:nvSpPr>
        <p:spPr>
          <a:xfrm>
            <a:off x="508001" y="1340768"/>
            <a:ext cx="8168455" cy="4608512"/>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5FCBEF"/>
              </a:buClr>
              <a:buNone/>
              <a:defRPr/>
            </a:pPr>
            <a:r>
              <a:rPr lang="ja-JP" altLang="en-US" sz="2100" dirty="0" smtClean="0">
                <a:solidFill>
                  <a:prstClr val="black">
                    <a:lumMod val="75000"/>
                    <a:lumOff val="25000"/>
                  </a:prstClr>
                </a:solidFill>
                <a:latin typeface="メイリオ" panose="020B0604030504040204" pitchFamily="50" charset="-128"/>
                <a:ea typeface="メイリオ" panose="020B0604030504040204" pitchFamily="50" charset="-128"/>
              </a:rPr>
              <a:t> </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この事業に協力いただく方々、事業者のこと</a:t>
            </a:r>
            <a:endPar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endParaRPr>
          </a:p>
          <a:p>
            <a:pPr marL="0" indent="0" defTabSz="342900">
              <a:spcBef>
                <a:spcPts val="750"/>
              </a:spcBef>
              <a:buClr>
                <a:srgbClr val="5FCBEF"/>
              </a:buClr>
              <a:buNone/>
              <a:defRPr/>
            </a:pP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　 （市内在住に限らず募集中）</a:t>
            </a:r>
            <a:endPar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endParaRPr>
          </a:p>
          <a:p>
            <a:pPr marL="0" indent="0" defTabSz="342900">
              <a:spcBef>
                <a:spcPts val="750"/>
              </a:spcBef>
              <a:buClr>
                <a:srgbClr val="5FCBEF"/>
              </a:buClr>
              <a:buNone/>
              <a:defRPr/>
            </a:pPr>
            <a:endPar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endParaRPr>
          </a:p>
          <a:p>
            <a:pPr marL="0" indent="0" defTabSz="342900">
              <a:spcBef>
                <a:spcPts val="750"/>
              </a:spcBef>
              <a:buClr>
                <a:srgbClr val="5FCBEF"/>
              </a:buClr>
              <a:buNone/>
              <a:defRPr/>
            </a:pPr>
            <a:endParaRPr lang="en-US" altLang="ja-JP" sz="1600" dirty="0">
              <a:solidFill>
                <a:prstClr val="black">
                  <a:lumMod val="75000"/>
                  <a:lumOff val="25000"/>
                </a:prstClr>
              </a:solidFill>
              <a:latin typeface="メイリオ" panose="020B0604030504040204" pitchFamily="50" charset="-128"/>
              <a:ea typeface="メイリオ" panose="020B0604030504040204" pitchFamily="50" charset="-128"/>
            </a:endParaRPr>
          </a:p>
          <a:p>
            <a:pPr marL="0" indent="0" defTabSz="342900">
              <a:spcBef>
                <a:spcPts val="750"/>
              </a:spcBef>
              <a:buClr>
                <a:srgbClr val="5FCBEF"/>
              </a:buClr>
              <a:buNone/>
              <a:defRPr/>
            </a:pP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 下記のコードを読み取り、アクセスしたページから</a:t>
            </a:r>
            <a:endPar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endParaRPr>
          </a:p>
          <a:p>
            <a:pPr marL="0" indent="0" defTabSz="342900">
              <a:spcBef>
                <a:spcPts val="750"/>
              </a:spcBef>
              <a:buClr>
                <a:srgbClr val="5FCBEF"/>
              </a:buClr>
              <a:buNone/>
              <a:defRPr/>
            </a:pPr>
            <a:r>
              <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rPr>
              <a:t> </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空メールを送信するか、下記のメールアドレスに空</a:t>
            </a:r>
            <a:endPar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endParaRPr>
          </a:p>
          <a:p>
            <a:pPr marL="0" indent="0" defTabSz="342900">
              <a:spcBef>
                <a:spcPts val="750"/>
              </a:spcBef>
              <a:buClr>
                <a:srgbClr val="5FCBEF"/>
              </a:buClr>
              <a:buNone/>
              <a:defRPr/>
            </a:pPr>
            <a:r>
              <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rPr>
              <a:t> </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メールを送信してください。</a:t>
            </a:r>
            <a:endPar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endParaRPr>
          </a:p>
          <a:p>
            <a:pPr marL="0" indent="0" defTabSz="342900">
              <a:spcBef>
                <a:spcPts val="750"/>
              </a:spcBef>
              <a:buClr>
                <a:srgbClr val="5FCBEF"/>
              </a:buClr>
              <a:buNone/>
              <a:defRPr/>
            </a:pPr>
            <a:endParaRPr lang="en-US" altLang="ja-JP" sz="1600" dirty="0">
              <a:solidFill>
                <a:prstClr val="black">
                  <a:lumMod val="75000"/>
                  <a:lumOff val="25000"/>
                </a:prstClr>
              </a:solidFill>
              <a:latin typeface="メイリオ" panose="020B0604030504040204" pitchFamily="50" charset="-128"/>
              <a:ea typeface="メイリオ" panose="020B0604030504040204" pitchFamily="50" charset="-128"/>
            </a:endParaRPr>
          </a:p>
          <a:p>
            <a:pPr marL="0" indent="0" defTabSz="342900">
              <a:spcBef>
                <a:spcPts val="750"/>
              </a:spcBef>
              <a:buClr>
                <a:srgbClr val="5FCBEF"/>
              </a:buClr>
              <a:buNone/>
              <a:defRPr/>
            </a:pP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rPr>
              <a:t>【</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ｺｰﾄﾞ</a:t>
            </a:r>
            <a:r>
              <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rPr>
              <a:t>】</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rPr>
              <a:t>【</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ﾒｰﾙｱﾄﾞﾚｽ</a:t>
            </a:r>
            <a:r>
              <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rPr>
              <a:t>】okaeri@sg-m.jp</a:t>
            </a:r>
          </a:p>
        </p:txBody>
      </p:sp>
      <p:sp>
        <p:nvSpPr>
          <p:cNvPr id="2" name="下矢印 1"/>
          <p:cNvSpPr/>
          <p:nvPr/>
        </p:nvSpPr>
        <p:spPr>
          <a:xfrm>
            <a:off x="3491880" y="2420888"/>
            <a:ext cx="1150375" cy="61943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Verdana"/>
              <a:ea typeface="HG丸ｺﾞｼｯｸM-PRO"/>
            </a:endParaRPr>
          </a:p>
        </p:txBody>
      </p:sp>
      <p:pic>
        <p:nvPicPr>
          <p:cNvPr id="10" name="図 6" descr="名古屋市様_登録用QR.gif"/>
          <p:cNvPicPr>
            <a:picLocks noChangeAspect="1" noChangeArrowheads="1"/>
          </p:cNvPicPr>
          <p:nvPr/>
        </p:nvPicPr>
        <p:blipFill>
          <a:blip r:embed="rId3" cstate="print">
            <a:extLst>
              <a:ext uri="{28A0092B-C50C-407E-A947-70E740481C1C}">
                <a14:useLocalDpi xmlns:a14="http://schemas.microsoft.com/office/drawing/2010/main" val="0"/>
              </a:ext>
            </a:extLst>
          </a:blip>
          <a:srcRect l="9459" t="9459" r="11485" b="10135"/>
          <a:stretch>
            <a:fillRect/>
          </a:stretch>
        </p:blipFill>
        <p:spPr bwMode="auto">
          <a:xfrm>
            <a:off x="2051720" y="4869160"/>
            <a:ext cx="1035338" cy="97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418113"/>
      </p:ext>
    </p:extLst>
  </p:cSld>
  <p:clrMapOvr>
    <a:masterClrMapping/>
  </p:clrMapOvr>
  <mc:AlternateContent xmlns:mc="http://schemas.openxmlformats.org/markup-compatibility/2006" xmlns:p14="http://schemas.microsoft.com/office/powerpoint/2010/main">
    <mc:Choice Requires="p14">
      <p:transition spd="slow" p14:dur="2000" advTm="192"/>
    </mc:Choice>
    <mc:Fallback xmlns="">
      <p:transition spd="slow" advTm="19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63588" y="260648"/>
            <a:ext cx="7416824" cy="692497"/>
          </a:xfrm>
          <a:prstGeom prst="rect">
            <a:avLst/>
          </a:prstGeom>
          <a:noFill/>
        </p:spPr>
        <p:txBody>
          <a:bodyPr wrap="square" lIns="91440" tIns="45720" rIns="91440" bIns="45720">
            <a:spAutoFit/>
          </a:bodyPr>
          <a:lstStyle/>
          <a:p>
            <a:pPr algn="ctr"/>
            <a:r>
              <a:rPr lang="ja-JP" altLang="en-US" sz="3900" cap="none" dirty="0" smtClean="0">
                <a:ln w="10541" cmpd="sng">
                  <a:solidFill>
                    <a:schemeClr val="accent2">
                      <a:lumMod val="50000"/>
                    </a:schemeClr>
                  </a:solidFill>
                  <a:prstDash val="solid"/>
                </a:ln>
                <a:effectLst/>
                <a:latin typeface="メイリオ" pitchFamily="50" charset="-128"/>
                <a:ea typeface="メイリオ" pitchFamily="50" charset="-128"/>
              </a:rPr>
              <a:t>配信するメールの内容（例）</a:t>
            </a:r>
            <a:endParaRPr lang="en-US" altLang="ja-JP" sz="3900" cap="none" dirty="0" smtClean="0">
              <a:ln w="10541" cmpd="sng">
                <a:solidFill>
                  <a:schemeClr val="accent2">
                    <a:lumMod val="50000"/>
                  </a:schemeClr>
                </a:solidFill>
                <a:prstDash val="solid"/>
              </a:ln>
              <a:effectLst/>
              <a:latin typeface="メイリオ" pitchFamily="50" charset="-128"/>
              <a:ea typeface="メイリオ" pitchFamily="50" charset="-128"/>
            </a:endParaRPr>
          </a:p>
        </p:txBody>
      </p:sp>
      <p:sp>
        <p:nvSpPr>
          <p:cNvPr id="3" name="フレーム 2"/>
          <p:cNvSpPr/>
          <p:nvPr/>
        </p:nvSpPr>
        <p:spPr>
          <a:xfrm>
            <a:off x="337080" y="1066428"/>
            <a:ext cx="8496944" cy="5314900"/>
          </a:xfrm>
          <a:prstGeom prst="frame">
            <a:avLst>
              <a:gd name="adj1" fmla="val 2255"/>
            </a:avLst>
          </a:prstGeom>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000" b="1" dirty="0" smtClean="0">
                <a:solidFill>
                  <a:schemeClr val="tx1"/>
                </a:solidFill>
                <a:latin typeface="メイリオ" pitchFamily="50" charset="-128"/>
                <a:ea typeface="メイリオ" pitchFamily="50" charset="-128"/>
              </a:rPr>
              <a:t>名古屋市からのお知らせです。</a:t>
            </a:r>
            <a:r>
              <a:rPr lang="ja-JP" altLang="en-US" sz="2000" b="1" dirty="0" smtClean="0">
                <a:solidFill>
                  <a:schemeClr val="tx1"/>
                </a:solidFill>
                <a:latin typeface="メイリオ" pitchFamily="50" charset="-128"/>
                <a:ea typeface="メイリオ" pitchFamily="50" charset="-128"/>
              </a:rPr>
              <a:t>（依頼番号●－○○番）</a:t>
            </a:r>
            <a:endParaRPr lang="en-US" altLang="ja-JP" sz="2000" b="1" dirty="0" smtClean="0">
              <a:solidFill>
                <a:schemeClr val="tx1"/>
              </a:solidFill>
              <a:latin typeface="メイリオ" pitchFamily="50" charset="-128"/>
              <a:ea typeface="メイリオ" pitchFamily="50" charset="-128"/>
            </a:endParaRPr>
          </a:p>
          <a:p>
            <a:r>
              <a:rPr lang="en-US" altLang="ja-JP" sz="2000" b="1" dirty="0" smtClean="0">
                <a:solidFill>
                  <a:schemeClr val="tx1"/>
                </a:solidFill>
                <a:latin typeface="メイリオ" pitchFamily="50" charset="-128"/>
                <a:ea typeface="メイリオ" pitchFamily="50" charset="-128"/>
              </a:rPr>
              <a:t>10</a:t>
            </a:r>
            <a:r>
              <a:rPr lang="ja-JP" altLang="ja-JP" sz="2000" b="1" dirty="0" smtClean="0">
                <a:solidFill>
                  <a:schemeClr val="tx1"/>
                </a:solidFill>
                <a:latin typeface="メイリオ" pitchFamily="50" charset="-128"/>
                <a:ea typeface="メイリオ" pitchFamily="50" charset="-128"/>
              </a:rPr>
              <a:t>月</a:t>
            </a:r>
            <a:r>
              <a:rPr lang="en-US" altLang="ja-JP" sz="2000" b="1" dirty="0" smtClean="0">
                <a:solidFill>
                  <a:schemeClr val="tx1"/>
                </a:solidFill>
                <a:latin typeface="メイリオ" pitchFamily="50" charset="-128"/>
                <a:ea typeface="メイリオ" pitchFamily="50" charset="-128"/>
              </a:rPr>
              <a:t>1</a:t>
            </a:r>
            <a:r>
              <a:rPr lang="ja-JP" altLang="ja-JP" sz="2000" b="1" dirty="0" smtClean="0">
                <a:solidFill>
                  <a:schemeClr val="tx1"/>
                </a:solidFill>
                <a:latin typeface="メイリオ" pitchFamily="50" charset="-128"/>
                <a:ea typeface="メイリオ" pitchFamily="50" charset="-128"/>
              </a:rPr>
              <a:t>日</a:t>
            </a:r>
            <a:r>
              <a:rPr lang="en-US" altLang="ja-JP" sz="2000" b="1" dirty="0" smtClean="0">
                <a:solidFill>
                  <a:schemeClr val="tx1"/>
                </a:solidFill>
                <a:latin typeface="メイリオ" pitchFamily="50" charset="-128"/>
                <a:ea typeface="メイリオ" pitchFamily="50" charset="-128"/>
              </a:rPr>
              <a:t>14</a:t>
            </a:r>
            <a:r>
              <a:rPr lang="ja-JP" altLang="ja-JP" sz="2000" b="1" dirty="0" smtClean="0">
                <a:solidFill>
                  <a:schemeClr val="tx1"/>
                </a:solidFill>
                <a:latin typeface="メイリオ" pitchFamily="50" charset="-128"/>
                <a:ea typeface="メイリオ" pitchFamily="50" charset="-128"/>
              </a:rPr>
              <a:t>時頃、中区三の丸で</a:t>
            </a:r>
            <a:r>
              <a:rPr lang="en-US" altLang="ja-JP" sz="2000" b="1" dirty="0" smtClean="0">
                <a:solidFill>
                  <a:schemeClr val="tx1"/>
                </a:solidFill>
                <a:latin typeface="メイリオ" pitchFamily="50" charset="-128"/>
                <a:ea typeface="メイリオ" pitchFamily="50" charset="-128"/>
              </a:rPr>
              <a:t>80</a:t>
            </a:r>
            <a:r>
              <a:rPr lang="ja-JP" altLang="ja-JP" sz="2000" b="1" dirty="0" smtClean="0">
                <a:solidFill>
                  <a:schemeClr val="tx1"/>
                </a:solidFill>
                <a:latin typeface="メイリオ" pitchFamily="50" charset="-128"/>
                <a:ea typeface="メイリオ" pitchFamily="50" charset="-128"/>
              </a:rPr>
              <a:t>代女性のナゴヤさんが行方不明となりました。</a:t>
            </a:r>
          </a:p>
          <a:p>
            <a:r>
              <a:rPr lang="en-US" altLang="ja-JP" sz="2000" b="1" dirty="0" smtClean="0">
                <a:solidFill>
                  <a:schemeClr val="tx1"/>
                </a:solidFill>
                <a:latin typeface="メイリオ" pitchFamily="50" charset="-128"/>
                <a:ea typeface="メイリオ" pitchFamily="50" charset="-128"/>
              </a:rPr>
              <a:t>【</a:t>
            </a:r>
            <a:r>
              <a:rPr lang="ja-JP" altLang="en-US" sz="2000" b="1" dirty="0" smtClean="0">
                <a:solidFill>
                  <a:schemeClr val="tx1"/>
                </a:solidFill>
                <a:latin typeface="メイリオ" pitchFamily="50" charset="-128"/>
                <a:ea typeface="メイリオ" pitchFamily="50" charset="-128"/>
              </a:rPr>
              <a:t>身体的特徴</a:t>
            </a:r>
            <a:r>
              <a:rPr lang="en-US" altLang="ja-JP" sz="2000" b="1" dirty="0" smtClean="0">
                <a:solidFill>
                  <a:schemeClr val="tx1"/>
                </a:solidFill>
                <a:latin typeface="メイリオ" pitchFamily="50" charset="-128"/>
                <a:ea typeface="メイリオ" pitchFamily="50" charset="-128"/>
              </a:rPr>
              <a:t>】</a:t>
            </a:r>
          </a:p>
          <a:p>
            <a:r>
              <a:rPr lang="ja-JP" altLang="en-US" sz="2000" b="1" dirty="0" smtClean="0">
                <a:solidFill>
                  <a:schemeClr val="tx1"/>
                </a:solidFill>
                <a:latin typeface="メイリオ" pitchFamily="50" charset="-128"/>
                <a:ea typeface="メイリオ" pitchFamily="50" charset="-128"/>
              </a:rPr>
              <a:t>・身長：約</a:t>
            </a:r>
            <a:r>
              <a:rPr lang="en-US" altLang="ja-JP" sz="2000" b="1" dirty="0" smtClean="0">
                <a:solidFill>
                  <a:schemeClr val="tx1"/>
                </a:solidFill>
                <a:latin typeface="メイリオ" pitchFamily="50" charset="-128"/>
                <a:ea typeface="メイリオ" pitchFamily="50" charset="-128"/>
              </a:rPr>
              <a:t>160</a:t>
            </a:r>
            <a:r>
              <a:rPr lang="ja-JP" altLang="en-US" sz="2000" b="1" dirty="0" smtClean="0">
                <a:solidFill>
                  <a:schemeClr val="tx1"/>
                </a:solidFill>
                <a:latin typeface="メイリオ" pitchFamily="50" charset="-128"/>
                <a:ea typeface="メイリオ" pitchFamily="50" charset="-128"/>
              </a:rPr>
              <a:t>ｃｍ・髪型：白髪ショート・体型：ふつう・眼鏡：無</a:t>
            </a:r>
          </a:p>
          <a:p>
            <a:r>
              <a:rPr lang="en-US" altLang="ja-JP" sz="2000" b="1" dirty="0" smtClean="0">
                <a:solidFill>
                  <a:schemeClr val="tx1"/>
                </a:solidFill>
                <a:latin typeface="メイリオ" pitchFamily="50" charset="-128"/>
                <a:ea typeface="メイリオ" pitchFamily="50" charset="-128"/>
              </a:rPr>
              <a:t>【</a:t>
            </a:r>
            <a:r>
              <a:rPr lang="ja-JP" altLang="en-US" sz="2000" b="1" dirty="0" smtClean="0">
                <a:solidFill>
                  <a:schemeClr val="tx1"/>
                </a:solidFill>
                <a:latin typeface="メイリオ" pitchFamily="50" charset="-128"/>
                <a:ea typeface="メイリオ" pitchFamily="50" charset="-128"/>
              </a:rPr>
              <a:t>行方不明時の服装</a:t>
            </a:r>
            <a:r>
              <a:rPr lang="en-US" altLang="ja-JP" sz="2000" b="1" dirty="0" smtClean="0">
                <a:solidFill>
                  <a:schemeClr val="tx1"/>
                </a:solidFill>
                <a:latin typeface="メイリオ" pitchFamily="50" charset="-128"/>
                <a:ea typeface="メイリオ" pitchFamily="50" charset="-128"/>
              </a:rPr>
              <a:t>】</a:t>
            </a:r>
          </a:p>
          <a:p>
            <a:r>
              <a:rPr lang="ja-JP" altLang="en-US" sz="2000" b="1" dirty="0" smtClean="0">
                <a:solidFill>
                  <a:schemeClr val="tx1"/>
                </a:solidFill>
                <a:latin typeface="メイリオ" pitchFamily="50" charset="-128"/>
                <a:ea typeface="メイリオ" pitchFamily="50" charset="-128"/>
              </a:rPr>
              <a:t>・上衣：青色チェック柄ワイシャツ・下衣：茶色長ズボン</a:t>
            </a:r>
          </a:p>
          <a:p>
            <a:r>
              <a:rPr lang="en-US" altLang="ja-JP" sz="2000" b="1" dirty="0" smtClean="0">
                <a:solidFill>
                  <a:schemeClr val="tx1"/>
                </a:solidFill>
                <a:latin typeface="メイリオ" pitchFamily="50" charset="-128"/>
                <a:ea typeface="メイリオ" pitchFamily="50" charset="-128"/>
              </a:rPr>
              <a:t>【</a:t>
            </a:r>
            <a:r>
              <a:rPr lang="ja-JP" altLang="en-US" sz="2000" b="1" dirty="0" smtClean="0">
                <a:solidFill>
                  <a:schemeClr val="tx1"/>
                </a:solidFill>
                <a:latin typeface="メイリオ" pitchFamily="50" charset="-128"/>
                <a:ea typeface="メイリオ" pitchFamily="50" charset="-128"/>
              </a:rPr>
              <a:t>履物</a:t>
            </a:r>
            <a:r>
              <a:rPr lang="en-US" altLang="ja-JP" sz="2000" b="1" dirty="0" smtClean="0">
                <a:solidFill>
                  <a:schemeClr val="tx1"/>
                </a:solidFill>
                <a:latin typeface="メイリオ" pitchFamily="50" charset="-128"/>
                <a:ea typeface="メイリオ" pitchFamily="50" charset="-128"/>
              </a:rPr>
              <a:t>】</a:t>
            </a:r>
          </a:p>
          <a:p>
            <a:r>
              <a:rPr lang="ja-JP" altLang="en-US" sz="2000" b="1" dirty="0" smtClean="0">
                <a:solidFill>
                  <a:schemeClr val="tx1"/>
                </a:solidFill>
                <a:latin typeface="メイリオ" pitchFamily="50" charset="-128"/>
                <a:ea typeface="メイリオ" pitchFamily="50" charset="-128"/>
              </a:rPr>
              <a:t>・黒色ウォーキングシューズ</a:t>
            </a:r>
          </a:p>
          <a:p>
            <a:r>
              <a:rPr lang="en-US" altLang="ja-JP" sz="2000" b="1" dirty="0" smtClean="0">
                <a:solidFill>
                  <a:schemeClr val="tx1"/>
                </a:solidFill>
                <a:latin typeface="メイリオ" pitchFamily="50" charset="-128"/>
                <a:ea typeface="メイリオ" pitchFamily="50" charset="-128"/>
              </a:rPr>
              <a:t>【</a:t>
            </a:r>
            <a:r>
              <a:rPr lang="ja-JP" altLang="en-US" sz="2000" b="1" dirty="0" smtClean="0">
                <a:solidFill>
                  <a:schemeClr val="tx1"/>
                </a:solidFill>
                <a:latin typeface="メイリオ" pitchFamily="50" charset="-128"/>
                <a:ea typeface="メイリオ" pitchFamily="50" charset="-128"/>
              </a:rPr>
              <a:t>持ち物</a:t>
            </a:r>
            <a:r>
              <a:rPr lang="en-US" altLang="ja-JP" sz="2000" b="1" dirty="0" smtClean="0">
                <a:solidFill>
                  <a:schemeClr val="tx1"/>
                </a:solidFill>
                <a:latin typeface="メイリオ" pitchFamily="50" charset="-128"/>
                <a:ea typeface="メイリオ" pitchFamily="50" charset="-128"/>
              </a:rPr>
              <a:t>】</a:t>
            </a:r>
          </a:p>
          <a:p>
            <a:r>
              <a:rPr lang="ja-JP" altLang="en-US" sz="2000" b="1" dirty="0" smtClean="0">
                <a:solidFill>
                  <a:schemeClr val="tx1"/>
                </a:solidFill>
                <a:latin typeface="メイリオ" pitchFamily="50" charset="-128"/>
                <a:ea typeface="メイリオ" pitchFamily="50" charset="-128"/>
              </a:rPr>
              <a:t>・自転車</a:t>
            </a:r>
          </a:p>
          <a:p>
            <a:r>
              <a:rPr lang="ja-JP" altLang="en-US" sz="2000" dirty="0">
                <a:ln>
                  <a:solidFill>
                    <a:srgbClr val="FF0000"/>
                  </a:solidFill>
                </a:ln>
                <a:solidFill>
                  <a:srgbClr val="FF0000"/>
                </a:solidFill>
                <a:latin typeface="メイリオ" pitchFamily="50" charset="-128"/>
                <a:ea typeface="メイリオ" pitchFamily="50" charset="-128"/>
              </a:rPr>
              <a:t>発見された場合には、</a:t>
            </a:r>
            <a:r>
              <a:rPr lang="en-US" altLang="ja-JP" sz="2000" dirty="0">
                <a:ln>
                  <a:solidFill>
                    <a:srgbClr val="FF0000"/>
                  </a:solidFill>
                </a:ln>
                <a:solidFill>
                  <a:srgbClr val="FF0000"/>
                </a:solidFill>
                <a:latin typeface="メイリオ" pitchFamily="50" charset="-128"/>
                <a:ea typeface="メイリオ" pitchFamily="50" charset="-128"/>
              </a:rPr>
              <a:t>110</a:t>
            </a:r>
            <a:r>
              <a:rPr lang="ja-JP" altLang="en-US" sz="2000" dirty="0">
                <a:ln>
                  <a:solidFill>
                    <a:srgbClr val="FF0000"/>
                  </a:solidFill>
                </a:ln>
                <a:solidFill>
                  <a:srgbClr val="FF0000"/>
                </a:solidFill>
                <a:latin typeface="メイリオ" pitchFamily="50" charset="-128"/>
                <a:ea typeface="メイリオ" pitchFamily="50" charset="-128"/>
              </a:rPr>
              <a:t>番通報するか○○警察署生活安全課（</a:t>
            </a:r>
            <a:r>
              <a:rPr lang="en-US" altLang="ja-JP" sz="2000" dirty="0">
                <a:ln>
                  <a:solidFill>
                    <a:srgbClr val="FF0000"/>
                  </a:solidFill>
                </a:ln>
                <a:solidFill>
                  <a:srgbClr val="FF0000"/>
                </a:solidFill>
                <a:latin typeface="メイリオ" pitchFamily="50" charset="-128"/>
                <a:ea typeface="メイリオ" pitchFamily="50" charset="-128"/>
              </a:rPr>
              <a:t>TEL052-○○○-××××</a:t>
            </a:r>
            <a:r>
              <a:rPr lang="ja-JP" altLang="en-US" sz="2000" dirty="0">
                <a:ln>
                  <a:solidFill>
                    <a:srgbClr val="FF0000"/>
                  </a:solidFill>
                </a:ln>
                <a:solidFill>
                  <a:srgbClr val="FF0000"/>
                </a:solidFill>
                <a:latin typeface="メイリオ" pitchFamily="50" charset="-128"/>
                <a:ea typeface="メイリオ" pitchFamily="50" charset="-128"/>
              </a:rPr>
              <a:t>）までご連絡ください。また、救急対応の必要がある場合には、</a:t>
            </a:r>
            <a:r>
              <a:rPr lang="en-US" altLang="ja-JP" sz="2000" dirty="0">
                <a:ln>
                  <a:solidFill>
                    <a:srgbClr val="FF0000"/>
                  </a:solidFill>
                </a:ln>
                <a:solidFill>
                  <a:srgbClr val="FF0000"/>
                </a:solidFill>
                <a:latin typeface="メイリオ" pitchFamily="50" charset="-128"/>
                <a:ea typeface="メイリオ" pitchFamily="50" charset="-128"/>
              </a:rPr>
              <a:t>119</a:t>
            </a:r>
            <a:r>
              <a:rPr lang="ja-JP" altLang="en-US" sz="2000" dirty="0">
                <a:ln>
                  <a:solidFill>
                    <a:srgbClr val="FF0000"/>
                  </a:solidFill>
                </a:ln>
                <a:solidFill>
                  <a:srgbClr val="FF0000"/>
                </a:solidFill>
                <a:latin typeface="メイリオ" pitchFamily="50" charset="-128"/>
                <a:ea typeface="メイリオ" pitchFamily="50" charset="-128"/>
              </a:rPr>
              <a:t>番通報もお願いします。あわせて、発見された場合には、“やさしく言葉をかける”“関係者が来るまで側についている”などの対応をお願いします。</a:t>
            </a:r>
          </a:p>
        </p:txBody>
      </p:sp>
    </p:spTree>
    <p:extLst>
      <p:ext uri="{BB962C8B-B14F-4D97-AF65-F5344CB8AC3E}">
        <p14:creationId xmlns:p14="http://schemas.microsoft.com/office/powerpoint/2010/main" val="2573442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97868" y="336138"/>
            <a:ext cx="6948264" cy="1292662"/>
          </a:xfrm>
          <a:prstGeom prst="rect">
            <a:avLst/>
          </a:prstGeom>
          <a:noFill/>
        </p:spPr>
        <p:txBody>
          <a:bodyPr wrap="square" lIns="91440" tIns="45720" rIns="91440" bIns="45720">
            <a:spAutoFit/>
          </a:bodyPr>
          <a:lstStyle/>
          <a:p>
            <a:pPr algn="ctr"/>
            <a:r>
              <a:rPr lang="ja-JP" altLang="en-US" sz="3900" cap="none" spc="600" dirty="0" smtClean="0">
                <a:ln w="10541" cmpd="sng">
                  <a:solidFill>
                    <a:schemeClr val="accent2">
                      <a:lumMod val="50000"/>
                    </a:schemeClr>
                  </a:solidFill>
                  <a:prstDash val="solid"/>
                </a:ln>
                <a:effectLst/>
                <a:latin typeface="メイリオ" pitchFamily="50" charset="-128"/>
                <a:ea typeface="メイリオ" pitchFamily="50" charset="-128"/>
              </a:rPr>
              <a:t>事業を利用するため事前登録をお願いします</a:t>
            </a:r>
            <a:r>
              <a:rPr lang="ja-JP" altLang="en-US" sz="3900" spc="600" dirty="0" smtClean="0">
                <a:ln w="10541" cmpd="sng">
                  <a:solidFill>
                    <a:schemeClr val="accent2">
                      <a:lumMod val="50000"/>
                    </a:schemeClr>
                  </a:solidFill>
                  <a:prstDash val="solid"/>
                </a:ln>
                <a:latin typeface="メイリオ" pitchFamily="50" charset="-128"/>
                <a:ea typeface="メイリオ" pitchFamily="50" charset="-128"/>
              </a:rPr>
              <a:t>①</a:t>
            </a:r>
            <a:endParaRPr lang="en-US" altLang="ja-JP" sz="3900" cap="none" spc="600" dirty="0" smtClean="0">
              <a:ln w="10541" cmpd="sng">
                <a:solidFill>
                  <a:schemeClr val="accent2">
                    <a:lumMod val="50000"/>
                  </a:schemeClr>
                </a:solidFill>
                <a:prstDash val="solid"/>
              </a:ln>
              <a:effectLst/>
              <a:latin typeface="メイリオ" pitchFamily="50" charset="-128"/>
              <a:ea typeface="メイリオ" pitchFamily="50" charset="-128"/>
            </a:endParaRPr>
          </a:p>
        </p:txBody>
      </p:sp>
      <p:sp>
        <p:nvSpPr>
          <p:cNvPr id="5" name="角丸四角形 4"/>
          <p:cNvSpPr/>
          <p:nvPr/>
        </p:nvSpPr>
        <p:spPr>
          <a:xfrm>
            <a:off x="233772" y="1848491"/>
            <a:ext cx="1728192" cy="864096"/>
          </a:xfrm>
          <a:prstGeom prst="roundRect">
            <a:avLst>
              <a:gd name="adj" fmla="val 4383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accent1">
                    <a:lumMod val="50000"/>
                  </a:scheme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対象者</a:t>
            </a:r>
            <a:endParaRPr kumimoji="1" lang="ja-JP" altLang="en-US" sz="3200" b="1" dirty="0">
              <a:solidFill>
                <a:schemeClr val="accent1">
                  <a:lumMod val="50000"/>
                </a:scheme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6" name="テキスト ボックス 5"/>
          <p:cNvSpPr txBox="1"/>
          <p:nvPr/>
        </p:nvSpPr>
        <p:spPr>
          <a:xfrm>
            <a:off x="395536" y="2852936"/>
            <a:ext cx="8593306" cy="1426031"/>
          </a:xfrm>
          <a:prstGeom prst="rect">
            <a:avLst/>
          </a:prstGeom>
          <a:noFill/>
        </p:spPr>
        <p:txBody>
          <a:bodyPr wrap="square" rtlCol="0">
            <a:spAutoFit/>
          </a:bodyPr>
          <a:lstStyle/>
          <a:p>
            <a:pPr>
              <a:lnSpc>
                <a:spcPts val="5200"/>
              </a:lnSpc>
            </a:pPr>
            <a:r>
              <a:rPr lang="ja-JP" altLang="en-US" sz="3200" b="1" dirty="0" smtClean="0">
                <a:solidFill>
                  <a:srgbClr val="002060"/>
                </a:solidFill>
                <a:latin typeface="メイリオ" pitchFamily="50" charset="-128"/>
                <a:ea typeface="メイリオ" pitchFamily="50" charset="-128"/>
              </a:rPr>
              <a:t>市内にお住まいで、徘徊</a:t>
            </a:r>
            <a:r>
              <a:rPr lang="ja-JP" altLang="en-US" sz="3200" b="1" dirty="0">
                <a:solidFill>
                  <a:srgbClr val="002060"/>
                </a:solidFill>
                <a:latin typeface="メイリオ" pitchFamily="50" charset="-128"/>
                <a:ea typeface="メイリオ" pitchFamily="50" charset="-128"/>
              </a:rPr>
              <a:t>のおそれがある認知症</a:t>
            </a:r>
            <a:r>
              <a:rPr lang="ja-JP" altLang="en-US" sz="3200" b="1" dirty="0" smtClean="0">
                <a:solidFill>
                  <a:srgbClr val="002060"/>
                </a:solidFill>
                <a:latin typeface="メイリオ" pitchFamily="50" charset="-128"/>
                <a:ea typeface="メイリオ" pitchFamily="50" charset="-128"/>
              </a:rPr>
              <a:t>の</a:t>
            </a:r>
            <a:r>
              <a:rPr lang="ja-JP" altLang="en-US" sz="3200" b="1" dirty="0">
                <a:solidFill>
                  <a:srgbClr val="002060"/>
                </a:solidFill>
                <a:latin typeface="メイリオ" pitchFamily="50" charset="-128"/>
                <a:ea typeface="メイリオ" pitchFamily="50" charset="-128"/>
              </a:rPr>
              <a:t>人</a:t>
            </a:r>
            <a:r>
              <a:rPr lang="ja-JP" altLang="en-US" sz="3200" b="1" dirty="0" smtClean="0">
                <a:solidFill>
                  <a:srgbClr val="002060"/>
                </a:solidFill>
                <a:latin typeface="メイリオ" pitchFamily="50" charset="-128"/>
                <a:ea typeface="メイリオ" pitchFamily="50" charset="-128"/>
              </a:rPr>
              <a:t>（若年性</a:t>
            </a:r>
            <a:r>
              <a:rPr lang="ja-JP" altLang="en-US" sz="3200" b="1" dirty="0">
                <a:solidFill>
                  <a:srgbClr val="002060"/>
                </a:solidFill>
                <a:latin typeface="メイリオ" pitchFamily="50" charset="-128"/>
                <a:ea typeface="メイリオ" pitchFamily="50" charset="-128"/>
              </a:rPr>
              <a:t>認知症</a:t>
            </a:r>
            <a:r>
              <a:rPr lang="ja-JP" altLang="en-US" sz="3200" b="1" dirty="0" smtClean="0">
                <a:solidFill>
                  <a:srgbClr val="002060"/>
                </a:solidFill>
                <a:latin typeface="メイリオ" pitchFamily="50" charset="-128"/>
                <a:ea typeface="メイリオ" pitchFamily="50" charset="-128"/>
              </a:rPr>
              <a:t>の人を含む）</a:t>
            </a:r>
            <a:endParaRPr kumimoji="1" lang="en-US" altLang="ja-JP" sz="3200" b="1" dirty="0" smtClean="0">
              <a:solidFill>
                <a:srgbClr val="002060"/>
              </a:solidFill>
              <a:latin typeface="メイリオ" pitchFamily="50" charset="-128"/>
              <a:ea typeface="メイリオ" pitchFamily="50" charset="-128"/>
            </a:endParaRPr>
          </a:p>
        </p:txBody>
      </p:sp>
      <p:sp>
        <p:nvSpPr>
          <p:cNvPr id="7" name="テキスト ボックス 6"/>
          <p:cNvSpPr txBox="1"/>
          <p:nvPr/>
        </p:nvSpPr>
        <p:spPr>
          <a:xfrm>
            <a:off x="420192" y="4391104"/>
            <a:ext cx="8521298" cy="1754326"/>
          </a:xfrm>
          <a:prstGeom prst="rect">
            <a:avLst/>
          </a:prstGeom>
          <a:noFill/>
        </p:spPr>
        <p:txBody>
          <a:bodyPr wrap="square" rtlCol="0">
            <a:spAutoFit/>
          </a:bodyPr>
          <a:lstStyle/>
          <a:p>
            <a:pPr>
              <a:lnSpc>
                <a:spcPct val="150000"/>
              </a:lnSpc>
            </a:pPr>
            <a:r>
              <a:rPr lang="ja-JP" altLang="en-US" sz="2400" b="1" dirty="0" smtClean="0">
                <a:solidFill>
                  <a:srgbClr val="002060"/>
                </a:solidFill>
                <a:latin typeface="メイリオ" pitchFamily="50" charset="-128"/>
                <a:ea typeface="メイリオ" pitchFamily="50" charset="-128"/>
              </a:rPr>
              <a:t>◎</a:t>
            </a:r>
            <a:r>
              <a:rPr lang="ja-JP" altLang="en-US" sz="2400" b="1" dirty="0">
                <a:solidFill>
                  <a:srgbClr val="002060"/>
                </a:solidFill>
                <a:latin typeface="メイリオ" pitchFamily="50" charset="-128"/>
                <a:ea typeface="メイリオ" pitchFamily="50" charset="-128"/>
              </a:rPr>
              <a:t>市内</a:t>
            </a:r>
            <a:r>
              <a:rPr lang="ja-JP" altLang="en-US" sz="2400" b="1" dirty="0" smtClean="0">
                <a:solidFill>
                  <a:srgbClr val="002060"/>
                </a:solidFill>
                <a:latin typeface="メイリオ" pitchFamily="50" charset="-128"/>
                <a:ea typeface="メイリオ" pitchFamily="50" charset="-128"/>
              </a:rPr>
              <a:t>の</a:t>
            </a:r>
            <a:r>
              <a:rPr lang="ja-JP" altLang="en-US" sz="2400" b="1" dirty="0">
                <a:solidFill>
                  <a:srgbClr val="002060"/>
                </a:solidFill>
                <a:latin typeface="メイリオ" pitchFamily="50" charset="-128"/>
                <a:ea typeface="メイリオ" pitchFamily="50" charset="-128"/>
              </a:rPr>
              <a:t>介護保険施設</a:t>
            </a:r>
            <a:r>
              <a:rPr lang="ja-JP" altLang="en-US" sz="2400" b="1" dirty="0" smtClean="0">
                <a:solidFill>
                  <a:srgbClr val="002060"/>
                </a:solidFill>
                <a:latin typeface="メイリオ" pitchFamily="50" charset="-128"/>
                <a:ea typeface="メイリオ" pitchFamily="50" charset="-128"/>
              </a:rPr>
              <a:t>や認知症対応型共同生活介護（グループホーム）などを</a:t>
            </a:r>
            <a:r>
              <a:rPr lang="ja-JP" altLang="en-US" sz="2400" b="1" dirty="0">
                <a:solidFill>
                  <a:srgbClr val="002060"/>
                </a:solidFill>
                <a:latin typeface="メイリオ" pitchFamily="50" charset="-128"/>
                <a:ea typeface="メイリオ" pitchFamily="50" charset="-128"/>
              </a:rPr>
              <a:t>利用されている方</a:t>
            </a:r>
            <a:r>
              <a:rPr lang="ja-JP" altLang="en-US" sz="2400" b="1" dirty="0" smtClean="0">
                <a:solidFill>
                  <a:srgbClr val="002060"/>
                </a:solidFill>
                <a:latin typeface="メイリオ" pitchFamily="50" charset="-128"/>
                <a:ea typeface="メイリオ" pitchFamily="50" charset="-128"/>
              </a:rPr>
              <a:t>も対象（ただし、親族や成年後見人</a:t>
            </a:r>
            <a:r>
              <a:rPr lang="ja-JP" altLang="en-US" sz="2400" b="1" dirty="0">
                <a:solidFill>
                  <a:srgbClr val="002060"/>
                </a:solidFill>
                <a:latin typeface="メイリオ" pitchFamily="50" charset="-128"/>
                <a:ea typeface="メイリオ" pitchFamily="50" charset="-128"/>
              </a:rPr>
              <a:t>等の同意が</a:t>
            </a:r>
            <a:r>
              <a:rPr lang="ja-JP" altLang="en-US" sz="2400" b="1" dirty="0" smtClean="0">
                <a:solidFill>
                  <a:srgbClr val="002060"/>
                </a:solidFill>
                <a:latin typeface="メイリオ" pitchFamily="50" charset="-128"/>
                <a:ea typeface="メイリオ" pitchFamily="50" charset="-128"/>
              </a:rPr>
              <a:t>必要。）</a:t>
            </a:r>
            <a:endParaRPr kumimoji="1" lang="en-US" altLang="ja-JP" sz="2400" b="1" dirty="0" smtClean="0">
              <a:solidFill>
                <a:srgbClr val="002060"/>
              </a:solidFill>
              <a:latin typeface="メイリオ" pitchFamily="50" charset="-128"/>
              <a:ea typeface="メイリオ" pitchFamily="50" charset="-128"/>
            </a:endParaRPr>
          </a:p>
        </p:txBody>
      </p:sp>
    </p:spTree>
    <p:extLst>
      <p:ext uri="{BB962C8B-B14F-4D97-AF65-F5344CB8AC3E}">
        <p14:creationId xmlns:p14="http://schemas.microsoft.com/office/powerpoint/2010/main" val="3210621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97868" y="336138"/>
            <a:ext cx="6948264" cy="1292662"/>
          </a:xfrm>
          <a:prstGeom prst="rect">
            <a:avLst/>
          </a:prstGeom>
          <a:noFill/>
        </p:spPr>
        <p:txBody>
          <a:bodyPr wrap="square" lIns="91440" tIns="45720" rIns="91440" bIns="45720">
            <a:spAutoFit/>
          </a:bodyPr>
          <a:lstStyle/>
          <a:p>
            <a:pPr algn="ctr"/>
            <a:r>
              <a:rPr lang="ja-JP" altLang="en-US" sz="3900" cap="none" spc="600" dirty="0" smtClean="0">
                <a:ln w="10541" cmpd="sng">
                  <a:solidFill>
                    <a:schemeClr val="accent2">
                      <a:lumMod val="50000"/>
                    </a:schemeClr>
                  </a:solidFill>
                  <a:prstDash val="solid"/>
                </a:ln>
                <a:effectLst/>
                <a:latin typeface="メイリオ" pitchFamily="50" charset="-128"/>
                <a:ea typeface="メイリオ" pitchFamily="50" charset="-128"/>
              </a:rPr>
              <a:t>事業を利用するため事前</a:t>
            </a:r>
            <a:r>
              <a:rPr lang="ja-JP" altLang="en-US" sz="3900" spc="600" dirty="0" smtClean="0">
                <a:ln w="10541" cmpd="sng">
                  <a:solidFill>
                    <a:schemeClr val="accent2">
                      <a:lumMod val="50000"/>
                    </a:schemeClr>
                  </a:solidFill>
                  <a:prstDash val="solid"/>
                </a:ln>
                <a:latin typeface="メイリオ" pitchFamily="50" charset="-128"/>
                <a:ea typeface="メイリオ" pitchFamily="50" charset="-128"/>
              </a:rPr>
              <a:t>登録をお願いします②</a:t>
            </a:r>
            <a:endParaRPr lang="en-US" altLang="ja-JP" sz="3900" cap="none" spc="600" dirty="0" smtClean="0">
              <a:ln w="10541" cmpd="sng">
                <a:solidFill>
                  <a:schemeClr val="accent2">
                    <a:lumMod val="50000"/>
                  </a:schemeClr>
                </a:solidFill>
                <a:prstDash val="solid"/>
              </a:ln>
              <a:effectLst/>
              <a:latin typeface="メイリオ" pitchFamily="50" charset="-128"/>
              <a:ea typeface="メイリオ" pitchFamily="50" charset="-128"/>
            </a:endParaRPr>
          </a:p>
        </p:txBody>
      </p:sp>
      <p:sp>
        <p:nvSpPr>
          <p:cNvPr id="5" name="角丸四角形 4"/>
          <p:cNvSpPr/>
          <p:nvPr/>
        </p:nvSpPr>
        <p:spPr>
          <a:xfrm>
            <a:off x="207424" y="1769328"/>
            <a:ext cx="2394012" cy="864096"/>
          </a:xfrm>
          <a:prstGeom prst="roundRect">
            <a:avLst>
              <a:gd name="adj" fmla="val 4383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accent1">
                    <a:lumMod val="50000"/>
                  </a:scheme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登録手続</a:t>
            </a:r>
            <a:endParaRPr kumimoji="1" lang="ja-JP" altLang="en-US" sz="3200" b="1" dirty="0">
              <a:solidFill>
                <a:schemeClr val="accent1">
                  <a:lumMod val="50000"/>
                </a:scheme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98069333"/>
              </p:ext>
            </p:extLst>
          </p:nvPr>
        </p:nvGraphicFramePr>
        <p:xfrm>
          <a:off x="395536" y="2852936"/>
          <a:ext cx="8352928" cy="3733264"/>
        </p:xfrm>
        <a:graphic>
          <a:graphicData uri="http://schemas.openxmlformats.org/drawingml/2006/table">
            <a:tbl>
              <a:tblPr bandRow="1">
                <a:tableStyleId>{16D9F66E-5EB9-4882-86FB-DCBF35E3C3E4}</a:tableStyleId>
              </a:tblPr>
              <a:tblGrid>
                <a:gridCol w="1518714"/>
                <a:gridCol w="6834214"/>
              </a:tblGrid>
              <a:tr h="860792">
                <a:tc>
                  <a:txBody>
                    <a:bodyPr/>
                    <a:lstStyle/>
                    <a:p>
                      <a:pPr algn="ctr"/>
                      <a:r>
                        <a:rPr kumimoji="1" lang="ja-JP" altLang="en-US" sz="2400" b="1" dirty="0" smtClean="0">
                          <a:solidFill>
                            <a:srgbClr val="002060"/>
                          </a:solidFill>
                          <a:latin typeface="メイリオ" pitchFamily="50" charset="-128"/>
                          <a:ea typeface="メイリオ" pitchFamily="50" charset="-128"/>
                        </a:rPr>
                        <a:t>受付窓口</a:t>
                      </a:r>
                      <a:endParaRPr kumimoji="1" lang="ja-JP" altLang="en-US" sz="2400" b="1" dirty="0">
                        <a:solidFill>
                          <a:srgbClr val="002060"/>
                        </a:solidFill>
                        <a:latin typeface="メイリオ" pitchFamily="50" charset="-128"/>
                        <a:ea typeface="メイリオ" pitchFamily="50" charset="-128"/>
                      </a:endParaRPr>
                    </a:p>
                  </a:txBody>
                  <a:tcPr/>
                </a:tc>
                <a:tc>
                  <a:txBody>
                    <a:bodyPr/>
                    <a:lstStyle/>
                    <a:p>
                      <a:pPr algn="l"/>
                      <a:r>
                        <a:rPr kumimoji="1" lang="ja-JP" altLang="ja-JP" sz="2400" b="1" kern="1200" dirty="0" smtClean="0">
                          <a:solidFill>
                            <a:srgbClr val="002060"/>
                          </a:solidFill>
                          <a:effectLst/>
                          <a:latin typeface="メイリオ" pitchFamily="50" charset="-128"/>
                          <a:ea typeface="メイリオ" pitchFamily="50" charset="-128"/>
                        </a:rPr>
                        <a:t>登録希望者の居住地を担当する</a:t>
                      </a:r>
                      <a:endParaRPr kumimoji="1" lang="en-US" altLang="ja-JP" sz="2400" b="1" kern="1200" dirty="0" smtClean="0">
                        <a:solidFill>
                          <a:srgbClr val="002060"/>
                        </a:solidFill>
                        <a:effectLst/>
                        <a:latin typeface="メイリオ" pitchFamily="50" charset="-128"/>
                        <a:ea typeface="メイリオ" pitchFamily="50" charset="-128"/>
                      </a:endParaRPr>
                    </a:p>
                    <a:p>
                      <a:pPr algn="l"/>
                      <a:r>
                        <a:rPr kumimoji="1" lang="ja-JP" altLang="ja-JP" sz="2400" b="1" kern="1200" dirty="0" smtClean="0">
                          <a:solidFill>
                            <a:srgbClr val="002060"/>
                          </a:solidFill>
                          <a:effectLst/>
                          <a:latin typeface="メイリオ" pitchFamily="50" charset="-128"/>
                          <a:ea typeface="メイリオ" pitchFamily="50" charset="-128"/>
                        </a:rPr>
                        <a:t>「いきいき支援センター」</a:t>
                      </a:r>
                      <a:endParaRPr kumimoji="1" lang="ja-JP" altLang="en-US" sz="2400" b="1" dirty="0">
                        <a:solidFill>
                          <a:srgbClr val="002060"/>
                        </a:solidFill>
                        <a:latin typeface="メイリオ" pitchFamily="50" charset="-128"/>
                        <a:ea typeface="メイリオ" pitchFamily="50" charset="-128"/>
                      </a:endParaRPr>
                    </a:p>
                  </a:txBody>
                  <a:tcPr/>
                </a:tc>
              </a:tr>
              <a:tr h="860792">
                <a:tc>
                  <a:txBody>
                    <a:bodyPr/>
                    <a:lstStyle/>
                    <a:p>
                      <a:pPr algn="ctr"/>
                      <a:r>
                        <a:rPr kumimoji="1" lang="ja-JP" altLang="en-US" sz="2400" b="1" dirty="0" smtClean="0">
                          <a:solidFill>
                            <a:srgbClr val="002060"/>
                          </a:solidFill>
                          <a:latin typeface="メイリオ" pitchFamily="50" charset="-128"/>
                          <a:ea typeface="メイリオ" pitchFamily="50" charset="-128"/>
                        </a:rPr>
                        <a:t>受付時間</a:t>
                      </a:r>
                      <a:endParaRPr kumimoji="1" lang="ja-JP" altLang="en-US" sz="2400" b="1" dirty="0">
                        <a:solidFill>
                          <a:srgbClr val="002060"/>
                        </a:solidFill>
                        <a:latin typeface="メイリオ" pitchFamily="50" charset="-128"/>
                        <a:ea typeface="メイリオ" pitchFamily="50" charset="-128"/>
                      </a:endParaRPr>
                    </a:p>
                  </a:txBody>
                  <a:tcPr/>
                </a:tc>
                <a:tc>
                  <a:txBody>
                    <a:bodyPr/>
                    <a:lstStyle/>
                    <a:p>
                      <a:pPr algn="l"/>
                      <a:r>
                        <a:rPr kumimoji="1" lang="ja-JP" altLang="ja-JP" sz="2400" b="1" kern="1200" dirty="0" smtClean="0">
                          <a:solidFill>
                            <a:srgbClr val="002060"/>
                          </a:solidFill>
                          <a:effectLst/>
                          <a:latin typeface="メイリオ" pitchFamily="50" charset="-128"/>
                          <a:ea typeface="メイリオ" pitchFamily="50" charset="-128"/>
                        </a:rPr>
                        <a:t>月～金曜日（祝休日・年末年始を除く。）</a:t>
                      </a:r>
                      <a:endParaRPr kumimoji="1" lang="en-US" altLang="ja-JP" sz="2400" b="1" kern="1200" dirty="0" smtClean="0">
                        <a:solidFill>
                          <a:srgbClr val="002060"/>
                        </a:solidFill>
                        <a:effectLst/>
                        <a:latin typeface="メイリオ" pitchFamily="50" charset="-128"/>
                        <a:ea typeface="メイリオ" pitchFamily="50" charset="-128"/>
                      </a:endParaRPr>
                    </a:p>
                    <a:p>
                      <a:pPr algn="l"/>
                      <a:r>
                        <a:rPr kumimoji="1" lang="ja-JP" altLang="ja-JP" sz="2400" b="1" kern="1200" dirty="0" smtClean="0">
                          <a:solidFill>
                            <a:srgbClr val="002060"/>
                          </a:solidFill>
                          <a:effectLst/>
                          <a:latin typeface="メイリオ" pitchFamily="50" charset="-128"/>
                          <a:ea typeface="メイリオ" pitchFamily="50" charset="-128"/>
                        </a:rPr>
                        <a:t>午前</a:t>
                      </a:r>
                      <a:r>
                        <a:rPr kumimoji="1" lang="en-US" altLang="ja-JP" sz="2400" b="1" kern="1200" dirty="0" smtClean="0">
                          <a:solidFill>
                            <a:srgbClr val="002060"/>
                          </a:solidFill>
                          <a:effectLst/>
                          <a:latin typeface="メイリオ" pitchFamily="50" charset="-128"/>
                          <a:ea typeface="メイリオ" pitchFamily="50" charset="-128"/>
                        </a:rPr>
                        <a:t>9</a:t>
                      </a:r>
                      <a:r>
                        <a:rPr kumimoji="1" lang="ja-JP" altLang="ja-JP" sz="2400" b="1" kern="1200" dirty="0" smtClean="0">
                          <a:solidFill>
                            <a:srgbClr val="002060"/>
                          </a:solidFill>
                          <a:effectLst/>
                          <a:latin typeface="メイリオ" pitchFamily="50" charset="-128"/>
                          <a:ea typeface="メイリオ" pitchFamily="50" charset="-128"/>
                        </a:rPr>
                        <a:t>時～午後</a:t>
                      </a:r>
                      <a:r>
                        <a:rPr kumimoji="1" lang="en-US" altLang="ja-JP" sz="2400" b="1" kern="1200" dirty="0" smtClean="0">
                          <a:solidFill>
                            <a:srgbClr val="002060"/>
                          </a:solidFill>
                          <a:effectLst/>
                          <a:latin typeface="メイリオ" pitchFamily="50" charset="-128"/>
                          <a:ea typeface="メイリオ" pitchFamily="50" charset="-128"/>
                        </a:rPr>
                        <a:t>5</a:t>
                      </a:r>
                      <a:r>
                        <a:rPr kumimoji="1" lang="ja-JP" altLang="ja-JP" sz="2400" b="1" kern="1200" dirty="0" smtClean="0">
                          <a:solidFill>
                            <a:srgbClr val="002060"/>
                          </a:solidFill>
                          <a:effectLst/>
                          <a:latin typeface="メイリオ" pitchFamily="50" charset="-128"/>
                          <a:ea typeface="メイリオ" pitchFamily="50" charset="-128"/>
                        </a:rPr>
                        <a:t>時</a:t>
                      </a:r>
                      <a:endParaRPr kumimoji="1" lang="ja-JP" altLang="en-US" sz="2400" b="1" dirty="0">
                        <a:solidFill>
                          <a:srgbClr val="002060"/>
                        </a:solidFill>
                        <a:latin typeface="メイリオ" pitchFamily="50" charset="-128"/>
                        <a:ea typeface="メイリオ" pitchFamily="50" charset="-128"/>
                      </a:endParaRPr>
                    </a:p>
                  </a:txBody>
                  <a:tcPr/>
                </a:tc>
              </a:tr>
              <a:tr h="1662792">
                <a:tc>
                  <a:txBody>
                    <a:bodyPr/>
                    <a:lstStyle/>
                    <a:p>
                      <a:pPr algn="ctr"/>
                      <a:r>
                        <a:rPr kumimoji="1" lang="ja-JP" altLang="en-US" sz="2400" b="1" dirty="0" smtClean="0">
                          <a:solidFill>
                            <a:srgbClr val="002060"/>
                          </a:solidFill>
                          <a:latin typeface="メイリオ" pitchFamily="50" charset="-128"/>
                          <a:ea typeface="メイリオ" pitchFamily="50" charset="-128"/>
                        </a:rPr>
                        <a:t>登録方法</a:t>
                      </a:r>
                      <a:endParaRPr kumimoji="1" lang="ja-JP" altLang="en-US" sz="2400" b="1" dirty="0">
                        <a:solidFill>
                          <a:srgbClr val="002060"/>
                        </a:solidFill>
                        <a:latin typeface="メイリオ" pitchFamily="50" charset="-128"/>
                        <a:ea typeface="メイリオ" pitchFamily="50" charset="-128"/>
                      </a:endParaRPr>
                    </a:p>
                  </a:txBody>
                  <a:tcPr/>
                </a:tc>
                <a:tc>
                  <a:txBody>
                    <a:bodyPr/>
                    <a:lstStyle/>
                    <a:p>
                      <a:pPr algn="l"/>
                      <a:r>
                        <a:rPr kumimoji="1" lang="ja-JP" altLang="ja-JP" sz="2400" b="1" kern="1200" dirty="0" smtClean="0">
                          <a:solidFill>
                            <a:srgbClr val="002060"/>
                          </a:solidFill>
                          <a:effectLst/>
                          <a:latin typeface="メイリオ" pitchFamily="50" charset="-128"/>
                          <a:ea typeface="メイリオ" pitchFamily="50" charset="-128"/>
                        </a:rPr>
                        <a:t>登録希望者の親族・成年後見人等、または利用している施設の職員の方</a:t>
                      </a:r>
                      <a:r>
                        <a:rPr kumimoji="1" lang="ja-JP" altLang="en-US" sz="2400" b="1" kern="1200" dirty="0" smtClean="0">
                          <a:solidFill>
                            <a:srgbClr val="002060"/>
                          </a:solidFill>
                          <a:effectLst/>
                          <a:latin typeface="メイリオ" pitchFamily="50" charset="-128"/>
                          <a:ea typeface="メイリオ" pitchFamily="50" charset="-128"/>
                        </a:rPr>
                        <a:t>が</a:t>
                      </a:r>
                      <a:r>
                        <a:rPr kumimoji="1" lang="ja-JP" altLang="ja-JP" sz="2400" b="1" kern="1200" dirty="0" smtClean="0">
                          <a:solidFill>
                            <a:srgbClr val="002060"/>
                          </a:solidFill>
                          <a:effectLst/>
                          <a:latin typeface="メイリオ" pitchFamily="50" charset="-128"/>
                          <a:ea typeface="メイリオ" pitchFamily="50" charset="-128"/>
                        </a:rPr>
                        <a:t>、登録届を受付窓口まで持参</a:t>
                      </a:r>
                      <a:r>
                        <a:rPr kumimoji="1" lang="ja-JP" altLang="en-US" sz="2400" b="1" kern="1200" dirty="0" smtClean="0">
                          <a:solidFill>
                            <a:srgbClr val="002060"/>
                          </a:solidFill>
                          <a:effectLst/>
                          <a:latin typeface="メイリオ" pitchFamily="50" charset="-128"/>
                          <a:ea typeface="メイリオ" pitchFamily="50" charset="-128"/>
                        </a:rPr>
                        <a:t>。</a:t>
                      </a:r>
                      <a:endParaRPr kumimoji="1" lang="en-US" altLang="ja-JP" sz="2400" b="1" kern="1200" dirty="0" smtClean="0">
                        <a:solidFill>
                          <a:srgbClr val="002060"/>
                        </a:solidFill>
                        <a:effectLst/>
                        <a:latin typeface="メイリオ" pitchFamily="50" charset="-128"/>
                        <a:ea typeface="メイリオ" pitchFamily="50" charset="-128"/>
                      </a:endParaRPr>
                    </a:p>
                    <a:p>
                      <a:pPr algn="l"/>
                      <a:r>
                        <a:rPr kumimoji="1" lang="en-US" altLang="ja-JP" sz="1800" b="1" kern="1200" dirty="0" smtClean="0">
                          <a:solidFill>
                            <a:srgbClr val="002060"/>
                          </a:solidFill>
                          <a:effectLst/>
                          <a:latin typeface="メイリオ" pitchFamily="50" charset="-128"/>
                          <a:ea typeface="メイリオ" pitchFamily="50" charset="-128"/>
                        </a:rPr>
                        <a:t>※</a:t>
                      </a:r>
                      <a:r>
                        <a:rPr kumimoji="1" lang="ja-JP" altLang="en-US" sz="1800" b="1" kern="1200" dirty="0" smtClean="0">
                          <a:solidFill>
                            <a:srgbClr val="002060"/>
                          </a:solidFill>
                          <a:effectLst/>
                          <a:latin typeface="メイリオ" pitchFamily="50" charset="-128"/>
                          <a:ea typeface="メイリオ" pitchFamily="50" charset="-128"/>
                        </a:rPr>
                        <a:t>登録届は名古屋市公式ウェブサイトから入手できます。</a:t>
                      </a:r>
                      <a:endParaRPr kumimoji="1" lang="en-US" altLang="ja-JP" sz="1800" b="1" kern="1200" dirty="0" smtClean="0">
                        <a:solidFill>
                          <a:srgbClr val="002060"/>
                        </a:solidFill>
                        <a:effectLst/>
                        <a:latin typeface="メイリオ" pitchFamily="50" charset="-128"/>
                        <a:ea typeface="メイリオ" pitchFamily="50" charset="-128"/>
                      </a:endParaRPr>
                    </a:p>
                    <a:p>
                      <a:pPr algn="l"/>
                      <a:r>
                        <a:rPr kumimoji="1" lang="en-US" altLang="ja-JP" sz="1800" b="1" kern="1200" dirty="0" smtClean="0">
                          <a:solidFill>
                            <a:srgbClr val="002060"/>
                          </a:solidFill>
                          <a:effectLst/>
                          <a:latin typeface="メイリオ" pitchFamily="50" charset="-128"/>
                          <a:ea typeface="メイリオ" pitchFamily="50" charset="-128"/>
                          <a:hlinkClick r:id="rId3"/>
                        </a:rPr>
                        <a:t>http://www.city.nagoya.jp/kenkofukushi/page/0000038313.html</a:t>
                      </a:r>
                      <a:endParaRPr kumimoji="1" lang="ja-JP" altLang="en-US" sz="1800" b="1" dirty="0">
                        <a:solidFill>
                          <a:srgbClr val="002060"/>
                        </a:solidFill>
                        <a:latin typeface="メイリオ" pitchFamily="50" charset="-128"/>
                        <a:ea typeface="メイリオ" pitchFamily="50" charset="-128"/>
                      </a:endParaRPr>
                    </a:p>
                  </a:txBody>
                  <a:tcPr/>
                </a:tc>
              </a:tr>
            </a:tbl>
          </a:graphicData>
        </a:graphic>
      </p:graphicFrame>
      <p:sp>
        <p:nvSpPr>
          <p:cNvPr id="8" name="テキスト ボックス 7"/>
          <p:cNvSpPr txBox="1"/>
          <p:nvPr/>
        </p:nvSpPr>
        <p:spPr>
          <a:xfrm>
            <a:off x="2772582" y="1844824"/>
            <a:ext cx="2159458" cy="738664"/>
          </a:xfrm>
          <a:prstGeom prst="rect">
            <a:avLst/>
          </a:prstGeom>
          <a:noFill/>
        </p:spPr>
        <p:txBody>
          <a:bodyPr wrap="square" rtlCol="0">
            <a:spAutoFit/>
          </a:bodyPr>
          <a:lstStyle/>
          <a:p>
            <a:pPr>
              <a:lnSpc>
                <a:spcPct val="150000"/>
              </a:lnSpc>
            </a:pPr>
            <a:r>
              <a:rPr kumimoji="1" lang="en-US" altLang="ja-JP" sz="2800" b="1" dirty="0" smtClean="0">
                <a:solidFill>
                  <a:srgbClr val="002060"/>
                </a:solidFill>
                <a:latin typeface="メイリオ" pitchFamily="50" charset="-128"/>
                <a:ea typeface="メイリオ" pitchFamily="50" charset="-128"/>
              </a:rPr>
              <a:t>※</a:t>
            </a:r>
            <a:r>
              <a:rPr kumimoji="1" lang="ja-JP" altLang="en-US" sz="2800" b="1" dirty="0" smtClean="0">
                <a:solidFill>
                  <a:srgbClr val="002060"/>
                </a:solidFill>
                <a:latin typeface="メイリオ" pitchFamily="50" charset="-128"/>
                <a:ea typeface="メイリオ" pitchFamily="50" charset="-128"/>
              </a:rPr>
              <a:t>登録無料</a:t>
            </a:r>
            <a:endParaRPr kumimoji="1" lang="en-US" altLang="ja-JP" sz="2800" b="1" dirty="0" smtClean="0">
              <a:solidFill>
                <a:srgbClr val="002060"/>
              </a:solidFill>
              <a:latin typeface="メイリオ" pitchFamily="50" charset="-128"/>
              <a:ea typeface="メイリオ" pitchFamily="50" charset="-128"/>
            </a:endParaRPr>
          </a:p>
        </p:txBody>
      </p:sp>
    </p:spTree>
    <p:extLst>
      <p:ext uri="{BB962C8B-B14F-4D97-AF65-F5344CB8AC3E}">
        <p14:creationId xmlns:p14="http://schemas.microsoft.com/office/powerpoint/2010/main" val="221993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494295" y="1124712"/>
            <a:ext cx="8038145" cy="5515"/>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a:spLocks noGrp="1"/>
          </p:cNvSpPr>
          <p:nvPr>
            <p:ph type="title" idx="4294967295"/>
          </p:nvPr>
        </p:nvSpPr>
        <p:spPr>
          <a:xfrm>
            <a:off x="540768" y="512963"/>
            <a:ext cx="8267700" cy="600075"/>
          </a:xfrm>
          <a:noFill/>
        </p:spPr>
        <p:txBody>
          <a:bodyPr>
            <a:noAutofit/>
          </a:bodyPr>
          <a:lstStyle/>
          <a:p>
            <a:r>
              <a:rPr lang="ja-JP" altLang="en-US" sz="3200" dirty="0">
                <a:solidFill>
                  <a:schemeClr val="accent2">
                    <a:lumMod val="50000"/>
                  </a:schemeClr>
                </a:solidFill>
                <a:effectLst>
                  <a:outerShdw blurRad="38100" dist="38100" dir="2700000" algn="tl">
                    <a:srgbClr val="000000">
                      <a:alpha val="43137"/>
                    </a:srgbClr>
                  </a:outerShdw>
                </a:effectLst>
              </a:rPr>
              <a:t>はいかい高齢者おかえり支援</a:t>
            </a:r>
            <a:r>
              <a:rPr lang="ja-JP" altLang="en-US" sz="3200" dirty="0" smtClean="0">
                <a:solidFill>
                  <a:schemeClr val="accent2">
                    <a:lumMod val="50000"/>
                  </a:schemeClr>
                </a:solidFill>
                <a:effectLst>
                  <a:outerShdw blurRad="38100" dist="38100" dir="2700000" algn="tl">
                    <a:srgbClr val="000000">
                      <a:alpha val="43137"/>
                    </a:srgbClr>
                  </a:outerShdw>
                </a:effectLst>
              </a:rPr>
              <a:t>事業の実績</a:t>
            </a:r>
            <a:endParaRPr lang="ja-JP" altLang="en-US" sz="3200" dirty="0">
              <a:solidFill>
                <a:schemeClr val="accent2">
                  <a:lumMod val="50000"/>
                </a:schemeClr>
              </a:solidFill>
            </a:endParaRPr>
          </a:p>
        </p:txBody>
      </p:sp>
      <p:sp>
        <p:nvSpPr>
          <p:cNvPr id="5" name="テキスト ボックス 3"/>
          <p:cNvSpPr txBox="1"/>
          <p:nvPr/>
        </p:nvSpPr>
        <p:spPr>
          <a:xfrm>
            <a:off x="529432" y="2116486"/>
            <a:ext cx="5670947" cy="415498"/>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rebuchet MS"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rebuchet MS"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rebuchet MS"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rebuchet MS" pitchFamily="34" charset="0"/>
                <a:ea typeface="ＭＳ Ｐゴシック" pitchFamily="50" charset="-128"/>
                <a:cs typeface="+mn-cs"/>
              </a:defRPr>
            </a:lvl9pPr>
          </a:lstStyle>
          <a:p>
            <a:pPr fontAlgn="auto">
              <a:spcBef>
                <a:spcPts val="0"/>
              </a:spcBef>
              <a:spcAft>
                <a:spcPts val="900"/>
              </a:spcAft>
              <a:defRPr/>
            </a:pPr>
            <a:r>
              <a:rPr lang="ja-JP" altLang="en-US" sz="2100" dirty="0">
                <a:latin typeface="+mn-ea"/>
                <a:ea typeface="+mn-ea"/>
              </a:rPr>
              <a:t>（</a:t>
            </a:r>
            <a:r>
              <a:rPr lang="en-US" altLang="ja-JP" sz="2100" dirty="0">
                <a:latin typeface="+mn-ea"/>
                <a:ea typeface="+mn-ea"/>
              </a:rPr>
              <a:t>1</a:t>
            </a:r>
            <a:r>
              <a:rPr lang="ja-JP" altLang="en-US" sz="2100" dirty="0">
                <a:latin typeface="+mn-ea"/>
                <a:ea typeface="+mn-ea"/>
              </a:rPr>
              <a:t>）事前登録者数</a:t>
            </a:r>
            <a:endParaRPr lang="en-US" altLang="ja-JP" sz="2100" spc="-113" dirty="0">
              <a:latin typeface="+mn-ea"/>
              <a:ea typeface="+mn-ea"/>
            </a:endParaRPr>
          </a:p>
        </p:txBody>
      </p:sp>
      <p:sp>
        <p:nvSpPr>
          <p:cNvPr id="8" name="テキスト ボックス 3"/>
          <p:cNvSpPr txBox="1"/>
          <p:nvPr/>
        </p:nvSpPr>
        <p:spPr>
          <a:xfrm>
            <a:off x="529432" y="3078511"/>
            <a:ext cx="5670947" cy="415498"/>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rebuchet MS"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rebuchet MS"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rebuchet MS"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rebuchet MS" pitchFamily="34" charset="0"/>
                <a:ea typeface="ＭＳ Ｐゴシック" pitchFamily="50" charset="-128"/>
                <a:cs typeface="+mn-cs"/>
              </a:defRPr>
            </a:lvl9pPr>
          </a:lstStyle>
          <a:p>
            <a:pPr fontAlgn="auto">
              <a:spcBef>
                <a:spcPts val="0"/>
              </a:spcBef>
              <a:spcAft>
                <a:spcPts val="900"/>
              </a:spcAft>
              <a:defRPr/>
            </a:pPr>
            <a:r>
              <a:rPr lang="ja-JP" altLang="en-US" sz="2100" dirty="0">
                <a:latin typeface="+mn-ea"/>
                <a:ea typeface="+mn-ea"/>
              </a:rPr>
              <a:t>（</a:t>
            </a:r>
            <a:r>
              <a:rPr lang="en-US" altLang="ja-JP" sz="2100" dirty="0">
                <a:latin typeface="+mn-ea"/>
                <a:ea typeface="+mn-ea"/>
              </a:rPr>
              <a:t>2</a:t>
            </a:r>
            <a:r>
              <a:rPr lang="ja-JP" altLang="en-US" sz="2100" dirty="0">
                <a:latin typeface="+mn-ea"/>
                <a:ea typeface="+mn-ea"/>
              </a:rPr>
              <a:t>）登録メールアドレス数</a:t>
            </a:r>
            <a:endParaRPr lang="en-US" altLang="ja-JP" sz="2100" spc="-113" dirty="0">
              <a:latin typeface="+mn-ea"/>
              <a:ea typeface="+mn-ea"/>
            </a:endParaRPr>
          </a:p>
        </p:txBody>
      </p:sp>
      <p:graphicFrame>
        <p:nvGraphicFramePr>
          <p:cNvPr id="9" name="表 8"/>
          <p:cNvGraphicFramePr>
            <a:graphicFrameLocks noGrp="1"/>
          </p:cNvGraphicFramePr>
          <p:nvPr>
            <p:extLst/>
          </p:nvPr>
        </p:nvGraphicFramePr>
        <p:xfrm>
          <a:off x="1231901" y="3517356"/>
          <a:ext cx="3319318" cy="396478"/>
        </p:xfrm>
        <a:graphic>
          <a:graphicData uri="http://schemas.openxmlformats.org/drawingml/2006/table">
            <a:tbl>
              <a:tblPr firstRow="1" bandRow="1">
                <a:tableStyleId>{5940675A-B579-460E-94D1-54222C63F5DA}</a:tableStyleId>
              </a:tblPr>
              <a:tblGrid>
                <a:gridCol w="1448113">
                  <a:extLst>
                    <a:ext uri="{9D8B030D-6E8A-4147-A177-3AD203B41FA5}">
                      <a16:colId xmlns="" xmlns:a16="http://schemas.microsoft.com/office/drawing/2014/main" val="20000"/>
                    </a:ext>
                  </a:extLst>
                </a:gridCol>
                <a:gridCol w="1871205">
                  <a:extLst>
                    <a:ext uri="{9D8B030D-6E8A-4147-A177-3AD203B41FA5}">
                      <a16:colId xmlns="" xmlns:a16="http://schemas.microsoft.com/office/drawing/2014/main" val="20001"/>
                    </a:ext>
                  </a:extLst>
                </a:gridCol>
              </a:tblGrid>
              <a:tr h="396478">
                <a:tc>
                  <a:txBody>
                    <a:bodyPr/>
                    <a:lstStyle/>
                    <a:p>
                      <a:pPr algn="ctr"/>
                      <a:r>
                        <a:rPr kumimoji="1" lang="ja-JP" altLang="en-US" sz="1500" b="1" dirty="0">
                          <a:solidFill>
                            <a:schemeClr val="bg1"/>
                          </a:solidFill>
                          <a:latin typeface="+mn-ea"/>
                          <a:ea typeface="+mn-ea"/>
                          <a:cs typeface="Meiryo UI" pitchFamily="50" charset="-128"/>
                        </a:rPr>
                        <a:t>全市計</a:t>
                      </a:r>
                    </a:p>
                  </a:txBody>
                  <a:tcPr marL="68581" marR="68581" marT="34211" marB="34211" anchor="ctr">
                    <a:solidFill>
                      <a:srgbClr val="0070C0"/>
                    </a:solidFill>
                  </a:tcPr>
                </a:tc>
                <a:tc>
                  <a:txBody>
                    <a:bodyPr/>
                    <a:lstStyle/>
                    <a:p>
                      <a:pPr algn="ctr"/>
                      <a:r>
                        <a:rPr kumimoji="1" lang="en-US" altLang="ja-JP" sz="1500" b="1" baseline="0" dirty="0" smtClean="0">
                          <a:solidFill>
                            <a:schemeClr val="tx1"/>
                          </a:solidFill>
                          <a:latin typeface="+mn-ea"/>
                          <a:ea typeface="+mn-ea"/>
                          <a:cs typeface="Meiryo UI" pitchFamily="50" charset="-128"/>
                        </a:rPr>
                        <a:t>7,943</a:t>
                      </a:r>
                      <a:r>
                        <a:rPr kumimoji="1" lang="ja-JP" altLang="en-US" sz="1500" b="1" baseline="0" dirty="0" smtClean="0">
                          <a:solidFill>
                            <a:schemeClr val="tx1"/>
                          </a:solidFill>
                          <a:latin typeface="+mn-ea"/>
                          <a:ea typeface="+mn-ea"/>
                          <a:cs typeface="Meiryo UI" pitchFamily="50" charset="-128"/>
                        </a:rPr>
                        <a:t>アドレス</a:t>
                      </a:r>
                      <a:endParaRPr kumimoji="1" lang="ja-JP" altLang="en-US" sz="1500" b="1" baseline="0" dirty="0">
                        <a:solidFill>
                          <a:schemeClr val="tx1"/>
                        </a:solidFill>
                        <a:latin typeface="+mn-ea"/>
                        <a:ea typeface="+mn-ea"/>
                        <a:cs typeface="Meiryo UI" pitchFamily="50" charset="-128"/>
                      </a:endParaRPr>
                    </a:p>
                  </a:txBody>
                  <a:tcPr marL="68581" marR="68581" marT="34211" marB="34211" anchor="ctr">
                    <a:noFill/>
                  </a:tcPr>
                </a:tc>
                <a:extLst>
                  <a:ext uri="{0D108BD9-81ED-4DB2-BD59-A6C34878D82A}">
                    <a16:rowId xmlns="" xmlns:a16="http://schemas.microsoft.com/office/drawing/2014/main" val="10000"/>
                  </a:ext>
                </a:extLst>
              </a:tr>
            </a:tbl>
          </a:graphicData>
        </a:graphic>
      </p:graphicFrame>
      <p:sp>
        <p:nvSpPr>
          <p:cNvPr id="10" name="テキスト ボックス 3"/>
          <p:cNvSpPr txBox="1"/>
          <p:nvPr/>
        </p:nvSpPr>
        <p:spPr>
          <a:xfrm>
            <a:off x="508000" y="4104830"/>
            <a:ext cx="5670947" cy="415498"/>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rebuchet MS"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rebuchet MS"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rebuchet MS"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rebuchet MS"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rebuchet MS" pitchFamily="34" charset="0"/>
                <a:ea typeface="ＭＳ Ｐゴシック" pitchFamily="50" charset="-128"/>
                <a:cs typeface="+mn-cs"/>
              </a:defRPr>
            </a:lvl9pPr>
          </a:lstStyle>
          <a:p>
            <a:pPr fontAlgn="auto">
              <a:spcBef>
                <a:spcPts val="0"/>
              </a:spcBef>
              <a:spcAft>
                <a:spcPts val="900"/>
              </a:spcAft>
              <a:defRPr/>
            </a:pPr>
            <a:r>
              <a:rPr lang="ja-JP" altLang="en-US" sz="2100" dirty="0">
                <a:latin typeface="+mn-ea"/>
                <a:ea typeface="+mn-ea"/>
              </a:rPr>
              <a:t>（</a:t>
            </a:r>
            <a:r>
              <a:rPr lang="en-US" altLang="ja-JP" sz="2100" dirty="0">
                <a:latin typeface="+mn-ea"/>
                <a:ea typeface="+mn-ea"/>
              </a:rPr>
              <a:t>3</a:t>
            </a:r>
            <a:r>
              <a:rPr lang="ja-JP" altLang="en-US" sz="2100" dirty="0">
                <a:latin typeface="+mn-ea"/>
                <a:ea typeface="+mn-ea"/>
              </a:rPr>
              <a:t>）捜索協力依頼メール配信件数</a:t>
            </a:r>
            <a:endParaRPr lang="en-US" altLang="ja-JP" sz="2100" spc="-113" dirty="0">
              <a:latin typeface="+mn-ea"/>
              <a:ea typeface="+mn-ea"/>
            </a:endParaRPr>
          </a:p>
        </p:txBody>
      </p:sp>
      <p:graphicFrame>
        <p:nvGraphicFramePr>
          <p:cNvPr id="11" name="表 10"/>
          <p:cNvGraphicFramePr>
            <a:graphicFrameLocks noGrp="1"/>
          </p:cNvGraphicFramePr>
          <p:nvPr>
            <p:extLst>
              <p:ext uri="{D42A27DB-BD31-4B8C-83A1-F6EECF244321}">
                <p14:modId xmlns:p14="http://schemas.microsoft.com/office/powerpoint/2010/main" val="155402393"/>
              </p:ext>
            </p:extLst>
          </p:nvPr>
        </p:nvGraphicFramePr>
        <p:xfrm>
          <a:off x="1058657" y="4714779"/>
          <a:ext cx="6985123" cy="1261590"/>
        </p:xfrm>
        <a:graphic>
          <a:graphicData uri="http://schemas.openxmlformats.org/drawingml/2006/table">
            <a:tbl>
              <a:tblPr firstRow="1" bandRow="1">
                <a:tableStyleId>{5940675A-B579-460E-94D1-54222C63F5DA}</a:tableStyleId>
              </a:tblPr>
              <a:tblGrid>
                <a:gridCol w="1162273">
                  <a:extLst>
                    <a:ext uri="{9D8B030D-6E8A-4147-A177-3AD203B41FA5}">
                      <a16:colId xmlns="" xmlns:a16="http://schemas.microsoft.com/office/drawing/2014/main" val="20000"/>
                    </a:ext>
                  </a:extLst>
                </a:gridCol>
                <a:gridCol w="970475">
                  <a:extLst>
                    <a:ext uri="{9D8B030D-6E8A-4147-A177-3AD203B41FA5}">
                      <a16:colId xmlns="" xmlns:a16="http://schemas.microsoft.com/office/drawing/2014/main" val="20001"/>
                    </a:ext>
                  </a:extLst>
                </a:gridCol>
                <a:gridCol w="970475">
                  <a:extLst>
                    <a:ext uri="{9D8B030D-6E8A-4147-A177-3AD203B41FA5}">
                      <a16:colId xmlns="" xmlns:a16="http://schemas.microsoft.com/office/drawing/2014/main" val="20002"/>
                    </a:ext>
                  </a:extLst>
                </a:gridCol>
                <a:gridCol w="970475">
                  <a:extLst>
                    <a:ext uri="{9D8B030D-6E8A-4147-A177-3AD203B41FA5}">
                      <a16:colId xmlns="" xmlns:a16="http://schemas.microsoft.com/office/drawing/2014/main" val="20003"/>
                    </a:ext>
                  </a:extLst>
                </a:gridCol>
                <a:gridCol w="970475">
                  <a:extLst>
                    <a:ext uri="{9D8B030D-6E8A-4147-A177-3AD203B41FA5}">
                      <a16:colId xmlns="" xmlns:a16="http://schemas.microsoft.com/office/drawing/2014/main" val="20004"/>
                    </a:ext>
                  </a:extLst>
                </a:gridCol>
                <a:gridCol w="970475">
                  <a:extLst>
                    <a:ext uri="{9D8B030D-6E8A-4147-A177-3AD203B41FA5}">
                      <a16:colId xmlns="" xmlns:a16="http://schemas.microsoft.com/office/drawing/2014/main" val="20005"/>
                    </a:ext>
                  </a:extLst>
                </a:gridCol>
                <a:gridCol w="970475">
                  <a:extLst>
                    <a:ext uri="{9D8B030D-6E8A-4147-A177-3AD203B41FA5}">
                      <a16:colId xmlns="" xmlns:a16="http://schemas.microsoft.com/office/drawing/2014/main" val="20006"/>
                    </a:ext>
                  </a:extLst>
                </a:gridCol>
              </a:tblGrid>
              <a:tr h="630795">
                <a:tc>
                  <a:txBody>
                    <a:bodyPr/>
                    <a:lstStyle/>
                    <a:p>
                      <a:pPr algn="ctr"/>
                      <a:r>
                        <a:rPr kumimoji="1" lang="ja-JP" altLang="en-US" sz="1500" b="1" dirty="0">
                          <a:solidFill>
                            <a:schemeClr val="bg1"/>
                          </a:solidFill>
                          <a:latin typeface="+mn-ea"/>
                          <a:ea typeface="+mn-ea"/>
                          <a:cs typeface="Meiryo UI" pitchFamily="50" charset="-128"/>
                        </a:rPr>
                        <a:t>区　分　</a:t>
                      </a:r>
                    </a:p>
                  </a:txBody>
                  <a:tcPr marL="68565" marR="68565" marT="34313" marB="34313" anchor="ctr">
                    <a:solidFill>
                      <a:srgbClr val="0070C0"/>
                    </a:solidFill>
                  </a:tcPr>
                </a:tc>
                <a:tc>
                  <a:txBody>
                    <a:bodyPr/>
                    <a:lstStyle/>
                    <a:p>
                      <a:pPr algn="ctr"/>
                      <a:r>
                        <a:rPr kumimoji="1" lang="en-US" altLang="ja-JP" sz="1500" b="1" baseline="0" dirty="0" smtClean="0">
                          <a:solidFill>
                            <a:schemeClr val="bg1"/>
                          </a:solidFill>
                          <a:latin typeface="+mn-ea"/>
                          <a:ea typeface="+mn-ea"/>
                          <a:cs typeface="Meiryo UI" pitchFamily="50" charset="-128"/>
                        </a:rPr>
                        <a:t>26</a:t>
                      </a:r>
                      <a:r>
                        <a:rPr kumimoji="1" lang="ja-JP" altLang="en-US" sz="1500" b="1" baseline="0" dirty="0" smtClean="0">
                          <a:solidFill>
                            <a:schemeClr val="bg1"/>
                          </a:solidFill>
                          <a:latin typeface="+mn-ea"/>
                          <a:ea typeface="+mn-ea"/>
                          <a:cs typeface="Meiryo UI" pitchFamily="50" charset="-128"/>
                        </a:rPr>
                        <a:t>年度</a:t>
                      </a:r>
                      <a:endParaRPr kumimoji="1" lang="ja-JP" altLang="en-US" sz="1500" b="1" baseline="0" dirty="0">
                        <a:solidFill>
                          <a:schemeClr val="bg1"/>
                        </a:solidFill>
                        <a:latin typeface="+mn-ea"/>
                        <a:ea typeface="+mn-ea"/>
                        <a:cs typeface="Meiryo UI" pitchFamily="50" charset="-128"/>
                      </a:endParaRPr>
                    </a:p>
                  </a:txBody>
                  <a:tcPr marL="68565" marR="68565" marT="34313" marB="34313" anchor="ctr">
                    <a:solidFill>
                      <a:srgbClr val="0070C0"/>
                    </a:solidFill>
                  </a:tcPr>
                </a:tc>
                <a:tc>
                  <a:txBody>
                    <a:bodyPr/>
                    <a:lstStyle/>
                    <a:p>
                      <a:pPr algn="ctr"/>
                      <a:r>
                        <a:rPr kumimoji="1" lang="en-US" altLang="ja-JP" sz="1500" b="1" baseline="0" dirty="0" smtClean="0">
                          <a:solidFill>
                            <a:schemeClr val="bg1"/>
                          </a:solidFill>
                          <a:latin typeface="+mn-ea"/>
                          <a:ea typeface="+mn-ea"/>
                          <a:cs typeface="Meiryo UI" pitchFamily="50" charset="-128"/>
                        </a:rPr>
                        <a:t>27</a:t>
                      </a:r>
                      <a:r>
                        <a:rPr kumimoji="1" lang="ja-JP" altLang="en-US" sz="1500" b="1" baseline="0" dirty="0" smtClean="0">
                          <a:solidFill>
                            <a:schemeClr val="bg1"/>
                          </a:solidFill>
                          <a:latin typeface="+mn-ea"/>
                          <a:ea typeface="+mn-ea"/>
                          <a:cs typeface="Meiryo UI" pitchFamily="50" charset="-128"/>
                        </a:rPr>
                        <a:t>年度</a:t>
                      </a:r>
                      <a:endParaRPr kumimoji="1" lang="ja-JP" altLang="en-US" sz="1500" b="1" baseline="0" dirty="0">
                        <a:solidFill>
                          <a:schemeClr val="bg1"/>
                        </a:solidFill>
                        <a:latin typeface="+mn-ea"/>
                        <a:ea typeface="+mn-ea"/>
                        <a:cs typeface="Meiryo UI" pitchFamily="50" charset="-128"/>
                      </a:endParaRPr>
                    </a:p>
                  </a:txBody>
                  <a:tcPr marL="68565" marR="68565" marT="34313" marB="34313" anchor="ctr">
                    <a:solidFill>
                      <a:srgbClr val="0070C0"/>
                    </a:solidFill>
                  </a:tcPr>
                </a:tc>
                <a:tc>
                  <a:txBody>
                    <a:bodyPr/>
                    <a:lstStyle/>
                    <a:p>
                      <a:pPr algn="ctr"/>
                      <a:r>
                        <a:rPr kumimoji="1" lang="en-US" altLang="ja-JP" sz="1500" b="1" baseline="0" dirty="0" smtClean="0">
                          <a:solidFill>
                            <a:schemeClr val="bg1"/>
                          </a:solidFill>
                          <a:latin typeface="+mn-ea"/>
                          <a:ea typeface="+mn-ea"/>
                          <a:cs typeface="Meiryo UI" pitchFamily="50" charset="-128"/>
                        </a:rPr>
                        <a:t>28</a:t>
                      </a:r>
                      <a:r>
                        <a:rPr kumimoji="1" lang="ja-JP" altLang="en-US" sz="1500" b="1" baseline="0" dirty="0" smtClean="0">
                          <a:solidFill>
                            <a:schemeClr val="bg1"/>
                          </a:solidFill>
                          <a:latin typeface="+mn-ea"/>
                          <a:ea typeface="+mn-ea"/>
                          <a:cs typeface="Meiryo UI" pitchFamily="50" charset="-128"/>
                        </a:rPr>
                        <a:t>年度</a:t>
                      </a:r>
                      <a:endParaRPr kumimoji="1" lang="ja-JP" altLang="en-US" sz="1500" b="1" baseline="0" dirty="0">
                        <a:solidFill>
                          <a:schemeClr val="bg1"/>
                        </a:solidFill>
                        <a:latin typeface="+mn-ea"/>
                        <a:ea typeface="+mn-ea"/>
                        <a:cs typeface="Meiryo UI" pitchFamily="50" charset="-128"/>
                      </a:endParaRPr>
                    </a:p>
                  </a:txBody>
                  <a:tcPr marL="68565" marR="68565" marT="34313" marB="34313" anchor="ctr">
                    <a:solidFill>
                      <a:srgbClr val="0070C0"/>
                    </a:solidFill>
                  </a:tcPr>
                </a:tc>
                <a:tc>
                  <a:txBody>
                    <a:bodyPr/>
                    <a:lstStyle/>
                    <a:p>
                      <a:pPr algn="ctr"/>
                      <a:r>
                        <a:rPr kumimoji="1" lang="en-US" altLang="ja-JP" sz="1500" b="1" baseline="0" dirty="0" smtClean="0">
                          <a:solidFill>
                            <a:schemeClr val="bg1"/>
                          </a:solidFill>
                          <a:latin typeface="+mn-ea"/>
                          <a:ea typeface="+mn-ea"/>
                          <a:cs typeface="Meiryo UI" pitchFamily="50" charset="-128"/>
                        </a:rPr>
                        <a:t>29</a:t>
                      </a:r>
                      <a:r>
                        <a:rPr kumimoji="1" lang="ja-JP" altLang="en-US" sz="1500" b="1" baseline="0" dirty="0" smtClean="0">
                          <a:solidFill>
                            <a:schemeClr val="bg1"/>
                          </a:solidFill>
                          <a:latin typeface="+mn-ea"/>
                          <a:ea typeface="+mn-ea"/>
                          <a:cs typeface="Meiryo UI" pitchFamily="50" charset="-128"/>
                        </a:rPr>
                        <a:t>年度</a:t>
                      </a:r>
                      <a:endParaRPr kumimoji="1" lang="ja-JP" altLang="en-US" sz="1500" b="1" baseline="0" dirty="0">
                        <a:solidFill>
                          <a:schemeClr val="bg1"/>
                        </a:solidFill>
                        <a:latin typeface="+mn-ea"/>
                        <a:ea typeface="+mn-ea"/>
                        <a:cs typeface="Meiryo UI" pitchFamily="50" charset="-128"/>
                      </a:endParaRPr>
                    </a:p>
                  </a:txBody>
                  <a:tcPr marL="68565" marR="68565" marT="34313" marB="34313" anchor="ctr">
                    <a:solidFill>
                      <a:srgbClr val="0070C0"/>
                    </a:solidFill>
                  </a:tcPr>
                </a:tc>
                <a:tc>
                  <a:txBody>
                    <a:bodyPr/>
                    <a:lstStyle/>
                    <a:p>
                      <a:pPr algn="ctr"/>
                      <a:r>
                        <a:rPr kumimoji="1" lang="en-US" altLang="ja-JP" sz="1500" b="1" baseline="0" dirty="0" smtClean="0">
                          <a:solidFill>
                            <a:schemeClr val="bg1"/>
                          </a:solidFill>
                          <a:latin typeface="+mn-ea"/>
                          <a:ea typeface="+mn-ea"/>
                          <a:cs typeface="Meiryo UI" pitchFamily="50" charset="-128"/>
                        </a:rPr>
                        <a:t>30</a:t>
                      </a:r>
                      <a:r>
                        <a:rPr kumimoji="1" lang="ja-JP" altLang="en-US" sz="1500" b="1" baseline="0" dirty="0" smtClean="0">
                          <a:solidFill>
                            <a:schemeClr val="bg1"/>
                          </a:solidFill>
                          <a:latin typeface="+mn-ea"/>
                          <a:ea typeface="+mn-ea"/>
                          <a:cs typeface="Meiryo UI" pitchFamily="50" charset="-128"/>
                        </a:rPr>
                        <a:t>年度</a:t>
                      </a:r>
                      <a:endParaRPr kumimoji="1" lang="ja-JP" altLang="en-US" sz="1500" b="1" baseline="0" dirty="0">
                        <a:solidFill>
                          <a:schemeClr val="bg1"/>
                        </a:solidFill>
                        <a:latin typeface="+mn-ea"/>
                        <a:ea typeface="+mn-ea"/>
                        <a:cs typeface="Meiryo UI" pitchFamily="50" charset="-128"/>
                      </a:endParaRPr>
                    </a:p>
                  </a:txBody>
                  <a:tcPr marL="68565" marR="68565" marT="34313" marB="34313" anchor="ctr">
                    <a:solidFill>
                      <a:srgbClr val="0070C0"/>
                    </a:solidFill>
                  </a:tcPr>
                </a:tc>
                <a:tc>
                  <a:txBody>
                    <a:bodyPr/>
                    <a:lstStyle/>
                    <a:p>
                      <a:pPr algn="ctr"/>
                      <a:r>
                        <a:rPr kumimoji="1" lang="ja-JP" altLang="en-US" sz="1500" b="1" baseline="0" dirty="0" smtClean="0">
                          <a:solidFill>
                            <a:schemeClr val="bg1"/>
                          </a:solidFill>
                          <a:latin typeface="+mn-ea"/>
                          <a:ea typeface="+mn-ea"/>
                          <a:cs typeface="Meiryo UI" pitchFamily="50" charset="-128"/>
                        </a:rPr>
                        <a:t>元年度</a:t>
                      </a:r>
                      <a:endParaRPr kumimoji="1" lang="ja-JP" altLang="en-US" sz="1500" b="1" baseline="0" dirty="0">
                        <a:solidFill>
                          <a:schemeClr val="bg1"/>
                        </a:solidFill>
                        <a:latin typeface="+mn-ea"/>
                        <a:ea typeface="+mn-ea"/>
                        <a:cs typeface="Meiryo UI" pitchFamily="50" charset="-128"/>
                      </a:endParaRPr>
                    </a:p>
                  </a:txBody>
                  <a:tcPr marL="68565" marR="68565" marT="34313" marB="34313" anchor="ctr">
                    <a:solidFill>
                      <a:srgbClr val="0070C0"/>
                    </a:solidFill>
                  </a:tcPr>
                </a:tc>
                <a:extLst>
                  <a:ext uri="{0D108BD9-81ED-4DB2-BD59-A6C34878D82A}">
                    <a16:rowId xmlns="" xmlns:a16="http://schemas.microsoft.com/office/drawing/2014/main" val="10000"/>
                  </a:ext>
                </a:extLst>
              </a:tr>
              <a:tr h="630795">
                <a:tc>
                  <a:txBody>
                    <a:bodyPr/>
                    <a:lstStyle/>
                    <a:p>
                      <a:pPr algn="ctr"/>
                      <a:r>
                        <a:rPr kumimoji="1" lang="ja-JP" altLang="en-US" sz="1500" b="1" baseline="0" dirty="0">
                          <a:solidFill>
                            <a:schemeClr val="tx1"/>
                          </a:solidFill>
                          <a:latin typeface="+mn-ea"/>
                          <a:ea typeface="+mn-ea"/>
                          <a:cs typeface="Meiryo UI" pitchFamily="50" charset="-128"/>
                        </a:rPr>
                        <a:t>配信件数</a:t>
                      </a:r>
                    </a:p>
                  </a:txBody>
                  <a:tcPr marL="68565" marR="68565" marT="34313" marB="34313" anchor="ctr">
                    <a:solidFill>
                      <a:schemeClr val="bg1"/>
                    </a:solidFill>
                  </a:tcPr>
                </a:tc>
                <a:tc>
                  <a:txBody>
                    <a:bodyPr/>
                    <a:lstStyle/>
                    <a:p>
                      <a:pPr algn="ctr"/>
                      <a:r>
                        <a:rPr kumimoji="1" lang="en-US" altLang="ja-JP" sz="1500" b="1" baseline="0" dirty="0" smtClean="0">
                          <a:solidFill>
                            <a:schemeClr val="tx1"/>
                          </a:solidFill>
                          <a:latin typeface="+mn-ea"/>
                          <a:ea typeface="+mn-ea"/>
                          <a:cs typeface="Meiryo UI" pitchFamily="50" charset="-128"/>
                        </a:rPr>
                        <a:t>99</a:t>
                      </a:r>
                      <a:r>
                        <a:rPr kumimoji="1" lang="ja-JP" altLang="en-US" sz="1500" b="1" baseline="0" dirty="0" smtClean="0">
                          <a:solidFill>
                            <a:schemeClr val="tx1"/>
                          </a:solidFill>
                          <a:latin typeface="+mn-ea"/>
                          <a:ea typeface="+mn-ea"/>
                          <a:cs typeface="Meiryo UI" pitchFamily="50" charset="-128"/>
                        </a:rPr>
                        <a:t>件</a:t>
                      </a:r>
                      <a:endParaRPr kumimoji="1" lang="ja-JP" altLang="en-US" sz="1500" b="1" baseline="0" dirty="0">
                        <a:solidFill>
                          <a:schemeClr val="tx1"/>
                        </a:solidFill>
                        <a:latin typeface="+mn-ea"/>
                        <a:ea typeface="+mn-ea"/>
                        <a:cs typeface="Meiryo UI" pitchFamily="50" charset="-128"/>
                      </a:endParaRPr>
                    </a:p>
                  </a:txBody>
                  <a:tcPr marL="68565" marR="68565" marT="34313" marB="34313" anchor="ctr">
                    <a:solidFill>
                      <a:schemeClr val="bg1"/>
                    </a:solidFill>
                  </a:tcPr>
                </a:tc>
                <a:tc>
                  <a:txBody>
                    <a:bodyPr/>
                    <a:lstStyle/>
                    <a:p>
                      <a:pPr algn="ctr"/>
                      <a:r>
                        <a:rPr kumimoji="1" lang="en-US" altLang="ja-JP" sz="1500" b="1" baseline="0" dirty="0" smtClean="0">
                          <a:solidFill>
                            <a:schemeClr val="tx1"/>
                          </a:solidFill>
                          <a:latin typeface="+mn-ea"/>
                          <a:ea typeface="+mn-ea"/>
                          <a:cs typeface="Meiryo UI" pitchFamily="50" charset="-128"/>
                        </a:rPr>
                        <a:t>245</a:t>
                      </a:r>
                      <a:r>
                        <a:rPr kumimoji="1" lang="ja-JP" altLang="en-US" sz="1500" b="1" baseline="0" dirty="0" smtClean="0">
                          <a:solidFill>
                            <a:schemeClr val="tx1"/>
                          </a:solidFill>
                          <a:latin typeface="+mn-ea"/>
                          <a:ea typeface="+mn-ea"/>
                          <a:cs typeface="Meiryo UI" pitchFamily="50" charset="-128"/>
                        </a:rPr>
                        <a:t>件</a:t>
                      </a:r>
                      <a:endParaRPr kumimoji="1" lang="ja-JP" altLang="en-US" sz="1500" b="1" baseline="0" dirty="0">
                        <a:solidFill>
                          <a:schemeClr val="tx1"/>
                        </a:solidFill>
                        <a:latin typeface="+mn-ea"/>
                        <a:ea typeface="+mn-ea"/>
                        <a:cs typeface="Meiryo UI" pitchFamily="50" charset="-128"/>
                      </a:endParaRPr>
                    </a:p>
                  </a:txBody>
                  <a:tcPr marL="68565" marR="68565" marT="34313" marB="34313" anchor="ctr">
                    <a:solidFill>
                      <a:schemeClr val="bg1"/>
                    </a:solidFill>
                  </a:tcPr>
                </a:tc>
                <a:tc>
                  <a:txBody>
                    <a:bodyPr/>
                    <a:lstStyle/>
                    <a:p>
                      <a:pPr algn="ctr"/>
                      <a:r>
                        <a:rPr kumimoji="1" lang="en-US" altLang="ja-JP" sz="1500" b="1" baseline="0" dirty="0" smtClean="0">
                          <a:solidFill>
                            <a:schemeClr val="tx1"/>
                          </a:solidFill>
                          <a:latin typeface="+mn-ea"/>
                          <a:ea typeface="+mn-ea"/>
                          <a:cs typeface="Meiryo UI" pitchFamily="50" charset="-128"/>
                        </a:rPr>
                        <a:t>270</a:t>
                      </a:r>
                      <a:r>
                        <a:rPr kumimoji="1" lang="ja-JP" altLang="en-US" sz="1500" b="1" baseline="0" dirty="0" smtClean="0">
                          <a:solidFill>
                            <a:schemeClr val="tx1"/>
                          </a:solidFill>
                          <a:latin typeface="+mn-ea"/>
                          <a:ea typeface="+mn-ea"/>
                          <a:cs typeface="Meiryo UI" pitchFamily="50" charset="-128"/>
                        </a:rPr>
                        <a:t>件</a:t>
                      </a:r>
                      <a:endParaRPr kumimoji="1" lang="ja-JP" altLang="en-US" sz="1500" b="1" baseline="0" dirty="0">
                        <a:solidFill>
                          <a:schemeClr val="tx1"/>
                        </a:solidFill>
                        <a:latin typeface="+mn-ea"/>
                        <a:ea typeface="+mn-ea"/>
                        <a:cs typeface="Meiryo UI" pitchFamily="50" charset="-128"/>
                      </a:endParaRPr>
                    </a:p>
                  </a:txBody>
                  <a:tcPr marL="68565" marR="68565" marT="34313" marB="34313" anchor="ctr">
                    <a:solidFill>
                      <a:schemeClr val="bg1"/>
                    </a:solidFill>
                  </a:tcPr>
                </a:tc>
                <a:tc>
                  <a:txBody>
                    <a:bodyPr/>
                    <a:lstStyle/>
                    <a:p>
                      <a:pPr algn="ctr"/>
                      <a:r>
                        <a:rPr kumimoji="1" lang="en-US" altLang="ja-JP" sz="1500" b="1" baseline="0" dirty="0" smtClean="0">
                          <a:solidFill>
                            <a:schemeClr val="tx1"/>
                          </a:solidFill>
                          <a:latin typeface="+mn-ea"/>
                          <a:ea typeface="+mn-ea"/>
                          <a:cs typeface="Meiryo UI" pitchFamily="50" charset="-128"/>
                        </a:rPr>
                        <a:t>310</a:t>
                      </a:r>
                      <a:r>
                        <a:rPr kumimoji="1" lang="ja-JP" altLang="en-US" sz="1500" b="1" baseline="0" dirty="0" smtClean="0">
                          <a:solidFill>
                            <a:schemeClr val="tx1"/>
                          </a:solidFill>
                          <a:latin typeface="+mn-ea"/>
                          <a:ea typeface="+mn-ea"/>
                          <a:cs typeface="Meiryo UI" pitchFamily="50" charset="-128"/>
                        </a:rPr>
                        <a:t>件</a:t>
                      </a:r>
                      <a:endParaRPr kumimoji="1" lang="ja-JP" altLang="en-US" sz="1500" b="1" baseline="0" dirty="0">
                        <a:solidFill>
                          <a:schemeClr val="tx1"/>
                        </a:solidFill>
                        <a:latin typeface="+mn-ea"/>
                        <a:ea typeface="+mn-ea"/>
                        <a:cs typeface="Meiryo UI" pitchFamily="50" charset="-128"/>
                      </a:endParaRPr>
                    </a:p>
                  </a:txBody>
                  <a:tcPr marL="68565" marR="68565" marT="34313" marB="34313" anchor="ctr">
                    <a:solidFill>
                      <a:schemeClr val="bg1"/>
                    </a:solidFill>
                  </a:tcPr>
                </a:tc>
                <a:tc>
                  <a:txBody>
                    <a:bodyPr/>
                    <a:lstStyle/>
                    <a:p>
                      <a:pPr algn="ctr"/>
                      <a:r>
                        <a:rPr kumimoji="1" lang="en-US" altLang="ja-JP" sz="1500" b="1" baseline="0" dirty="0" smtClean="0">
                          <a:solidFill>
                            <a:schemeClr val="tx1"/>
                          </a:solidFill>
                          <a:latin typeface="+mn-ea"/>
                          <a:ea typeface="+mn-ea"/>
                          <a:cs typeface="Meiryo UI" pitchFamily="50" charset="-128"/>
                        </a:rPr>
                        <a:t>318</a:t>
                      </a:r>
                      <a:r>
                        <a:rPr kumimoji="1" lang="ja-JP" altLang="en-US" sz="1500" b="1" baseline="0" dirty="0" smtClean="0">
                          <a:solidFill>
                            <a:schemeClr val="tx1"/>
                          </a:solidFill>
                          <a:latin typeface="+mn-ea"/>
                          <a:ea typeface="+mn-ea"/>
                          <a:cs typeface="Meiryo UI" pitchFamily="50" charset="-128"/>
                        </a:rPr>
                        <a:t>件</a:t>
                      </a:r>
                      <a:endParaRPr kumimoji="1" lang="ja-JP" altLang="en-US" sz="1500" b="1" baseline="0" dirty="0">
                        <a:solidFill>
                          <a:schemeClr val="tx1"/>
                        </a:solidFill>
                        <a:latin typeface="+mn-ea"/>
                        <a:ea typeface="+mn-ea"/>
                        <a:cs typeface="Meiryo UI" pitchFamily="50" charset="-128"/>
                      </a:endParaRPr>
                    </a:p>
                  </a:txBody>
                  <a:tcPr marL="68565" marR="68565" marT="34313" marB="34313" anchor="ctr">
                    <a:solidFill>
                      <a:schemeClr val="bg1"/>
                    </a:solidFill>
                  </a:tcPr>
                </a:tc>
                <a:tc>
                  <a:txBody>
                    <a:bodyPr/>
                    <a:lstStyle/>
                    <a:p>
                      <a:pPr algn="ctr"/>
                      <a:r>
                        <a:rPr kumimoji="1" lang="en-US" altLang="ja-JP" sz="1500" b="1" baseline="0" dirty="0" smtClean="0">
                          <a:solidFill>
                            <a:schemeClr val="tx1"/>
                          </a:solidFill>
                          <a:latin typeface="+mn-ea"/>
                          <a:ea typeface="+mn-ea"/>
                          <a:cs typeface="Meiryo UI" pitchFamily="50" charset="-128"/>
                        </a:rPr>
                        <a:t>324</a:t>
                      </a:r>
                      <a:r>
                        <a:rPr kumimoji="1" lang="ja-JP" altLang="en-US" sz="1500" b="1" baseline="0" dirty="0" smtClean="0">
                          <a:solidFill>
                            <a:schemeClr val="tx1"/>
                          </a:solidFill>
                          <a:latin typeface="+mn-ea"/>
                          <a:ea typeface="+mn-ea"/>
                          <a:cs typeface="Meiryo UI" pitchFamily="50" charset="-128"/>
                        </a:rPr>
                        <a:t>件</a:t>
                      </a:r>
                      <a:endParaRPr kumimoji="1" lang="ja-JP" altLang="en-US" sz="1500" b="1" baseline="0" dirty="0">
                        <a:solidFill>
                          <a:schemeClr val="tx1"/>
                        </a:solidFill>
                        <a:latin typeface="+mn-ea"/>
                        <a:ea typeface="+mn-ea"/>
                        <a:cs typeface="Meiryo UI" pitchFamily="50" charset="-128"/>
                      </a:endParaRPr>
                    </a:p>
                  </a:txBody>
                  <a:tcPr marL="68565" marR="68565" marT="34313" marB="34313" anchor="ctr">
                    <a:solidFill>
                      <a:schemeClr val="bg1"/>
                    </a:solidFill>
                  </a:tcPr>
                </a:tc>
                <a:extLst>
                  <a:ext uri="{0D108BD9-81ED-4DB2-BD59-A6C34878D82A}">
                    <a16:rowId xmlns="" xmlns:a16="http://schemas.microsoft.com/office/drawing/2014/main" val="10001"/>
                  </a:ext>
                </a:extLst>
              </a:tr>
            </a:tbl>
          </a:graphicData>
        </a:graphic>
      </p:graphicFrame>
      <p:sp>
        <p:nvSpPr>
          <p:cNvPr id="12" name="コンテンツ プレースホルダー 2"/>
          <p:cNvSpPr txBox="1">
            <a:spLocks/>
          </p:cNvSpPr>
          <p:nvPr/>
        </p:nvSpPr>
        <p:spPr>
          <a:xfrm>
            <a:off x="537816" y="1344947"/>
            <a:ext cx="6447501" cy="471215"/>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100" dirty="0"/>
              <a:t>実績（令和</a:t>
            </a:r>
            <a:r>
              <a:rPr lang="en-US" altLang="ja-JP" sz="2100" dirty="0"/>
              <a:t>2</a:t>
            </a:r>
            <a:r>
              <a:rPr lang="ja-JP" altLang="en-US" sz="2100" dirty="0"/>
              <a:t>年</a:t>
            </a:r>
            <a:r>
              <a:rPr lang="en-US" altLang="ja-JP" sz="2100" dirty="0"/>
              <a:t>3</a:t>
            </a:r>
            <a:r>
              <a:rPr lang="ja-JP" altLang="en-US" sz="2100" dirty="0"/>
              <a:t>月末時点）</a:t>
            </a:r>
            <a:endParaRPr lang="en-US" altLang="ja-JP" sz="2100" dirty="0"/>
          </a:p>
        </p:txBody>
      </p:sp>
      <p:graphicFrame>
        <p:nvGraphicFramePr>
          <p:cNvPr id="13" name="表 12"/>
          <p:cNvGraphicFramePr>
            <a:graphicFrameLocks noGrp="1"/>
          </p:cNvGraphicFramePr>
          <p:nvPr>
            <p:extLst/>
          </p:nvPr>
        </p:nvGraphicFramePr>
        <p:xfrm>
          <a:off x="1233606" y="2546658"/>
          <a:ext cx="3319318" cy="396478"/>
        </p:xfrm>
        <a:graphic>
          <a:graphicData uri="http://schemas.openxmlformats.org/drawingml/2006/table">
            <a:tbl>
              <a:tblPr firstRow="1" bandRow="1">
                <a:tableStyleId>{5940675A-B579-460E-94D1-54222C63F5DA}</a:tableStyleId>
              </a:tblPr>
              <a:tblGrid>
                <a:gridCol w="1448113">
                  <a:extLst>
                    <a:ext uri="{9D8B030D-6E8A-4147-A177-3AD203B41FA5}">
                      <a16:colId xmlns="" xmlns:a16="http://schemas.microsoft.com/office/drawing/2014/main" val="20000"/>
                    </a:ext>
                  </a:extLst>
                </a:gridCol>
                <a:gridCol w="1871205">
                  <a:extLst>
                    <a:ext uri="{9D8B030D-6E8A-4147-A177-3AD203B41FA5}">
                      <a16:colId xmlns="" xmlns:a16="http://schemas.microsoft.com/office/drawing/2014/main" val="20001"/>
                    </a:ext>
                  </a:extLst>
                </a:gridCol>
              </a:tblGrid>
              <a:tr h="396478">
                <a:tc>
                  <a:txBody>
                    <a:bodyPr/>
                    <a:lstStyle/>
                    <a:p>
                      <a:pPr algn="ctr"/>
                      <a:r>
                        <a:rPr kumimoji="1" lang="ja-JP" altLang="en-US" sz="1500" b="1" dirty="0">
                          <a:solidFill>
                            <a:schemeClr val="bg1"/>
                          </a:solidFill>
                          <a:latin typeface="+mn-ea"/>
                          <a:ea typeface="+mn-ea"/>
                          <a:cs typeface="Meiryo UI" pitchFamily="50" charset="-128"/>
                        </a:rPr>
                        <a:t>全市計</a:t>
                      </a:r>
                    </a:p>
                  </a:txBody>
                  <a:tcPr marL="68581" marR="68581" marT="34211" marB="34211" anchor="ctr">
                    <a:solidFill>
                      <a:srgbClr val="0070C0"/>
                    </a:solidFill>
                  </a:tcPr>
                </a:tc>
                <a:tc>
                  <a:txBody>
                    <a:bodyPr/>
                    <a:lstStyle/>
                    <a:p>
                      <a:pPr algn="ctr"/>
                      <a:r>
                        <a:rPr kumimoji="1" lang="en-US" altLang="ja-JP" sz="1500" b="1" baseline="0" dirty="0" smtClean="0">
                          <a:solidFill>
                            <a:schemeClr val="tx1"/>
                          </a:solidFill>
                          <a:latin typeface="+mn-ea"/>
                          <a:ea typeface="+mn-ea"/>
                          <a:cs typeface="Meiryo UI" pitchFamily="50" charset="-128"/>
                        </a:rPr>
                        <a:t>1,766</a:t>
                      </a:r>
                      <a:r>
                        <a:rPr kumimoji="1" lang="ja-JP" altLang="en-US" sz="1500" b="1" baseline="0" dirty="0" smtClean="0">
                          <a:solidFill>
                            <a:schemeClr val="tx1"/>
                          </a:solidFill>
                          <a:latin typeface="+mn-ea"/>
                          <a:ea typeface="+mn-ea"/>
                          <a:cs typeface="Meiryo UI" pitchFamily="50" charset="-128"/>
                        </a:rPr>
                        <a:t>人</a:t>
                      </a:r>
                      <a:endParaRPr kumimoji="1" lang="ja-JP" altLang="en-US" sz="1500" b="1" baseline="0" dirty="0">
                        <a:solidFill>
                          <a:schemeClr val="tx1"/>
                        </a:solidFill>
                        <a:latin typeface="+mn-ea"/>
                        <a:ea typeface="+mn-ea"/>
                        <a:cs typeface="Meiryo UI" pitchFamily="50" charset="-128"/>
                      </a:endParaRPr>
                    </a:p>
                  </a:txBody>
                  <a:tcPr marL="68581" marR="68581" marT="34211" marB="34211" anchor="ctr">
                    <a:noFill/>
                  </a:tcPr>
                </a:tc>
                <a:extLst>
                  <a:ext uri="{0D108BD9-81ED-4DB2-BD59-A6C34878D82A}">
                    <a16:rowId xmlns="" xmlns:a16="http://schemas.microsoft.com/office/drawing/2014/main" val="10000"/>
                  </a:ext>
                </a:extLst>
              </a:tr>
            </a:tbl>
          </a:graphicData>
        </a:graphic>
      </p:graphicFrame>
      <p:pic>
        <p:nvPicPr>
          <p:cNvPr id="409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7584"/>
          <a:stretch/>
        </p:blipFill>
        <p:spPr bwMode="auto">
          <a:xfrm>
            <a:off x="4946399" y="1741048"/>
            <a:ext cx="3777212" cy="261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183592"/>
      </p:ext>
    </p:extLst>
  </p:cSld>
  <p:clrMapOvr>
    <a:masterClrMapping/>
  </p:clrMapOvr>
  <mc:AlternateContent xmlns:mc="http://schemas.openxmlformats.org/markup-compatibility/2006" xmlns:p14="http://schemas.microsoft.com/office/powerpoint/2010/main">
    <mc:Choice Requires="p14">
      <p:transition spd="slow" p14:dur="2000" advTm="177"/>
    </mc:Choice>
    <mc:Fallback xmlns="">
      <p:transition spd="slow" advTm="17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394211"/>
            <a:ext cx="8956298" cy="1200329"/>
          </a:xfrm>
          <a:prstGeom prst="rect">
            <a:avLst/>
          </a:prstGeom>
          <a:noFill/>
        </p:spPr>
        <p:txBody>
          <a:bodyPr wrap="none" lIns="91440" tIns="45720" rIns="91440" bIns="45720">
            <a:spAutoFit/>
          </a:bodyPr>
          <a:lstStyle/>
          <a:p>
            <a:r>
              <a:rPr lang="ja-JP" altLang="en-US" sz="3600" dirty="0">
                <a:ln w="10541" cmpd="sng">
                  <a:solidFill>
                    <a:schemeClr val="accent2">
                      <a:lumMod val="75000"/>
                    </a:schemeClr>
                  </a:solidFill>
                  <a:prstDash val="solid"/>
                </a:ln>
                <a:effectLst>
                  <a:outerShdw blurRad="38100" dist="38100" dir="2700000" algn="tl">
                    <a:srgbClr val="000000">
                      <a:alpha val="43137"/>
                    </a:srgbClr>
                  </a:outerShdw>
                </a:effectLst>
                <a:latin typeface="メイリオ" pitchFamily="50" charset="-128"/>
                <a:ea typeface="メイリオ" pitchFamily="50" charset="-128"/>
              </a:rPr>
              <a:t>今日から</a:t>
            </a:r>
            <a:r>
              <a:rPr lang="ja-JP" altLang="en-US" sz="3600" cap="none" spc="0" dirty="0" smtClean="0">
                <a:ln w="10541" cmpd="sng">
                  <a:solidFill>
                    <a:schemeClr val="accent2">
                      <a:lumMod val="75000"/>
                    </a:schemeClr>
                  </a:solidFill>
                  <a:prstDash val="solid"/>
                </a:ln>
                <a:effectLst>
                  <a:outerShdw blurRad="38100" dist="38100" dir="2700000" algn="tl">
                    <a:srgbClr val="000000">
                      <a:alpha val="43137"/>
                    </a:srgbClr>
                  </a:outerShdw>
                </a:effectLst>
                <a:latin typeface="メイリオ" pitchFamily="50" charset="-128"/>
                <a:ea typeface="メイリオ" pitchFamily="50" charset="-128"/>
              </a:rPr>
              <a:t>皆さんも</a:t>
            </a:r>
            <a:endParaRPr lang="en-US" altLang="ja-JP" sz="3600" cap="none" spc="0" dirty="0" smtClean="0">
              <a:ln w="10541" cmpd="sng">
                <a:solidFill>
                  <a:schemeClr val="accent2">
                    <a:lumMod val="75000"/>
                  </a:schemeClr>
                </a:solidFill>
                <a:prstDash val="solid"/>
              </a:ln>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3600" cap="none" spc="0" dirty="0" smtClean="0">
                <a:ln w="10541" cmpd="sng">
                  <a:solidFill>
                    <a:schemeClr val="accent2">
                      <a:lumMod val="75000"/>
                    </a:schemeClr>
                  </a:solidFill>
                  <a:prstDash val="solid"/>
                </a:ln>
                <a:effectLst>
                  <a:outerShdw blurRad="38100" dist="38100" dir="2700000" algn="tl">
                    <a:srgbClr val="000000">
                      <a:alpha val="43137"/>
                    </a:srgbClr>
                  </a:outerShdw>
                </a:effectLst>
                <a:latin typeface="メイリオ" pitchFamily="50" charset="-128"/>
                <a:ea typeface="メイリオ" pitchFamily="50" charset="-128"/>
              </a:rPr>
              <a:t>おかえり支援サポーターになりませんか？</a:t>
            </a:r>
            <a:endParaRPr lang="ja-JP" altLang="en-US" sz="3600" cap="none" spc="0" dirty="0">
              <a:ln w="10541" cmpd="sng">
                <a:solidFill>
                  <a:schemeClr val="accent2">
                    <a:lumMod val="75000"/>
                  </a:schemeClr>
                </a:solidFill>
                <a:prstDash val="solid"/>
              </a:ln>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 name="正方形/長方形 2"/>
          <p:cNvSpPr/>
          <p:nvPr/>
        </p:nvSpPr>
        <p:spPr>
          <a:xfrm>
            <a:off x="611560" y="3480103"/>
            <a:ext cx="6476453" cy="1015663"/>
          </a:xfrm>
          <a:prstGeom prst="rect">
            <a:avLst/>
          </a:prstGeom>
          <a:noFill/>
        </p:spPr>
        <p:txBody>
          <a:bodyPr wrap="none" lIns="91440" tIns="45720" rIns="91440" bIns="45720">
            <a:spAutoFit/>
            <a:scene3d>
              <a:camera prst="orthographicFront"/>
              <a:lightRig rig="glow" dir="tl">
                <a:rot lat="0" lon="0" rev="5400000"/>
              </a:lightRig>
            </a:scene3d>
            <a:sp3d>
              <a:bevelT w="0" h="0"/>
              <a:contourClr>
                <a:schemeClr val="accent6">
                  <a:shade val="73000"/>
                </a:schemeClr>
              </a:contourClr>
            </a:sp3d>
          </a:bodyPr>
          <a:lstStyle/>
          <a:p>
            <a:r>
              <a:rPr lang="ja-JP" altLang="en-US" sz="3600" b="1" dirty="0" smtClean="0">
                <a:ln w="11430">
                  <a:solidFill>
                    <a:srgbClr val="00B050"/>
                  </a:solidFill>
                </a:ln>
                <a:latin typeface="メイリオ" pitchFamily="50" charset="-128"/>
                <a:ea typeface="メイリオ" pitchFamily="50" charset="-128"/>
              </a:rPr>
              <a:t>登録方法はカンタン！！</a:t>
            </a:r>
            <a:endParaRPr lang="en-US" altLang="ja-JP" sz="3600" b="1" dirty="0" smtClean="0">
              <a:ln w="11430">
                <a:solidFill>
                  <a:srgbClr val="00B050"/>
                </a:solidFill>
              </a:ln>
              <a:latin typeface="メイリオ" pitchFamily="50" charset="-128"/>
              <a:ea typeface="メイリオ" pitchFamily="50" charset="-128"/>
            </a:endParaRPr>
          </a:p>
          <a:p>
            <a:r>
              <a:rPr lang="en-US" altLang="ja-JP" sz="2400" dirty="0" smtClean="0">
                <a:ln w="11430">
                  <a:noFill/>
                </a:ln>
                <a:latin typeface="メイリオ" pitchFamily="50" charset="-128"/>
                <a:ea typeface="メイリオ" pitchFamily="50" charset="-128"/>
              </a:rPr>
              <a:t>※</a:t>
            </a:r>
            <a:r>
              <a:rPr lang="ja-JP" altLang="en-US" sz="2400" dirty="0" smtClean="0">
                <a:ln w="11430">
                  <a:noFill/>
                </a:ln>
                <a:latin typeface="メイリオ" pitchFamily="50" charset="-128"/>
                <a:ea typeface="メイリオ" pitchFamily="50" charset="-128"/>
              </a:rPr>
              <a:t>本研修資料</a:t>
            </a:r>
            <a:r>
              <a:rPr lang="en-US" altLang="ja-JP" sz="2400" dirty="0" smtClean="0">
                <a:ln w="11430">
                  <a:noFill/>
                </a:ln>
                <a:latin typeface="メイリオ" pitchFamily="50" charset="-128"/>
                <a:ea typeface="メイリオ" pitchFamily="50" charset="-128"/>
              </a:rPr>
              <a:t>QR</a:t>
            </a:r>
            <a:r>
              <a:rPr lang="ja-JP" altLang="en-US" sz="2400" dirty="0" smtClean="0">
                <a:ln w="11430">
                  <a:noFill/>
                </a:ln>
                <a:latin typeface="メイリオ" pitchFamily="50" charset="-128"/>
                <a:ea typeface="メイリオ" pitchFamily="50" charset="-128"/>
              </a:rPr>
              <a:t>コードからも登録できます。</a:t>
            </a:r>
            <a:endParaRPr lang="ja-JP" altLang="en-US" sz="2400" dirty="0">
              <a:ln w="11430">
                <a:noFill/>
              </a:ln>
              <a:latin typeface="メイリオ" pitchFamily="50" charset="-128"/>
              <a:ea typeface="メイリオ" pitchFamily="50" charset="-128"/>
            </a:endParaRPr>
          </a:p>
        </p:txBody>
      </p:sp>
      <p:sp>
        <p:nvSpPr>
          <p:cNvPr id="5" name="正方形/長方形 4"/>
          <p:cNvSpPr/>
          <p:nvPr/>
        </p:nvSpPr>
        <p:spPr>
          <a:xfrm>
            <a:off x="611560" y="1908411"/>
            <a:ext cx="8208912" cy="1384995"/>
          </a:xfrm>
          <a:prstGeom prst="rect">
            <a:avLst/>
          </a:prstGeom>
          <a:noFill/>
        </p:spPr>
        <p:txBody>
          <a:bodyPr wrap="square" lIns="91440" tIns="45720" rIns="91440" bIns="45720">
            <a:spAutoFit/>
            <a:scene3d>
              <a:camera prst="orthographicFront"/>
              <a:lightRig rig="glow" dir="tl">
                <a:rot lat="0" lon="0" rev="5400000"/>
              </a:lightRig>
            </a:scene3d>
            <a:sp3d>
              <a:bevelT w="0" h="0"/>
              <a:contourClr>
                <a:schemeClr val="accent6">
                  <a:shade val="73000"/>
                </a:schemeClr>
              </a:contourClr>
            </a:sp3d>
          </a:bodyPr>
          <a:lstStyle/>
          <a:p>
            <a:r>
              <a:rPr lang="ja-JP" altLang="en-US" sz="3600" b="1" dirty="0" smtClean="0">
                <a:ln w="11430">
                  <a:solidFill>
                    <a:srgbClr val="00B050"/>
                  </a:solidFill>
                </a:ln>
                <a:effectLst/>
                <a:latin typeface="メイリオ" pitchFamily="50" charset="-128"/>
                <a:ea typeface="メイリオ" pitchFamily="50" charset="-128"/>
              </a:rPr>
              <a:t>登録は無料！</a:t>
            </a:r>
            <a:endParaRPr lang="en-US" altLang="ja-JP" sz="3600" b="1" dirty="0" smtClean="0">
              <a:ln w="11430">
                <a:solidFill>
                  <a:srgbClr val="00B050"/>
                </a:solidFill>
              </a:ln>
              <a:effectLst/>
              <a:latin typeface="メイリオ" pitchFamily="50" charset="-128"/>
              <a:ea typeface="メイリオ" pitchFamily="50" charset="-128"/>
            </a:endParaRPr>
          </a:p>
          <a:p>
            <a:r>
              <a:rPr lang="en-US" altLang="ja-JP" sz="2400" dirty="0" smtClean="0">
                <a:ln w="11430">
                  <a:noFill/>
                </a:ln>
                <a:effectLst/>
                <a:latin typeface="メイリオ" pitchFamily="50" charset="-128"/>
                <a:ea typeface="メイリオ" pitchFamily="50" charset="-128"/>
              </a:rPr>
              <a:t>※</a:t>
            </a:r>
            <a:r>
              <a:rPr lang="ja-JP" altLang="en-US" sz="2400" dirty="0" smtClean="0">
                <a:ln w="11430">
                  <a:noFill/>
                </a:ln>
                <a:effectLst/>
                <a:latin typeface="メイリオ" pitchFamily="50" charset="-128"/>
                <a:ea typeface="メイリオ" pitchFamily="50" charset="-128"/>
              </a:rPr>
              <a:t>メールの送受信や登録用ホームページへのアクセス</a:t>
            </a:r>
            <a:endParaRPr lang="en-US" altLang="ja-JP" sz="2400" dirty="0" smtClean="0">
              <a:ln w="11430">
                <a:noFill/>
              </a:ln>
              <a:effectLst/>
              <a:latin typeface="メイリオ" pitchFamily="50" charset="-128"/>
              <a:ea typeface="メイリオ" pitchFamily="50" charset="-128"/>
            </a:endParaRPr>
          </a:p>
          <a:p>
            <a:r>
              <a:rPr lang="ja-JP" altLang="en-US" sz="2400" dirty="0">
                <a:ln w="11430">
                  <a:noFill/>
                </a:ln>
                <a:effectLst/>
                <a:latin typeface="メイリオ" pitchFamily="50" charset="-128"/>
                <a:ea typeface="メイリオ" pitchFamily="50" charset="-128"/>
              </a:rPr>
              <a:t>　</a:t>
            </a:r>
            <a:r>
              <a:rPr lang="ja-JP" altLang="en-US" sz="2400" dirty="0" smtClean="0">
                <a:ln w="11430">
                  <a:noFill/>
                </a:ln>
                <a:effectLst/>
                <a:latin typeface="メイリオ" pitchFamily="50" charset="-128"/>
                <a:ea typeface="メイリオ" pitchFamily="50" charset="-128"/>
              </a:rPr>
              <a:t>に要する通信費等は登録者のご負担となります。</a:t>
            </a:r>
            <a:endParaRPr lang="ja-JP" altLang="en-US" sz="2400" dirty="0">
              <a:ln w="11430">
                <a:noFill/>
              </a:ln>
              <a:effectLst/>
              <a:latin typeface="メイリオ" pitchFamily="50" charset="-128"/>
              <a:ea typeface="メイリオ" pitchFamily="50" charset="-128"/>
            </a:endParaRPr>
          </a:p>
        </p:txBody>
      </p:sp>
      <p:sp>
        <p:nvSpPr>
          <p:cNvPr id="6" name="テキスト ボックス 5"/>
          <p:cNvSpPr txBox="1"/>
          <p:nvPr/>
        </p:nvSpPr>
        <p:spPr>
          <a:xfrm>
            <a:off x="611560" y="4682463"/>
            <a:ext cx="8064896" cy="1354217"/>
          </a:xfrm>
          <a:prstGeom prst="rect">
            <a:avLst/>
          </a:prstGeom>
          <a:noFill/>
        </p:spPr>
        <p:txBody>
          <a:bodyPr wrap="square" rtlCol="0">
            <a:spAutoFit/>
          </a:bodyPr>
          <a:lstStyle/>
          <a:p>
            <a:r>
              <a:rPr kumimoji="1" lang="ja-JP" altLang="en-US" sz="2400" dirty="0" smtClean="0">
                <a:ln>
                  <a:solidFill>
                    <a:schemeClr val="tx1"/>
                  </a:solidFill>
                </a:ln>
                <a:latin typeface="メイリオ" pitchFamily="50" charset="-128"/>
                <a:ea typeface="メイリオ" pitchFamily="50" charset="-128"/>
              </a:rPr>
              <a:t>・情報の</a:t>
            </a:r>
            <a:r>
              <a:rPr lang="ja-JP" altLang="en-US" sz="2400" dirty="0">
                <a:ln>
                  <a:solidFill>
                    <a:schemeClr val="tx1"/>
                  </a:solidFill>
                </a:ln>
                <a:latin typeface="メイリオ" pitchFamily="50" charset="-128"/>
                <a:ea typeface="メイリオ" pitchFamily="50" charset="-128"/>
              </a:rPr>
              <a:t>欲しい</a:t>
            </a:r>
            <a:r>
              <a:rPr kumimoji="1" lang="ja-JP" altLang="en-US" sz="2400" dirty="0" smtClean="0">
                <a:ln>
                  <a:solidFill>
                    <a:schemeClr val="tx1"/>
                  </a:solidFill>
                </a:ln>
                <a:latin typeface="メイリオ" pitchFamily="50" charset="-128"/>
                <a:ea typeface="メイリオ" pitchFamily="50" charset="-128"/>
              </a:rPr>
              <a:t>地域（区）や夜間のメール配信の希望</a:t>
            </a:r>
            <a:endParaRPr kumimoji="1" lang="en-US" altLang="ja-JP" sz="2400" dirty="0" smtClean="0">
              <a:ln>
                <a:solidFill>
                  <a:schemeClr val="tx1"/>
                </a:solidFill>
              </a:ln>
              <a:latin typeface="メイリオ" pitchFamily="50" charset="-128"/>
              <a:ea typeface="メイリオ" pitchFamily="50" charset="-128"/>
            </a:endParaRPr>
          </a:p>
          <a:p>
            <a:r>
              <a:rPr lang="ja-JP" altLang="en-US" sz="2400" dirty="0">
                <a:ln>
                  <a:solidFill>
                    <a:schemeClr val="tx1"/>
                  </a:solidFill>
                </a:ln>
                <a:latin typeface="メイリオ" pitchFamily="50" charset="-128"/>
                <a:ea typeface="メイリオ" pitchFamily="50" charset="-128"/>
              </a:rPr>
              <a:t>　</a:t>
            </a:r>
            <a:r>
              <a:rPr kumimoji="1" lang="ja-JP" altLang="en-US" sz="2400" dirty="0" smtClean="0">
                <a:ln>
                  <a:solidFill>
                    <a:schemeClr val="tx1"/>
                  </a:solidFill>
                </a:ln>
                <a:latin typeface="メイリオ" pitchFamily="50" charset="-128"/>
                <a:ea typeface="メイリオ" pitchFamily="50" charset="-128"/>
              </a:rPr>
              <a:t>を選択することができます。</a:t>
            </a:r>
            <a:endParaRPr kumimoji="1" lang="en-US" altLang="ja-JP" sz="2400" dirty="0" smtClean="0">
              <a:ln>
                <a:solidFill>
                  <a:schemeClr val="tx1"/>
                </a:solidFill>
              </a:ln>
              <a:latin typeface="メイリオ" pitchFamily="50" charset="-128"/>
              <a:ea typeface="メイリオ" pitchFamily="50" charset="-128"/>
            </a:endParaRPr>
          </a:p>
          <a:p>
            <a:pPr>
              <a:spcBef>
                <a:spcPts val="1200"/>
              </a:spcBef>
            </a:pPr>
            <a:r>
              <a:rPr lang="ja-JP" altLang="en-US" sz="2400" dirty="0" smtClean="0">
                <a:ln>
                  <a:solidFill>
                    <a:schemeClr val="tx1"/>
                  </a:solidFill>
                </a:ln>
                <a:latin typeface="メイリオ" pitchFamily="50" charset="-128"/>
                <a:ea typeface="メイリオ" pitchFamily="50" charset="-128"/>
              </a:rPr>
              <a:t>・認知症に関する情報を定期的に配信します。</a:t>
            </a:r>
            <a:endParaRPr lang="en-US" altLang="ja-JP" sz="2400" dirty="0" smtClean="0">
              <a:ln>
                <a:solidFill>
                  <a:schemeClr val="tx1"/>
                </a:solidFill>
              </a:ln>
              <a:latin typeface="メイリオ" pitchFamily="50" charset="-128"/>
              <a:ea typeface="メイリオ" pitchFamily="50" charset="-128"/>
            </a:endParaRPr>
          </a:p>
        </p:txBody>
      </p:sp>
    </p:spTree>
    <p:extLst>
      <p:ext uri="{BB962C8B-B14F-4D97-AF65-F5344CB8AC3E}">
        <p14:creationId xmlns:p14="http://schemas.microsoft.com/office/powerpoint/2010/main" val="79192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2492896"/>
            <a:ext cx="8739893" cy="1323439"/>
          </a:xfrm>
          <a:prstGeom prst="rect">
            <a:avLst/>
          </a:prstGeom>
          <a:noFill/>
          <a:ln>
            <a:noFill/>
          </a:ln>
        </p:spPr>
        <p:txBody>
          <a:bodyPr wrap="none" lIns="91440" tIns="45720" rIns="91440" bIns="45720">
            <a:spAutoFit/>
          </a:bodyPr>
          <a:lstStyle/>
          <a:p>
            <a:pPr algn="ctr"/>
            <a:r>
              <a:rPr lang="en-US" altLang="ja-JP" sz="4000" dirty="0" smtClean="0">
                <a:ln w="10541" cmpd="sng">
                  <a:solidFill>
                    <a:schemeClr val="accent2">
                      <a:lumMod val="50000"/>
                    </a:schemeClr>
                  </a:solidFill>
                  <a:prstDash val="solid"/>
                </a:ln>
                <a:solidFill>
                  <a:srgbClr val="002060"/>
                </a:solidFill>
                <a:latin typeface="メイリオ" pitchFamily="50" charset="-128"/>
                <a:ea typeface="メイリオ" pitchFamily="50" charset="-128"/>
              </a:rPr>
              <a:t>1</a:t>
            </a:r>
            <a:r>
              <a:rPr lang="ja-JP" altLang="en-US" sz="4000" dirty="0">
                <a:ln w="10541" cmpd="sng">
                  <a:solidFill>
                    <a:schemeClr val="accent2">
                      <a:lumMod val="50000"/>
                    </a:schemeClr>
                  </a:solidFill>
                  <a:prstDash val="solid"/>
                </a:ln>
                <a:solidFill>
                  <a:srgbClr val="002060"/>
                </a:solidFill>
                <a:latin typeface="メイリオ" pitchFamily="50" charset="-128"/>
                <a:ea typeface="メイリオ" pitchFamily="50" charset="-128"/>
              </a:rPr>
              <a:t>　はいかい高齢者おかえり支援事業</a:t>
            </a:r>
            <a:endParaRPr lang="en-US" altLang="ja-JP" sz="4000" dirty="0" smtClean="0">
              <a:ln w="10541" cmpd="sng">
                <a:solidFill>
                  <a:schemeClr val="accent2">
                    <a:lumMod val="50000"/>
                  </a:schemeClr>
                </a:solidFill>
                <a:prstDash val="solid"/>
              </a:ln>
              <a:solidFill>
                <a:srgbClr val="002060"/>
              </a:solidFill>
              <a:latin typeface="メイリオ" pitchFamily="50" charset="-128"/>
              <a:ea typeface="メイリオ" pitchFamily="50" charset="-128"/>
            </a:endParaRPr>
          </a:p>
          <a:p>
            <a:pPr algn="ctr"/>
            <a:r>
              <a:rPr lang="ja-JP" altLang="en-US" sz="4000" dirty="0" smtClean="0">
                <a:ln w="10541" cmpd="sng">
                  <a:solidFill>
                    <a:schemeClr val="accent2">
                      <a:lumMod val="50000"/>
                    </a:schemeClr>
                  </a:solidFill>
                  <a:prstDash val="solid"/>
                </a:ln>
                <a:solidFill>
                  <a:srgbClr val="002060"/>
                </a:solidFill>
                <a:latin typeface="メイリオ" pitchFamily="50" charset="-128"/>
                <a:ea typeface="メイリオ" pitchFamily="50" charset="-128"/>
              </a:rPr>
              <a:t>について</a:t>
            </a:r>
            <a:endParaRPr lang="ja-JP" altLang="en-US" sz="4000" cap="none" spc="0" dirty="0">
              <a:ln w="10541" cmpd="sng">
                <a:solidFill>
                  <a:schemeClr val="accent2">
                    <a:lumMod val="50000"/>
                  </a:schemeClr>
                </a:solidFill>
                <a:prstDash val="solid"/>
              </a:ln>
              <a:solidFill>
                <a:srgbClr val="002060"/>
              </a:solidFill>
              <a:effectLst/>
              <a:latin typeface="メイリオ" pitchFamily="50" charset="-128"/>
              <a:ea typeface="メイリオ" pitchFamily="50" charset="-128"/>
            </a:endParaRPr>
          </a:p>
        </p:txBody>
      </p:sp>
    </p:spTree>
    <p:extLst>
      <p:ext uri="{BB962C8B-B14F-4D97-AF65-F5344CB8AC3E}">
        <p14:creationId xmlns:p14="http://schemas.microsoft.com/office/powerpoint/2010/main" val="1753387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2636912"/>
            <a:ext cx="8744333" cy="1323439"/>
          </a:xfrm>
          <a:prstGeom prst="rect">
            <a:avLst/>
          </a:prstGeom>
          <a:noFill/>
        </p:spPr>
        <p:txBody>
          <a:bodyPr wrap="square" lIns="91440" tIns="45720" rIns="91440" bIns="45720">
            <a:spAutoFit/>
          </a:bodyPr>
          <a:lstStyle/>
          <a:p>
            <a:pPr algn="ctr"/>
            <a:r>
              <a:rPr lang="en-US" altLang="ja-JP" sz="4000" dirty="0" smtClean="0">
                <a:ln w="9525" cmpd="sng">
                  <a:solidFill>
                    <a:schemeClr val="accent2">
                      <a:lumMod val="50000"/>
                    </a:schemeClr>
                  </a:solidFill>
                  <a:prstDash val="solid"/>
                </a:ln>
                <a:latin typeface="メイリオ" pitchFamily="50" charset="-128"/>
                <a:ea typeface="メイリオ" pitchFamily="50" charset="-128"/>
              </a:rPr>
              <a:t>2</a:t>
            </a:r>
            <a:r>
              <a:rPr lang="ja-JP" altLang="en-US" sz="4000" dirty="0">
                <a:ln w="9525" cmpd="sng">
                  <a:solidFill>
                    <a:schemeClr val="accent2">
                      <a:lumMod val="50000"/>
                    </a:schemeClr>
                  </a:solidFill>
                  <a:prstDash val="solid"/>
                </a:ln>
                <a:latin typeface="メイリオ" pitchFamily="50" charset="-128"/>
                <a:ea typeface="メイリオ" pitchFamily="50" charset="-128"/>
              </a:rPr>
              <a:t>　</a:t>
            </a:r>
            <a:r>
              <a:rPr lang="ja-JP" altLang="en-US" sz="4000" dirty="0" smtClean="0">
                <a:ln w="9525" cmpd="sng">
                  <a:solidFill>
                    <a:schemeClr val="accent2">
                      <a:lumMod val="50000"/>
                    </a:schemeClr>
                  </a:solidFill>
                  <a:prstDash val="solid"/>
                </a:ln>
                <a:latin typeface="メイリオ" pitchFamily="50" charset="-128"/>
                <a:ea typeface="メイリオ" pitchFamily="50" charset="-128"/>
              </a:rPr>
              <a:t>はいかい高齢者捜索システム事業</a:t>
            </a:r>
            <a:endParaRPr lang="en-US" altLang="ja-JP" sz="4000" dirty="0" smtClean="0">
              <a:ln w="9525" cmpd="sng">
                <a:solidFill>
                  <a:schemeClr val="accent2">
                    <a:lumMod val="50000"/>
                  </a:schemeClr>
                </a:solidFill>
                <a:prstDash val="solid"/>
              </a:ln>
              <a:latin typeface="メイリオ" pitchFamily="50" charset="-128"/>
              <a:ea typeface="メイリオ" pitchFamily="50" charset="-128"/>
            </a:endParaRPr>
          </a:p>
          <a:p>
            <a:pPr algn="ctr"/>
            <a:r>
              <a:rPr lang="ja-JP" altLang="en-US" sz="4000" dirty="0" smtClean="0">
                <a:ln w="9525" cmpd="sng">
                  <a:solidFill>
                    <a:schemeClr val="accent2">
                      <a:lumMod val="50000"/>
                    </a:schemeClr>
                  </a:solidFill>
                  <a:prstDash val="solid"/>
                </a:ln>
                <a:latin typeface="メイリオ" pitchFamily="50" charset="-128"/>
                <a:ea typeface="メイリオ" pitchFamily="50" charset="-128"/>
              </a:rPr>
              <a:t>について</a:t>
            </a:r>
            <a:endParaRPr lang="ja-JP" altLang="en-US" sz="4000" cap="none" spc="0" dirty="0">
              <a:ln w="9525" cmpd="sng">
                <a:solidFill>
                  <a:schemeClr val="accent2">
                    <a:lumMod val="50000"/>
                  </a:schemeClr>
                </a:solidFill>
                <a:prstDash val="solid"/>
              </a:ln>
              <a:effectLst/>
              <a:latin typeface="メイリオ" pitchFamily="50" charset="-128"/>
              <a:ea typeface="メイリオ" pitchFamily="50" charset="-128"/>
            </a:endParaRPr>
          </a:p>
        </p:txBody>
      </p:sp>
    </p:spTree>
    <p:extLst>
      <p:ext uri="{BB962C8B-B14F-4D97-AF65-F5344CB8AC3E}">
        <p14:creationId xmlns:p14="http://schemas.microsoft.com/office/powerpoint/2010/main" val="2557233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508000" y="941292"/>
            <a:ext cx="644750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a:spLocks noGrp="1"/>
          </p:cNvSpPr>
          <p:nvPr>
            <p:ph type="title" idx="4294967295"/>
          </p:nvPr>
        </p:nvSpPr>
        <p:spPr>
          <a:xfrm>
            <a:off x="439033" y="385697"/>
            <a:ext cx="6156176" cy="600075"/>
          </a:xfrm>
          <a:noFill/>
        </p:spPr>
        <p:txBody>
          <a:bodyPr>
            <a:normAutofit/>
          </a:bodyPr>
          <a:lstStyle/>
          <a:p>
            <a:pPr algn="ctr"/>
            <a:r>
              <a:rPr lang="ja-JP" altLang="en-US" sz="3000" dirty="0">
                <a:ln>
                  <a:solidFill>
                    <a:schemeClr val="accent2">
                      <a:lumMod val="50000"/>
                    </a:schemeClr>
                  </a:solidFill>
                </a:ln>
                <a:latin typeface="メイリオ" panose="020B0604030504040204" pitchFamily="50" charset="-128"/>
                <a:ea typeface="メイリオ" panose="020B0604030504040204" pitchFamily="50" charset="-128"/>
              </a:rPr>
              <a:t>はいかい高齢者捜索システム事業</a:t>
            </a:r>
          </a:p>
        </p:txBody>
      </p:sp>
      <p:sp>
        <p:nvSpPr>
          <p:cNvPr id="4" name="コンテンツ プレースホルダー 2"/>
          <p:cNvSpPr txBox="1">
            <a:spLocks/>
          </p:cNvSpPr>
          <p:nvPr/>
        </p:nvSpPr>
        <p:spPr>
          <a:xfrm>
            <a:off x="459910" y="1030251"/>
            <a:ext cx="8504578" cy="1667812"/>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t>概要</a:t>
            </a:r>
            <a:endParaRPr lang="en-US" altLang="ja-JP" sz="2400" dirty="0"/>
          </a:p>
          <a:p>
            <a:pPr marL="0" indent="0">
              <a:buNone/>
            </a:pPr>
            <a:r>
              <a:rPr lang="ja-JP" altLang="en-US" sz="2400" dirty="0">
                <a:latin typeface="HG丸ｺﾞｼｯｸM-PRO" panose="020F0600000000000000" pitchFamily="50" charset="-128"/>
                <a:ea typeface="HG丸ｺﾞｼｯｸM-PRO" panose="020F0600000000000000" pitchFamily="50" charset="-128"/>
              </a:rPr>
              <a:t>認知症の人が行方不明となった場合に、親族等が早期にその位置情報を把握することができるよう、名古屋市に登録した事業者の</a:t>
            </a:r>
            <a:r>
              <a:rPr lang="en-US" altLang="ja-JP" sz="2400" dirty="0">
                <a:latin typeface="HG丸ｺﾞｼｯｸM-PRO" panose="020F0600000000000000" pitchFamily="50" charset="-128"/>
                <a:ea typeface="HG丸ｺﾞｼｯｸM-PRO" panose="020F0600000000000000" pitchFamily="50" charset="-128"/>
              </a:rPr>
              <a:t>GPS</a:t>
            </a:r>
            <a:r>
              <a:rPr lang="ja-JP" altLang="en-US" sz="2400" dirty="0">
                <a:latin typeface="HG丸ｺﾞｼｯｸM-PRO" panose="020F0600000000000000" pitchFamily="50" charset="-128"/>
                <a:ea typeface="HG丸ｺﾞｼｯｸM-PRO" panose="020F0600000000000000" pitchFamily="50" charset="-128"/>
              </a:rPr>
              <a:t>機器の利用に係る一部経費を助成する事業</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p>
        </p:txBody>
      </p:sp>
      <p:sp>
        <p:nvSpPr>
          <p:cNvPr id="15" name="正方形/長方形 14"/>
          <p:cNvSpPr/>
          <p:nvPr/>
        </p:nvSpPr>
        <p:spPr>
          <a:xfrm>
            <a:off x="508000" y="2847934"/>
            <a:ext cx="7952432" cy="34613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a:p>
        </p:txBody>
      </p:sp>
      <p:pic>
        <p:nvPicPr>
          <p:cNvPr id="16" name="図 15"/>
          <p:cNvPicPr/>
          <p:nvPr/>
        </p:nvPicPr>
        <p:blipFill>
          <a:blip r:embed="rId3">
            <a:extLst>
              <a:ext uri="{28A0092B-C50C-407E-A947-70E740481C1C}">
                <a14:useLocalDpi xmlns:a14="http://schemas.microsoft.com/office/drawing/2010/main" val="0"/>
              </a:ext>
            </a:extLst>
          </a:blip>
          <a:srcRect/>
          <a:stretch>
            <a:fillRect/>
          </a:stretch>
        </p:blipFill>
        <p:spPr bwMode="auto">
          <a:xfrm>
            <a:off x="508000" y="2698063"/>
            <a:ext cx="8312472" cy="3827281"/>
          </a:xfrm>
          <a:prstGeom prst="rect">
            <a:avLst/>
          </a:prstGeom>
          <a:noFill/>
          <a:ln>
            <a:noFill/>
          </a:ln>
        </p:spPr>
      </p:pic>
    </p:spTree>
    <p:extLst>
      <p:ext uri="{BB962C8B-B14F-4D97-AF65-F5344CB8AC3E}">
        <p14:creationId xmlns:p14="http://schemas.microsoft.com/office/powerpoint/2010/main" val="2543873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532494" y="1115392"/>
            <a:ext cx="644750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a:spLocks noGrp="1"/>
          </p:cNvSpPr>
          <p:nvPr>
            <p:ph type="title" idx="4294967295"/>
          </p:nvPr>
        </p:nvSpPr>
        <p:spPr>
          <a:xfrm>
            <a:off x="496429" y="453098"/>
            <a:ext cx="6888163" cy="600075"/>
          </a:xfrm>
          <a:noFill/>
        </p:spPr>
        <p:txBody>
          <a:bodyPr>
            <a:normAutofit/>
          </a:bodyPr>
          <a:lstStyle/>
          <a:p>
            <a:r>
              <a:rPr lang="ja-JP" altLang="en-US" sz="3000" dirty="0">
                <a:ln>
                  <a:solidFill>
                    <a:schemeClr val="accent2">
                      <a:lumMod val="50000"/>
                    </a:schemeClr>
                  </a:solidFill>
                </a:ln>
                <a:latin typeface="メイリオ" panose="020B0604030504040204" pitchFamily="50" charset="-128"/>
                <a:ea typeface="メイリオ" panose="020B0604030504040204" pitchFamily="50" charset="-128"/>
              </a:rPr>
              <a:t>はいかい高齢者捜索システム事業②</a:t>
            </a:r>
          </a:p>
        </p:txBody>
      </p:sp>
      <p:sp>
        <p:nvSpPr>
          <p:cNvPr id="9" name="コンテンツ プレースホルダー 2"/>
          <p:cNvSpPr txBox="1">
            <a:spLocks/>
          </p:cNvSpPr>
          <p:nvPr/>
        </p:nvSpPr>
        <p:spPr>
          <a:xfrm>
            <a:off x="461405" y="2920165"/>
            <a:ext cx="7823280" cy="1423525"/>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latin typeface="メイリオ" panose="020B0604030504040204" pitchFamily="50" charset="-128"/>
                <a:ea typeface="メイリオ" panose="020B0604030504040204" pitchFamily="50" charset="-128"/>
              </a:rPr>
              <a:t>申請</a:t>
            </a:r>
            <a:r>
              <a:rPr lang="ja-JP" altLang="en-US" sz="2400" dirty="0" smtClean="0">
                <a:latin typeface="メイリオ" panose="020B0604030504040204" pitchFamily="50" charset="-128"/>
                <a:ea typeface="メイリオ" panose="020B0604030504040204" pitchFamily="50" charset="-128"/>
              </a:rPr>
              <a:t>窓口</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行方</a:t>
            </a:r>
            <a:r>
              <a:rPr lang="ja-JP" altLang="en-US" sz="2400" dirty="0">
                <a:latin typeface="メイリオ" panose="020B0604030504040204" pitchFamily="50" charset="-128"/>
                <a:ea typeface="メイリオ" panose="020B0604030504040204" pitchFamily="50" charset="-128"/>
              </a:rPr>
              <a:t>不明のおそれのある認知症の人のお住まいの地域を担当する</a:t>
            </a:r>
            <a:r>
              <a:rPr lang="ja-JP" altLang="en-US" sz="2400" u="sng" dirty="0">
                <a:latin typeface="メイリオ" panose="020B0604030504040204" pitchFamily="50" charset="-128"/>
                <a:ea typeface="メイリオ" panose="020B0604030504040204" pitchFamily="50" charset="-128"/>
              </a:rPr>
              <a:t>いきいき支援</a:t>
            </a:r>
            <a:r>
              <a:rPr lang="ja-JP" altLang="en-US" sz="2400" u="sng" dirty="0" smtClean="0">
                <a:latin typeface="メイリオ" panose="020B0604030504040204" pitchFamily="50" charset="-128"/>
                <a:ea typeface="メイリオ" panose="020B0604030504040204" pitchFamily="50" charset="-128"/>
              </a:rPr>
              <a:t>センター</a:t>
            </a:r>
            <a:endParaRPr lang="en-US" altLang="ja-JP" sz="2400" b="1" u="sng" dirty="0">
              <a:latin typeface="メイリオ" panose="020B0604030504040204" pitchFamily="50" charset="-128"/>
              <a:ea typeface="メイリオ" panose="020B0604030504040204" pitchFamily="50" charset="-128"/>
            </a:endParaRPr>
          </a:p>
        </p:txBody>
      </p:sp>
      <p:sp>
        <p:nvSpPr>
          <p:cNvPr id="10" name="コンテンツ プレースホルダー 2"/>
          <p:cNvSpPr txBox="1">
            <a:spLocks/>
          </p:cNvSpPr>
          <p:nvPr/>
        </p:nvSpPr>
        <p:spPr>
          <a:xfrm>
            <a:off x="491162" y="1314141"/>
            <a:ext cx="7855930" cy="1610803"/>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latin typeface="メイリオ" panose="020B0604030504040204" pitchFamily="50" charset="-128"/>
                <a:ea typeface="メイリオ" panose="020B0604030504040204" pitchFamily="50" charset="-128"/>
              </a:rPr>
              <a:t>利用申請できる</a:t>
            </a:r>
            <a:r>
              <a:rPr lang="ja-JP" altLang="en-US" sz="2400" dirty="0" smtClean="0">
                <a:latin typeface="メイリオ" panose="020B0604030504040204" pitchFamily="50" charset="-128"/>
                <a:ea typeface="メイリオ" panose="020B0604030504040204" pitchFamily="50" charset="-128"/>
              </a:rPr>
              <a:t>方</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市内</a:t>
            </a:r>
            <a:r>
              <a:rPr lang="ja-JP" altLang="en-US" sz="2400" dirty="0">
                <a:latin typeface="メイリオ" panose="020B0604030504040204" pitchFamily="50" charset="-128"/>
                <a:ea typeface="メイリオ" panose="020B0604030504040204" pitchFamily="50" charset="-128"/>
              </a:rPr>
              <a:t>に居住する徘徊のおそれのある認知症の人の親族又は成年後見人、その他その人に係る行方不明者届を警察署に提出する権限を有する人</a:t>
            </a:r>
          </a:p>
          <a:p>
            <a:pPr marL="0" indent="0">
              <a:buNone/>
            </a:pPr>
            <a:endParaRPr lang="en-US" altLang="ja-JP" b="1" dirty="0">
              <a:latin typeface="メイリオ" panose="020B0604030504040204" pitchFamily="50" charset="-128"/>
              <a:ea typeface="メイリオ" panose="020B0604030504040204" pitchFamily="50" charset="-128"/>
            </a:endParaRPr>
          </a:p>
          <a:p>
            <a:pPr marL="0" indent="0">
              <a:buNone/>
            </a:pPr>
            <a:endParaRPr lang="en-US" altLang="ja-JP" sz="2100" dirty="0">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481621" y="5741009"/>
            <a:ext cx="6790872" cy="939346"/>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latin typeface="メイリオ" panose="020B0604030504040204" pitchFamily="50" charset="-128"/>
                <a:ea typeface="メイリオ" panose="020B0604030504040204" pitchFamily="50" charset="-128"/>
              </a:rPr>
              <a:t>利用</a:t>
            </a:r>
            <a:r>
              <a:rPr lang="ja-JP" altLang="en-US" sz="2400" dirty="0" smtClean="0">
                <a:latin typeface="メイリオ" panose="020B0604030504040204" pitchFamily="50" charset="-128"/>
                <a:ea typeface="メイリオ" panose="020B0604030504040204" pitchFamily="50" charset="-128"/>
              </a:rPr>
              <a:t>登録者数</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１６８名</a:t>
            </a:r>
            <a:r>
              <a:rPr lang="ja-JP" altLang="en-US" dirty="0">
                <a:latin typeface="メイリオ" panose="020B0604030504040204" pitchFamily="50" charset="-128"/>
                <a:ea typeface="メイリオ" panose="020B0604030504040204" pitchFamily="50" charset="-128"/>
              </a:rPr>
              <a:t>（令和２年５月３１日現在</a:t>
            </a:r>
            <a:r>
              <a:rPr lang="ja-JP" altLang="en-US" dirty="0" smtClean="0">
                <a:latin typeface="メイリオ" panose="020B0604030504040204" pitchFamily="50" charset="-128"/>
                <a:ea typeface="メイリオ" panose="020B0604030504040204" pitchFamily="50" charset="-128"/>
              </a:rPr>
              <a:t>）</a:t>
            </a:r>
            <a:endParaRPr lang="en-US" altLang="ja-JP" sz="2100" dirty="0">
              <a:latin typeface="メイリオ" panose="020B0604030504040204" pitchFamily="50" charset="-128"/>
              <a:ea typeface="メイリオ" panose="020B0604030504040204" pitchFamily="50" charset="-128"/>
            </a:endParaRPr>
          </a:p>
        </p:txBody>
      </p:sp>
      <p:sp>
        <p:nvSpPr>
          <p:cNvPr id="11" name="コンテンツ プレースホルダー 2"/>
          <p:cNvSpPr txBox="1">
            <a:spLocks/>
          </p:cNvSpPr>
          <p:nvPr/>
        </p:nvSpPr>
        <p:spPr>
          <a:xfrm>
            <a:off x="491162" y="4172030"/>
            <a:ext cx="8324043" cy="1568979"/>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buClr>
                <a:srgbClr val="5B9BD5"/>
              </a:buClr>
            </a:pPr>
            <a:r>
              <a:rPr lang="ja-JP" altLang="en-US" sz="2400" dirty="0" smtClean="0">
                <a:solidFill>
                  <a:prstClr val="black">
                    <a:lumMod val="75000"/>
                    <a:lumOff val="25000"/>
                  </a:prstClr>
                </a:solidFill>
                <a:latin typeface="メイリオ" panose="020B0604030504040204" pitchFamily="50" charset="-128"/>
                <a:ea typeface="メイリオ" panose="020B0604030504040204" pitchFamily="50" charset="-128"/>
              </a:rPr>
              <a:t>助成内容</a:t>
            </a:r>
            <a:r>
              <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rPr>
              <a:t/>
            </a:r>
            <a:br>
              <a:rPr lang="en-US" altLang="ja-JP" sz="2400" dirty="0">
                <a:solidFill>
                  <a:prstClr val="black">
                    <a:lumMod val="75000"/>
                    <a:lumOff val="25000"/>
                  </a:prstClr>
                </a:solidFill>
                <a:latin typeface="メイリオ" panose="020B0604030504040204" pitchFamily="50" charset="-128"/>
                <a:ea typeface="メイリオ" panose="020B0604030504040204" pitchFamily="50" charset="-128"/>
              </a:rPr>
            </a:br>
            <a:r>
              <a:rPr lang="ja-JP" altLang="en-US" sz="2000" dirty="0" smtClean="0">
                <a:solidFill>
                  <a:prstClr val="black">
                    <a:lumMod val="75000"/>
                    <a:lumOff val="25000"/>
                  </a:prstClr>
                </a:solidFill>
                <a:latin typeface="メイリオ" panose="020B0604030504040204" pitchFamily="50" charset="-128"/>
                <a:ea typeface="メイリオ" panose="020B0604030504040204" pitchFamily="50" charset="-128"/>
              </a:rPr>
              <a:t>登録事業者が定める「初期費用」及び「月額利用料」について、次の利用者負担額を利用者（申請者）が登録事業者へ支払い、その差額を市が助成します。</a:t>
            </a:r>
            <a:endParaRPr lang="en-US" altLang="ja-JP" sz="2000" dirty="0" smtClean="0">
              <a:solidFill>
                <a:prstClr val="black">
                  <a:lumMod val="75000"/>
                  <a:lumOff val="2500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39444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496428" y="1053173"/>
            <a:ext cx="644750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a:spLocks noGrp="1"/>
          </p:cNvSpPr>
          <p:nvPr>
            <p:ph type="title" idx="4294967295"/>
          </p:nvPr>
        </p:nvSpPr>
        <p:spPr>
          <a:xfrm>
            <a:off x="496429" y="453098"/>
            <a:ext cx="6888163" cy="600075"/>
          </a:xfrm>
          <a:noFill/>
        </p:spPr>
        <p:txBody>
          <a:bodyPr>
            <a:normAutofit/>
          </a:bodyPr>
          <a:lstStyle/>
          <a:p>
            <a:r>
              <a:rPr lang="ja-JP" altLang="en-US" sz="3000" dirty="0">
                <a:ln>
                  <a:solidFill>
                    <a:schemeClr val="accent2">
                      <a:lumMod val="50000"/>
                    </a:schemeClr>
                  </a:solidFill>
                </a:ln>
                <a:latin typeface="メイリオ" panose="020B0604030504040204" pitchFamily="50" charset="-128"/>
                <a:ea typeface="メイリオ" panose="020B0604030504040204" pitchFamily="50" charset="-128"/>
              </a:rPr>
              <a:t>はいかい高齢者捜索システム</a:t>
            </a:r>
            <a:r>
              <a:rPr lang="ja-JP" altLang="en-US" sz="3000" dirty="0" smtClean="0">
                <a:ln>
                  <a:solidFill>
                    <a:schemeClr val="accent2">
                      <a:lumMod val="50000"/>
                    </a:schemeClr>
                  </a:solidFill>
                </a:ln>
                <a:latin typeface="メイリオ" panose="020B0604030504040204" pitchFamily="50" charset="-128"/>
                <a:ea typeface="メイリオ" panose="020B0604030504040204" pitchFamily="50" charset="-128"/>
              </a:rPr>
              <a:t>事業③</a:t>
            </a:r>
            <a:endParaRPr lang="ja-JP" altLang="en-US" sz="3000" dirty="0">
              <a:ln>
                <a:solidFill>
                  <a:schemeClr val="accent2">
                    <a:lumMod val="50000"/>
                  </a:schemeClr>
                </a:solidFill>
              </a:ln>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496428" y="1157644"/>
            <a:ext cx="8324043" cy="529722"/>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buClr>
                <a:srgbClr val="5B9BD5"/>
              </a:buClr>
            </a:pPr>
            <a:r>
              <a:rPr lang="ja-JP" altLang="en-US" sz="2600" dirty="0" smtClean="0">
                <a:solidFill>
                  <a:prstClr val="black">
                    <a:lumMod val="75000"/>
                    <a:lumOff val="25000"/>
                  </a:prstClr>
                </a:solidFill>
                <a:latin typeface="メイリオ" panose="020B0604030504040204" pitchFamily="50" charset="-128"/>
                <a:ea typeface="メイリオ" panose="020B0604030504040204" pitchFamily="50" charset="-128"/>
              </a:rPr>
              <a:t>利用者負担額</a:t>
            </a:r>
          </a:p>
          <a:p>
            <a:pPr marL="0" indent="0">
              <a:buClr>
                <a:srgbClr val="5B9BD5"/>
              </a:buClr>
              <a:buFont typeface="Wingdings 3" charset="2"/>
              <a:buNone/>
            </a:pPr>
            <a:endParaRPr lang="en-US" altLang="ja-JP" sz="2100" dirty="0">
              <a:solidFill>
                <a:prstClr val="black">
                  <a:lumMod val="75000"/>
                  <a:lumOff val="25000"/>
                </a:prstClr>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907994946"/>
              </p:ext>
            </p:extLst>
          </p:nvPr>
        </p:nvGraphicFramePr>
        <p:xfrm>
          <a:off x="763596" y="1653248"/>
          <a:ext cx="7789706" cy="4224024"/>
        </p:xfrm>
        <a:graphic>
          <a:graphicData uri="http://schemas.openxmlformats.org/drawingml/2006/table">
            <a:tbl>
              <a:tblPr firstRow="1" bandRow="1">
                <a:tableStyleId>{5C22544A-7EE6-4342-B048-85BDC9FD1C3A}</a:tableStyleId>
              </a:tblPr>
              <a:tblGrid>
                <a:gridCol w="2872300"/>
                <a:gridCol w="4917406"/>
              </a:tblGrid>
              <a:tr h="457955">
                <a:tc>
                  <a:txBody>
                    <a:bodyPr/>
                    <a:lstStyle/>
                    <a:p>
                      <a:pPr algn="ctr"/>
                      <a:r>
                        <a:rPr kumimoji="1" lang="ja-JP" altLang="en-US" sz="1600" dirty="0" smtClean="0">
                          <a:latin typeface="メイリオ" panose="020B0604030504040204" pitchFamily="50" charset="-128"/>
                          <a:ea typeface="メイリオ" panose="020B0604030504040204" pitchFamily="50" charset="-128"/>
                        </a:rPr>
                        <a:t>区分</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利用者負担額</a:t>
                      </a:r>
                      <a:endParaRPr kumimoji="1" lang="ja-JP" altLang="en-US" sz="1600" dirty="0">
                        <a:latin typeface="メイリオ" panose="020B0604030504040204" pitchFamily="50" charset="-128"/>
                        <a:ea typeface="メイリオ" panose="020B0604030504040204" pitchFamily="50" charset="-128"/>
                      </a:endParaRPr>
                    </a:p>
                  </a:txBody>
                  <a:tcPr anchor="ctr"/>
                </a:tc>
              </a:tr>
              <a:tr h="1526035">
                <a:tc>
                  <a:txBody>
                    <a:bodyPr/>
                    <a:lstStyle/>
                    <a:p>
                      <a:r>
                        <a:rPr kumimoji="1" lang="ja-JP" altLang="en-US" sz="1600" b="1" dirty="0" smtClean="0">
                          <a:latin typeface="メイリオ" panose="020B0604030504040204" pitchFamily="50" charset="-128"/>
                          <a:ea typeface="メイリオ" panose="020B0604030504040204" pitchFamily="50" charset="-128"/>
                        </a:rPr>
                        <a:t>初期費用</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（手数料や附属品購入費等、</a:t>
                      </a:r>
                      <a:r>
                        <a:rPr kumimoji="1" lang="en-US" altLang="ja-JP" sz="1400" dirty="0" smtClean="0">
                          <a:latin typeface="メイリオ" panose="020B0604030504040204" pitchFamily="50" charset="-128"/>
                          <a:ea typeface="メイリオ" panose="020B0604030504040204" pitchFamily="50" charset="-128"/>
                        </a:rPr>
                        <a:t>GPS</a:t>
                      </a:r>
                      <a:r>
                        <a:rPr kumimoji="1" lang="ja-JP" altLang="en-US" sz="1400" dirty="0" smtClean="0">
                          <a:latin typeface="メイリオ" panose="020B0604030504040204" pitchFamily="50" charset="-128"/>
                          <a:ea typeface="メイリオ" panose="020B0604030504040204" pitchFamily="50" charset="-128"/>
                        </a:rPr>
                        <a:t>機器を利用し始めるにあたり最低限必要な経費）</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b="1" dirty="0" smtClean="0">
                          <a:ln>
                            <a:noFill/>
                          </a:ln>
                          <a:solidFill>
                            <a:srgbClr val="FF0000"/>
                          </a:solidFill>
                          <a:latin typeface="メイリオ" panose="020B0604030504040204" pitchFamily="50" charset="-128"/>
                          <a:ea typeface="メイリオ" panose="020B0604030504040204" pitchFamily="50" charset="-128"/>
                        </a:rPr>
                        <a:t>無料（</a:t>
                      </a:r>
                      <a:r>
                        <a:rPr kumimoji="1" lang="en-US" altLang="ja-JP" sz="1600" b="1" dirty="0" smtClean="0">
                          <a:ln>
                            <a:noFill/>
                          </a:ln>
                          <a:solidFill>
                            <a:srgbClr val="FF0000"/>
                          </a:solidFill>
                          <a:latin typeface="メイリオ" panose="020B0604030504040204" pitchFamily="50" charset="-128"/>
                          <a:ea typeface="メイリオ" panose="020B0604030504040204" pitchFamily="50" charset="-128"/>
                        </a:rPr>
                        <a:t>0</a:t>
                      </a:r>
                      <a:r>
                        <a:rPr kumimoji="1" lang="ja-JP" altLang="en-US" sz="1600" b="1" dirty="0" smtClean="0">
                          <a:ln>
                            <a:noFill/>
                          </a:ln>
                          <a:solidFill>
                            <a:srgbClr val="FF0000"/>
                          </a:solidFill>
                          <a:latin typeface="メイリオ" panose="020B0604030504040204" pitchFamily="50" charset="-128"/>
                          <a:ea typeface="メイリオ" panose="020B0604030504040204" pitchFamily="50" charset="-128"/>
                        </a:rPr>
                        <a:t>円）</a:t>
                      </a:r>
                      <a:endParaRPr kumimoji="1" lang="en-US" altLang="ja-JP" sz="1600" b="1" dirty="0" smtClean="0">
                        <a:ln>
                          <a:noFill/>
                        </a:ln>
                        <a:solidFill>
                          <a:srgbClr val="FF0000"/>
                        </a:solidFill>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ただし、限度額を超える場合は利用者が負担</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＜限度額＞</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オペレーター（注）無：</a:t>
                      </a:r>
                      <a:r>
                        <a:rPr kumimoji="1" lang="en-US" altLang="ja-JP" sz="1600" u="sng" dirty="0" smtClean="0">
                          <a:latin typeface="メイリオ" panose="020B0604030504040204" pitchFamily="50" charset="-128"/>
                          <a:ea typeface="メイリオ" panose="020B0604030504040204" pitchFamily="50" charset="-128"/>
                        </a:rPr>
                        <a:t>6,600</a:t>
                      </a:r>
                      <a:r>
                        <a:rPr kumimoji="1" lang="ja-JP" altLang="en-US" sz="1600" u="sng" dirty="0" smtClean="0">
                          <a:latin typeface="メイリオ" panose="020B0604030504040204" pitchFamily="50" charset="-128"/>
                          <a:ea typeface="メイリオ" panose="020B0604030504040204" pitchFamily="50" charset="-128"/>
                        </a:rPr>
                        <a:t>円</a:t>
                      </a:r>
                      <a:endParaRPr kumimoji="1" lang="en-US" altLang="ja-JP" sz="1600" u="sng"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オペレーター有：</a:t>
                      </a:r>
                      <a:r>
                        <a:rPr kumimoji="1" lang="en-US" altLang="ja-JP" sz="1600" u="sng" dirty="0" smtClean="0">
                          <a:latin typeface="メイリオ" panose="020B0604030504040204" pitchFamily="50" charset="-128"/>
                          <a:ea typeface="メイリオ" panose="020B0604030504040204" pitchFamily="50" charset="-128"/>
                        </a:rPr>
                        <a:t>7,800</a:t>
                      </a:r>
                      <a:r>
                        <a:rPr kumimoji="1" lang="ja-JP" altLang="en-US" sz="1600" u="sng" dirty="0" smtClean="0">
                          <a:latin typeface="メイリオ" panose="020B0604030504040204" pitchFamily="50" charset="-128"/>
                          <a:ea typeface="メイリオ" panose="020B0604030504040204" pitchFamily="50" charset="-128"/>
                        </a:rPr>
                        <a:t>円</a:t>
                      </a:r>
                      <a:endParaRPr kumimoji="1" lang="en-US" altLang="ja-JP" sz="1600" u="sng" dirty="0" smtClean="0">
                        <a:latin typeface="メイリオ" panose="020B0604030504040204" pitchFamily="50" charset="-128"/>
                        <a:ea typeface="メイリオ" panose="020B0604030504040204" pitchFamily="50" charset="-128"/>
                      </a:endParaRPr>
                    </a:p>
                  </a:txBody>
                  <a:tcPr anchor="ctr"/>
                </a:tc>
              </a:tr>
              <a:tr h="2240034">
                <a:tc>
                  <a:txBody>
                    <a:bodyPr/>
                    <a:lstStyle/>
                    <a:p>
                      <a:r>
                        <a:rPr kumimoji="1" lang="ja-JP" altLang="en-US" sz="1600" b="1" dirty="0" smtClean="0">
                          <a:latin typeface="メイリオ" panose="020B0604030504040204" pitchFamily="50" charset="-128"/>
                          <a:ea typeface="メイリオ" panose="020B0604030504040204" pitchFamily="50" charset="-128"/>
                        </a:rPr>
                        <a:t>月額利用料</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rPr>
                        <a:t>GPS</a:t>
                      </a:r>
                      <a:r>
                        <a:rPr kumimoji="1" lang="ja-JP" altLang="en-US" sz="1400" dirty="0" smtClean="0">
                          <a:latin typeface="メイリオ" panose="020B0604030504040204" pitchFamily="50" charset="-128"/>
                          <a:ea typeface="メイリオ" panose="020B0604030504040204" pitchFamily="50" charset="-128"/>
                        </a:rPr>
                        <a:t>機器を１月利用するにあたり最低限必要な基本的経費。</a:t>
                      </a:r>
                      <a:r>
                        <a:rPr kumimoji="1" lang="ja-JP" altLang="en-US" sz="1400" u="sng" dirty="0" smtClean="0">
                          <a:latin typeface="メイリオ" panose="020B0604030504040204" pitchFamily="50" charset="-128"/>
                          <a:ea typeface="メイリオ" panose="020B0604030504040204" pitchFamily="50" charset="-128"/>
                        </a:rPr>
                        <a:t>捜索システムの利用により追加で必要となる経費は含まず、利用状況は変動しない</a:t>
                      </a:r>
                      <a:r>
                        <a:rPr kumimoji="1" lang="ja-JP" altLang="en-US" sz="1400" dirty="0" smtClean="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b="1" dirty="0" smtClean="0">
                          <a:ln>
                            <a:noFill/>
                          </a:ln>
                          <a:solidFill>
                            <a:srgbClr val="FF0000"/>
                          </a:solidFill>
                          <a:latin typeface="メイリオ" panose="020B0604030504040204" pitchFamily="50" charset="-128"/>
                          <a:ea typeface="メイリオ" panose="020B0604030504040204" pitchFamily="50" charset="-128"/>
                        </a:rPr>
                        <a:t>登録事業者の月額利用料又は限度額のいずれか低い額の</a:t>
                      </a:r>
                      <a:r>
                        <a:rPr kumimoji="1" lang="en-US" altLang="ja-JP" sz="1600" b="1" dirty="0" smtClean="0">
                          <a:ln>
                            <a:noFill/>
                          </a:ln>
                          <a:solidFill>
                            <a:srgbClr val="FF0000"/>
                          </a:solidFill>
                          <a:latin typeface="メイリオ" panose="020B0604030504040204" pitchFamily="50" charset="-128"/>
                          <a:ea typeface="メイリオ" panose="020B0604030504040204" pitchFamily="50" charset="-128"/>
                        </a:rPr>
                        <a:t>1</a:t>
                      </a:r>
                      <a:r>
                        <a:rPr kumimoji="1" lang="ja-JP" altLang="en-US" sz="1600" b="1" dirty="0" smtClean="0">
                          <a:ln>
                            <a:noFill/>
                          </a:ln>
                          <a:solidFill>
                            <a:srgbClr val="FF0000"/>
                          </a:solidFill>
                          <a:latin typeface="メイリオ" panose="020B0604030504040204" pitchFamily="50" charset="-128"/>
                          <a:ea typeface="メイリオ" panose="020B0604030504040204" pitchFamily="50" charset="-128"/>
                        </a:rPr>
                        <a:t>割</a:t>
                      </a:r>
                      <a:endParaRPr kumimoji="1" lang="en-US" altLang="ja-JP" sz="1600" b="1" dirty="0" smtClean="0">
                        <a:ln>
                          <a:noFill/>
                        </a:ln>
                        <a:solidFill>
                          <a:srgbClr val="FF0000"/>
                        </a:solidFill>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（市民税非課税世帯、生活保護世帯及び中国残留邦人等支援給付世帯は無料）</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ただし、限度額を超える額は利用者が負担</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＜限度額＞</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オペレーター無：</a:t>
                      </a:r>
                      <a:r>
                        <a:rPr kumimoji="1" lang="en-US" altLang="ja-JP" sz="1600" u="sng" dirty="0" smtClean="0">
                          <a:latin typeface="メイリオ" panose="020B0604030504040204" pitchFamily="50" charset="-128"/>
                          <a:ea typeface="メイリオ" panose="020B0604030504040204" pitchFamily="50" charset="-128"/>
                        </a:rPr>
                        <a:t>800</a:t>
                      </a:r>
                      <a:r>
                        <a:rPr kumimoji="1" lang="ja-JP" altLang="en-US" sz="1600" u="sng" dirty="0" smtClean="0">
                          <a:latin typeface="メイリオ" panose="020B0604030504040204" pitchFamily="50" charset="-128"/>
                          <a:ea typeface="メイリオ" panose="020B0604030504040204" pitchFamily="50" charset="-128"/>
                        </a:rPr>
                        <a:t>円</a:t>
                      </a:r>
                      <a:endParaRPr kumimoji="1" lang="en-US" altLang="ja-JP" sz="1600" u="sng"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オペレーター有：</a:t>
                      </a:r>
                      <a:r>
                        <a:rPr kumimoji="1" lang="en-US" altLang="ja-JP" sz="1600" u="sng" dirty="0" smtClean="0">
                          <a:latin typeface="メイリオ" panose="020B0604030504040204" pitchFamily="50" charset="-128"/>
                          <a:ea typeface="メイリオ" panose="020B0604030504040204" pitchFamily="50" charset="-128"/>
                        </a:rPr>
                        <a:t>3,100</a:t>
                      </a:r>
                      <a:r>
                        <a:rPr kumimoji="1" lang="ja-JP" altLang="en-US" sz="1600" u="sng" dirty="0" smtClean="0">
                          <a:latin typeface="メイリオ" panose="020B0604030504040204" pitchFamily="50" charset="-128"/>
                          <a:ea typeface="メイリオ" panose="020B0604030504040204" pitchFamily="50" charset="-128"/>
                        </a:rPr>
                        <a:t>円</a:t>
                      </a:r>
                      <a:endParaRPr kumimoji="1" lang="ja-JP" altLang="en-US" sz="1600" u="sng" dirty="0">
                        <a:latin typeface="メイリオ" panose="020B0604030504040204" pitchFamily="50" charset="-128"/>
                        <a:ea typeface="メイリオ" panose="020B0604030504040204" pitchFamily="50" charset="-128"/>
                      </a:endParaRPr>
                    </a:p>
                  </a:txBody>
                  <a:tcPr anchor="ctr"/>
                </a:tc>
              </a:tr>
            </a:tbl>
          </a:graphicData>
        </a:graphic>
      </p:graphicFrame>
      <p:sp>
        <p:nvSpPr>
          <p:cNvPr id="12" name="テキスト ボックス 11"/>
          <p:cNvSpPr txBox="1"/>
          <p:nvPr/>
        </p:nvSpPr>
        <p:spPr>
          <a:xfrm>
            <a:off x="763596" y="6021288"/>
            <a:ext cx="7789706" cy="738664"/>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（注）「オペレーター」とは、位置情報を確認する際に、登録事業者の窓口へ電話することで位置情報</a:t>
            </a:r>
            <a:r>
              <a:rPr lang="ja-JP" altLang="en-US" sz="1400" dirty="0" smtClean="0">
                <a:latin typeface="メイリオ" panose="020B0604030504040204" pitchFamily="50" charset="-128"/>
                <a:ea typeface="メイリオ" panose="020B0604030504040204" pitchFamily="50" charset="-128"/>
              </a:rPr>
              <a:t>を口頭</a:t>
            </a:r>
            <a:r>
              <a:rPr lang="ja-JP" altLang="en-US" sz="1400" dirty="0">
                <a:latin typeface="メイリオ" panose="020B0604030504040204" pitchFamily="50" charset="-128"/>
                <a:ea typeface="メイリオ" panose="020B0604030504040204" pitchFamily="50" charset="-128"/>
              </a:rPr>
              <a:t>で伝えてもらうサービスのことです。「オペレーター無」の場合は、利用者が</a:t>
            </a:r>
            <a:r>
              <a:rPr lang="ja-JP" altLang="en-US" sz="1400" dirty="0" smtClean="0">
                <a:latin typeface="メイリオ" panose="020B0604030504040204" pitchFamily="50" charset="-128"/>
                <a:ea typeface="メイリオ" panose="020B0604030504040204" pitchFamily="50" charset="-128"/>
              </a:rPr>
              <a:t>インターネットを</a:t>
            </a:r>
            <a:r>
              <a:rPr lang="ja-JP" altLang="en-US" sz="1400" dirty="0">
                <a:latin typeface="メイリオ" panose="020B0604030504040204" pitchFamily="50" charset="-128"/>
                <a:ea typeface="メイリオ" panose="020B0604030504040204" pitchFamily="50" charset="-128"/>
              </a:rPr>
              <a:t>利用して位置情報を確認します。</a:t>
            </a:r>
          </a:p>
        </p:txBody>
      </p:sp>
    </p:spTree>
    <p:extLst>
      <p:ext uri="{BB962C8B-B14F-4D97-AF65-F5344CB8AC3E}">
        <p14:creationId xmlns:p14="http://schemas.microsoft.com/office/powerpoint/2010/main" val="3403518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532494" y="1115392"/>
            <a:ext cx="644750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a:spLocks noGrp="1"/>
          </p:cNvSpPr>
          <p:nvPr>
            <p:ph type="title" idx="4294967295"/>
          </p:nvPr>
        </p:nvSpPr>
        <p:spPr>
          <a:xfrm>
            <a:off x="496429" y="453098"/>
            <a:ext cx="6888163" cy="600075"/>
          </a:xfrm>
          <a:noFill/>
        </p:spPr>
        <p:txBody>
          <a:bodyPr>
            <a:normAutofit/>
          </a:bodyPr>
          <a:lstStyle/>
          <a:p>
            <a:r>
              <a:rPr lang="ja-JP" altLang="en-US" sz="3000" dirty="0">
                <a:ln>
                  <a:solidFill>
                    <a:schemeClr val="accent2">
                      <a:lumMod val="50000"/>
                    </a:schemeClr>
                  </a:solidFill>
                </a:ln>
                <a:latin typeface="メイリオ" panose="020B0604030504040204" pitchFamily="50" charset="-128"/>
                <a:ea typeface="メイリオ" panose="020B0604030504040204" pitchFamily="50" charset="-128"/>
              </a:rPr>
              <a:t>はいかい高齢者捜索システム</a:t>
            </a:r>
            <a:r>
              <a:rPr lang="ja-JP" altLang="en-US" sz="3000" dirty="0" smtClean="0">
                <a:ln>
                  <a:solidFill>
                    <a:schemeClr val="accent2">
                      <a:lumMod val="50000"/>
                    </a:schemeClr>
                  </a:solidFill>
                </a:ln>
                <a:latin typeface="メイリオ" panose="020B0604030504040204" pitchFamily="50" charset="-128"/>
                <a:ea typeface="メイリオ" panose="020B0604030504040204" pitchFamily="50" charset="-128"/>
              </a:rPr>
              <a:t>事業④</a:t>
            </a:r>
            <a:endParaRPr lang="ja-JP" altLang="en-US" sz="3000" dirty="0">
              <a:ln>
                <a:solidFill>
                  <a:schemeClr val="accent2">
                    <a:lumMod val="50000"/>
                  </a:schemeClr>
                </a:solidFill>
              </a:ln>
              <a:latin typeface="メイリオ" panose="020B0604030504040204" pitchFamily="50" charset="-128"/>
              <a:ea typeface="メイリオ" panose="020B0604030504040204" pitchFamily="50" charset="-128"/>
            </a:endParaRPr>
          </a:p>
        </p:txBody>
      </p:sp>
      <p:sp>
        <p:nvSpPr>
          <p:cNvPr id="11" name="コンテンツ プレースホルダー 2"/>
          <p:cNvSpPr txBox="1">
            <a:spLocks/>
          </p:cNvSpPr>
          <p:nvPr/>
        </p:nvSpPr>
        <p:spPr>
          <a:xfrm>
            <a:off x="531453" y="1290286"/>
            <a:ext cx="8324043" cy="1656184"/>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buClr>
                <a:srgbClr val="5B9BD5"/>
              </a:buClr>
            </a:pPr>
            <a:r>
              <a:rPr lang="ja-JP" altLang="en-US" sz="2600" dirty="0" smtClean="0">
                <a:solidFill>
                  <a:prstClr val="black">
                    <a:lumMod val="75000"/>
                    <a:lumOff val="25000"/>
                  </a:prstClr>
                </a:solidFill>
                <a:latin typeface="メイリオ" panose="020B0604030504040204" pitchFamily="50" charset="-128"/>
                <a:ea typeface="メイリオ" panose="020B0604030504040204" pitchFamily="50" charset="-128"/>
              </a:rPr>
              <a:t>登録事業者一覧及び詳細について</a:t>
            </a:r>
            <a:endParaRPr lang="en-US" altLang="ja-JP" sz="2600" dirty="0" smtClean="0">
              <a:solidFill>
                <a:prstClr val="black">
                  <a:lumMod val="75000"/>
                  <a:lumOff val="25000"/>
                </a:prstClr>
              </a:solidFill>
              <a:latin typeface="メイリオ" panose="020B0604030504040204" pitchFamily="50" charset="-128"/>
              <a:ea typeface="メイリオ" panose="020B0604030504040204" pitchFamily="50" charset="-128"/>
            </a:endParaRPr>
          </a:p>
          <a:p>
            <a:pPr marL="0" indent="0">
              <a:buClr>
                <a:srgbClr val="5B9BD5"/>
              </a:buClr>
              <a:buNone/>
            </a:pPr>
            <a:r>
              <a:rPr lang="ja-JP" altLang="en-US" sz="2600" dirty="0">
                <a:solidFill>
                  <a:prstClr val="black">
                    <a:lumMod val="75000"/>
                    <a:lumOff val="25000"/>
                  </a:prstClr>
                </a:solidFill>
                <a:latin typeface="メイリオ" panose="020B0604030504040204" pitchFamily="50" charset="-128"/>
                <a:ea typeface="メイリオ" panose="020B0604030504040204" pitchFamily="50" charset="-128"/>
              </a:rPr>
              <a:t>　</a:t>
            </a:r>
            <a:r>
              <a:rPr lang="ja-JP" altLang="en-US" sz="2600" dirty="0" smtClean="0">
                <a:solidFill>
                  <a:prstClr val="black">
                    <a:lumMod val="75000"/>
                    <a:lumOff val="25000"/>
                  </a:prstClr>
                </a:solidFill>
                <a:latin typeface="メイリオ" panose="020B0604030504040204" pitchFamily="50" charset="-128"/>
                <a:ea typeface="メイリオ" panose="020B0604030504040204" pitchFamily="50" charset="-128"/>
              </a:rPr>
              <a:t>名古屋市公式ウェブサイト</a:t>
            </a:r>
            <a:endParaRPr lang="en-US" altLang="ja-JP" sz="2600" dirty="0" smtClean="0">
              <a:solidFill>
                <a:prstClr val="black">
                  <a:lumMod val="75000"/>
                  <a:lumOff val="25000"/>
                </a:prstClr>
              </a:solidFill>
              <a:latin typeface="メイリオ" panose="020B0604030504040204" pitchFamily="50" charset="-128"/>
              <a:ea typeface="メイリオ" panose="020B0604030504040204" pitchFamily="50" charset="-128"/>
            </a:endParaRPr>
          </a:p>
          <a:p>
            <a:pPr marL="0" indent="0">
              <a:buClr>
                <a:srgbClr val="5B9BD5"/>
              </a:buClr>
              <a:buNone/>
            </a:pPr>
            <a:r>
              <a:rPr lang="ja-JP" altLang="en-US" sz="2600" dirty="0">
                <a:solidFill>
                  <a:prstClr val="black">
                    <a:lumMod val="75000"/>
                    <a:lumOff val="25000"/>
                  </a:prstClr>
                </a:solidFill>
                <a:latin typeface="メイリオ" panose="020B0604030504040204" pitchFamily="50" charset="-128"/>
                <a:ea typeface="メイリオ" panose="020B0604030504040204" pitchFamily="50" charset="-128"/>
              </a:rPr>
              <a:t>　</a:t>
            </a:r>
            <a:r>
              <a:rPr lang="ja-JP" altLang="en-US" sz="2600" dirty="0" smtClean="0">
                <a:solidFill>
                  <a:prstClr val="black">
                    <a:lumMod val="75000"/>
                    <a:lumOff val="25000"/>
                  </a:prstClr>
                </a:solidFill>
                <a:latin typeface="メイリオ" panose="020B0604030504040204" pitchFamily="50" charset="-128"/>
                <a:ea typeface="メイリオ" panose="020B0604030504040204" pitchFamily="50" charset="-128"/>
              </a:rPr>
              <a:t>「はいかい高齢者捜索システム事業」ページ</a:t>
            </a:r>
            <a:endParaRPr lang="en-US" altLang="ja-JP" sz="2600" dirty="0" smtClean="0">
              <a:solidFill>
                <a:prstClr val="black">
                  <a:lumMod val="75000"/>
                  <a:lumOff val="25000"/>
                </a:prstClr>
              </a:solidFill>
              <a:latin typeface="メイリオ" panose="020B0604030504040204" pitchFamily="50" charset="-128"/>
              <a:ea typeface="メイリオ" panose="020B0604030504040204" pitchFamily="50" charset="-128"/>
            </a:endParaRPr>
          </a:p>
          <a:p>
            <a:pPr marL="0" indent="0">
              <a:buClr>
                <a:srgbClr val="5B9BD5"/>
              </a:buClr>
              <a:buNone/>
            </a:pPr>
            <a:endParaRPr lang="ja-JP" altLang="en-US" sz="2600" dirty="0" smtClean="0">
              <a:solidFill>
                <a:prstClr val="black">
                  <a:lumMod val="75000"/>
                  <a:lumOff val="25000"/>
                </a:prstClr>
              </a:solidFill>
              <a:latin typeface="メイリオ" panose="020B0604030504040204" pitchFamily="50" charset="-128"/>
              <a:ea typeface="メイリオ" panose="020B0604030504040204" pitchFamily="50" charset="-128"/>
            </a:endParaRPr>
          </a:p>
          <a:p>
            <a:pPr marL="0" indent="0">
              <a:buClr>
                <a:srgbClr val="5B9BD5"/>
              </a:buClr>
              <a:buFont typeface="Wingdings 3" charset="2"/>
              <a:buNone/>
            </a:pPr>
            <a:endParaRPr lang="en-US" altLang="ja-JP" sz="21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822921" y="2814251"/>
            <a:ext cx="7741106" cy="369332"/>
          </a:xfrm>
          <a:prstGeom prst="rect">
            <a:avLst/>
          </a:prstGeom>
        </p:spPr>
        <p:txBody>
          <a:bodyPr wrap="square">
            <a:spAutoFit/>
          </a:bodyPr>
          <a:lstStyle/>
          <a:p>
            <a:pPr>
              <a:buClr>
                <a:srgbClr val="5B9BD5"/>
              </a:buClr>
            </a:pPr>
            <a:r>
              <a:rPr lang="en-US" altLang="ja-JP" dirty="0">
                <a:solidFill>
                  <a:prstClr val="black">
                    <a:lumMod val="75000"/>
                    <a:lumOff val="25000"/>
                  </a:prstClr>
                </a:solidFill>
                <a:latin typeface="メイリオ" panose="020B0604030504040204" pitchFamily="50" charset="-128"/>
                <a:ea typeface="メイリオ" panose="020B0604030504040204" pitchFamily="50" charset="-128"/>
                <a:hlinkClick r:id="rId3"/>
              </a:rPr>
              <a:t>http://www.city.nagoya.jp/kenkofukushi/page/0000120659.html</a:t>
            </a:r>
            <a:endParaRPr lang="en-US" altLang="ja-JP" dirty="0">
              <a:solidFill>
                <a:prstClr val="black">
                  <a:lumMod val="75000"/>
                  <a:lumOff val="25000"/>
                </a:prstClr>
              </a:solidFill>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a:blip r:embed="rId4"/>
          <a:stretch>
            <a:fillRect/>
          </a:stretch>
        </p:blipFill>
        <p:spPr>
          <a:xfrm>
            <a:off x="251520" y="3183583"/>
            <a:ext cx="8722296" cy="3557785"/>
          </a:xfrm>
          <a:prstGeom prst="rect">
            <a:avLst/>
          </a:prstGeom>
          <a:ln>
            <a:solidFill>
              <a:schemeClr val="tx1"/>
            </a:solidFill>
          </a:ln>
        </p:spPr>
      </p:pic>
    </p:spTree>
    <p:extLst>
      <p:ext uri="{BB962C8B-B14F-4D97-AF65-F5344CB8AC3E}">
        <p14:creationId xmlns:p14="http://schemas.microsoft.com/office/powerpoint/2010/main" val="714710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23935" y="1200397"/>
            <a:ext cx="5212161" cy="3843834"/>
          </a:xfrm>
          <a:prstGeom prst="rect">
            <a:avLst/>
          </a:prstGeom>
        </p:spPr>
      </p:pic>
      <p:pic>
        <p:nvPicPr>
          <p:cNvPr id="5" name="図 4"/>
          <p:cNvPicPr>
            <a:picLocks noChangeAspect="1"/>
          </p:cNvPicPr>
          <p:nvPr/>
        </p:nvPicPr>
        <p:blipFill>
          <a:blip r:embed="rId4"/>
          <a:stretch>
            <a:fillRect/>
          </a:stretch>
        </p:blipFill>
        <p:spPr>
          <a:xfrm>
            <a:off x="223935" y="5019162"/>
            <a:ext cx="5212160" cy="1224641"/>
          </a:xfrm>
          <a:prstGeom prst="rect">
            <a:avLst/>
          </a:prstGeom>
        </p:spPr>
      </p:pic>
      <p:sp>
        <p:nvSpPr>
          <p:cNvPr id="6" name="コンテンツ プレースホルダー 2"/>
          <p:cNvSpPr txBox="1">
            <a:spLocks/>
          </p:cNvSpPr>
          <p:nvPr/>
        </p:nvSpPr>
        <p:spPr>
          <a:xfrm>
            <a:off x="5436095" y="2492896"/>
            <a:ext cx="3707904" cy="3750907"/>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100" dirty="0">
                <a:latin typeface="メイリオ" panose="020B0604030504040204" pitchFamily="50" charset="-128"/>
                <a:ea typeface="メイリオ" panose="020B0604030504040204" pitchFamily="50" charset="-128"/>
              </a:rPr>
              <a:t>条例の構成</a:t>
            </a:r>
            <a:endParaRPr lang="en-US" altLang="ja-JP" sz="2100" dirty="0">
              <a:latin typeface="メイリオ" panose="020B0604030504040204" pitchFamily="50" charset="-128"/>
              <a:ea typeface="メイリオ" panose="020B0604030504040204" pitchFamily="50" charset="-128"/>
            </a:endParaRPr>
          </a:p>
          <a:p>
            <a:pPr marL="0" indent="0">
              <a:buNone/>
            </a:pPr>
            <a:r>
              <a:rPr lang="ja-JP" altLang="en-US" sz="2100" dirty="0">
                <a:latin typeface="メイリオ" panose="020B0604030504040204" pitchFamily="50" charset="-128"/>
                <a:ea typeface="メイリオ" panose="020B0604030504040204" pitchFamily="50" charset="-128"/>
              </a:rPr>
              <a:t>　</a:t>
            </a:r>
            <a:r>
              <a:rPr lang="ja-JP" altLang="en-US" sz="2100" dirty="0">
                <a:solidFill>
                  <a:schemeClr val="tx1"/>
                </a:solidFill>
                <a:latin typeface="メイリオ" panose="020B0604030504040204" pitchFamily="50" charset="-128"/>
                <a:ea typeface="メイリオ" panose="020B0604030504040204" pitchFamily="50" charset="-128"/>
              </a:rPr>
              <a:t>第</a:t>
            </a:r>
            <a:r>
              <a:rPr lang="en-US" altLang="ja-JP" sz="2100" dirty="0">
                <a:solidFill>
                  <a:schemeClr val="tx1"/>
                </a:solidFill>
                <a:latin typeface="メイリオ" panose="020B0604030504040204" pitchFamily="50" charset="-128"/>
                <a:ea typeface="メイリオ" panose="020B0604030504040204" pitchFamily="50" charset="-128"/>
              </a:rPr>
              <a:t>1</a:t>
            </a:r>
            <a:r>
              <a:rPr lang="ja-JP" altLang="en-US" sz="2100" dirty="0">
                <a:solidFill>
                  <a:schemeClr val="tx1"/>
                </a:solidFill>
                <a:latin typeface="メイリオ" panose="020B0604030504040204" pitchFamily="50" charset="-128"/>
                <a:ea typeface="メイリオ" panose="020B0604030504040204" pitchFamily="50" charset="-128"/>
              </a:rPr>
              <a:t>条　      目的</a:t>
            </a:r>
            <a:endParaRPr lang="en-US" altLang="ja-JP" sz="21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100" dirty="0">
                <a:solidFill>
                  <a:schemeClr val="tx1"/>
                </a:solidFill>
                <a:latin typeface="メイリオ" panose="020B0604030504040204" pitchFamily="50" charset="-128"/>
                <a:ea typeface="メイリオ" panose="020B0604030504040204" pitchFamily="50" charset="-128"/>
              </a:rPr>
              <a:t>　第</a:t>
            </a:r>
            <a:r>
              <a:rPr lang="en-US" altLang="ja-JP" sz="2100" dirty="0">
                <a:solidFill>
                  <a:schemeClr val="tx1"/>
                </a:solidFill>
                <a:latin typeface="メイリオ" panose="020B0604030504040204" pitchFamily="50" charset="-128"/>
                <a:ea typeface="メイリオ" panose="020B0604030504040204" pitchFamily="50" charset="-128"/>
              </a:rPr>
              <a:t>2</a:t>
            </a:r>
            <a:r>
              <a:rPr lang="ja-JP" altLang="en-US" sz="2100" dirty="0">
                <a:solidFill>
                  <a:schemeClr val="tx1"/>
                </a:solidFill>
                <a:latin typeface="メイリオ" panose="020B0604030504040204" pitchFamily="50" charset="-128"/>
                <a:ea typeface="メイリオ" panose="020B0604030504040204" pitchFamily="50" charset="-128"/>
              </a:rPr>
              <a:t>条　      定義</a:t>
            </a:r>
            <a:endParaRPr lang="en-US" altLang="ja-JP" sz="21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100" dirty="0">
                <a:solidFill>
                  <a:schemeClr val="tx1"/>
                </a:solidFill>
                <a:latin typeface="メイリオ" panose="020B0604030504040204" pitchFamily="50" charset="-128"/>
                <a:ea typeface="メイリオ" panose="020B0604030504040204" pitchFamily="50" charset="-128"/>
              </a:rPr>
              <a:t>　第</a:t>
            </a:r>
            <a:r>
              <a:rPr lang="en-US" altLang="ja-JP" sz="2100" dirty="0">
                <a:solidFill>
                  <a:schemeClr val="tx1"/>
                </a:solidFill>
                <a:latin typeface="メイリオ" panose="020B0604030504040204" pitchFamily="50" charset="-128"/>
                <a:ea typeface="メイリオ" panose="020B0604030504040204" pitchFamily="50" charset="-128"/>
              </a:rPr>
              <a:t>3</a:t>
            </a:r>
            <a:r>
              <a:rPr lang="ja-JP" altLang="en-US" sz="2100" dirty="0">
                <a:solidFill>
                  <a:schemeClr val="tx1"/>
                </a:solidFill>
                <a:latin typeface="メイリオ" panose="020B0604030504040204" pitchFamily="50" charset="-128"/>
                <a:ea typeface="メイリオ" panose="020B0604030504040204" pitchFamily="50" charset="-128"/>
              </a:rPr>
              <a:t>条　      基本理念</a:t>
            </a:r>
            <a:endParaRPr lang="en-US" altLang="ja-JP" sz="21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100" dirty="0">
                <a:solidFill>
                  <a:schemeClr val="tx1"/>
                </a:solidFill>
                <a:latin typeface="メイリオ" panose="020B0604030504040204" pitchFamily="50" charset="-128"/>
                <a:ea typeface="メイリオ" panose="020B0604030504040204" pitchFamily="50" charset="-128"/>
              </a:rPr>
              <a:t>　第</a:t>
            </a:r>
            <a:r>
              <a:rPr lang="en-US" altLang="ja-JP" sz="2100" dirty="0">
                <a:solidFill>
                  <a:schemeClr val="tx1"/>
                </a:solidFill>
                <a:latin typeface="メイリオ" panose="020B0604030504040204" pitchFamily="50" charset="-128"/>
                <a:ea typeface="メイリオ" panose="020B0604030504040204" pitchFamily="50" charset="-128"/>
              </a:rPr>
              <a:t>4</a:t>
            </a:r>
            <a:r>
              <a:rPr lang="ja-JP" altLang="en-US" sz="2100" dirty="0">
                <a:solidFill>
                  <a:schemeClr val="tx1"/>
                </a:solidFill>
                <a:latin typeface="メイリオ" panose="020B0604030504040204" pitchFamily="50" charset="-128"/>
                <a:ea typeface="メイリオ" panose="020B0604030504040204" pitchFamily="50" charset="-128"/>
              </a:rPr>
              <a:t>条　      市の責務</a:t>
            </a:r>
            <a:endParaRPr lang="en-US" altLang="ja-JP" sz="21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100" dirty="0">
                <a:solidFill>
                  <a:schemeClr val="tx1"/>
                </a:solidFill>
                <a:latin typeface="メイリオ" panose="020B0604030504040204" pitchFamily="50" charset="-128"/>
                <a:ea typeface="メイリオ" panose="020B0604030504040204" pitchFamily="50" charset="-128"/>
              </a:rPr>
              <a:t>　第</a:t>
            </a:r>
            <a:r>
              <a:rPr lang="en-US" altLang="ja-JP" sz="2100" dirty="0">
                <a:solidFill>
                  <a:schemeClr val="tx1"/>
                </a:solidFill>
                <a:latin typeface="メイリオ" panose="020B0604030504040204" pitchFamily="50" charset="-128"/>
                <a:ea typeface="メイリオ" panose="020B0604030504040204" pitchFamily="50" charset="-128"/>
              </a:rPr>
              <a:t>5</a:t>
            </a:r>
            <a:r>
              <a:rPr lang="ja-JP" altLang="en-US" sz="2100" dirty="0">
                <a:solidFill>
                  <a:schemeClr val="tx1"/>
                </a:solidFill>
                <a:latin typeface="メイリオ" panose="020B0604030504040204" pitchFamily="50" charset="-128"/>
                <a:ea typeface="メイリオ" panose="020B0604030504040204" pitchFamily="50" charset="-128"/>
              </a:rPr>
              <a:t>～</a:t>
            </a:r>
            <a:r>
              <a:rPr lang="en-US" altLang="ja-JP" sz="2100" dirty="0">
                <a:solidFill>
                  <a:schemeClr val="tx1"/>
                </a:solidFill>
                <a:latin typeface="メイリオ" panose="020B0604030504040204" pitchFamily="50" charset="-128"/>
                <a:ea typeface="メイリオ" panose="020B0604030504040204" pitchFamily="50" charset="-128"/>
              </a:rPr>
              <a:t>7</a:t>
            </a:r>
            <a:r>
              <a:rPr lang="ja-JP" altLang="en-US" sz="2100" dirty="0">
                <a:solidFill>
                  <a:schemeClr val="tx1"/>
                </a:solidFill>
                <a:latin typeface="メイリオ" panose="020B0604030504040204" pitchFamily="50" charset="-128"/>
                <a:ea typeface="メイリオ" panose="020B0604030504040204" pitchFamily="50" charset="-128"/>
              </a:rPr>
              <a:t>条　  市民等の役割</a:t>
            </a:r>
            <a:endParaRPr lang="en-US" altLang="ja-JP" sz="21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100" dirty="0">
                <a:solidFill>
                  <a:schemeClr val="tx1"/>
                </a:solidFill>
                <a:latin typeface="メイリオ" panose="020B0604030504040204" pitchFamily="50" charset="-128"/>
                <a:ea typeface="メイリオ" panose="020B0604030504040204" pitchFamily="50" charset="-128"/>
              </a:rPr>
              <a:t>　第</a:t>
            </a:r>
            <a:r>
              <a:rPr lang="en-US" altLang="ja-JP" sz="2100" dirty="0">
                <a:solidFill>
                  <a:schemeClr val="tx1"/>
                </a:solidFill>
                <a:latin typeface="メイリオ" panose="020B0604030504040204" pitchFamily="50" charset="-128"/>
                <a:ea typeface="メイリオ" panose="020B0604030504040204" pitchFamily="50" charset="-128"/>
              </a:rPr>
              <a:t>8</a:t>
            </a:r>
            <a:r>
              <a:rPr lang="ja-JP" altLang="en-US" sz="2100" dirty="0">
                <a:solidFill>
                  <a:schemeClr val="tx1"/>
                </a:solidFill>
                <a:latin typeface="メイリオ" panose="020B0604030504040204" pitchFamily="50" charset="-128"/>
                <a:ea typeface="メイリオ" panose="020B0604030504040204" pitchFamily="50" charset="-128"/>
              </a:rPr>
              <a:t>～</a:t>
            </a:r>
            <a:r>
              <a:rPr lang="en-US" altLang="ja-JP" sz="2100" dirty="0">
                <a:solidFill>
                  <a:schemeClr val="tx1"/>
                </a:solidFill>
                <a:latin typeface="メイリオ" panose="020B0604030504040204" pitchFamily="50" charset="-128"/>
                <a:ea typeface="メイリオ" panose="020B0604030504040204" pitchFamily="50" charset="-128"/>
              </a:rPr>
              <a:t>13</a:t>
            </a:r>
            <a:r>
              <a:rPr lang="ja-JP" altLang="en-US" sz="2100" dirty="0">
                <a:solidFill>
                  <a:schemeClr val="tx1"/>
                </a:solidFill>
                <a:latin typeface="メイリオ" panose="020B0604030504040204" pitchFamily="50" charset="-128"/>
                <a:ea typeface="メイリオ" panose="020B0604030504040204" pitchFamily="50" charset="-128"/>
              </a:rPr>
              <a:t>条　基本的施策</a:t>
            </a:r>
            <a:endParaRPr lang="en-US" altLang="ja-JP" sz="21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100" dirty="0">
                <a:solidFill>
                  <a:schemeClr val="tx1"/>
                </a:solidFill>
                <a:latin typeface="メイリオ" panose="020B0604030504040204" pitchFamily="50" charset="-128"/>
                <a:ea typeface="メイリオ" panose="020B0604030504040204" pitchFamily="50" charset="-128"/>
              </a:rPr>
              <a:t>　第</a:t>
            </a:r>
            <a:r>
              <a:rPr lang="en-US" altLang="ja-JP" sz="2100" dirty="0">
                <a:solidFill>
                  <a:schemeClr val="tx1"/>
                </a:solidFill>
                <a:latin typeface="メイリオ" panose="020B0604030504040204" pitchFamily="50" charset="-128"/>
                <a:ea typeface="メイリオ" panose="020B0604030504040204" pitchFamily="50" charset="-128"/>
              </a:rPr>
              <a:t>14,15</a:t>
            </a:r>
            <a:r>
              <a:rPr lang="ja-JP" altLang="en-US" sz="2100" dirty="0">
                <a:solidFill>
                  <a:schemeClr val="tx1"/>
                </a:solidFill>
                <a:latin typeface="メイリオ" panose="020B0604030504040204" pitchFamily="50" charset="-128"/>
                <a:ea typeface="メイリオ" panose="020B0604030504040204" pitchFamily="50" charset="-128"/>
              </a:rPr>
              <a:t>条　雑則</a:t>
            </a:r>
            <a:endParaRPr lang="en-US" altLang="ja-JP" sz="2100" dirty="0">
              <a:solidFill>
                <a:schemeClr val="tx1"/>
              </a:solidFill>
              <a:latin typeface="メイリオ" panose="020B0604030504040204" pitchFamily="50" charset="-128"/>
              <a:ea typeface="メイリオ" panose="020B0604030504040204" pitchFamily="50" charset="-128"/>
            </a:endParaRPr>
          </a:p>
        </p:txBody>
      </p:sp>
      <p:cxnSp>
        <p:nvCxnSpPr>
          <p:cNvPr id="8" name="直線コネクタ 7"/>
          <p:cNvCxnSpPr/>
          <p:nvPr/>
        </p:nvCxnSpPr>
        <p:spPr>
          <a:xfrm flipV="1">
            <a:off x="257306" y="1064309"/>
            <a:ext cx="5682846" cy="38714"/>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253527" y="551635"/>
            <a:ext cx="5682846" cy="600075"/>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000" dirty="0" smtClean="0">
                <a:ln>
                  <a:solidFill>
                    <a:schemeClr val="accent2">
                      <a:lumMod val="50000"/>
                    </a:schemeClr>
                  </a:solidFill>
                </a:ln>
                <a:latin typeface="メイリオ" panose="020B0604030504040204" pitchFamily="50" charset="-128"/>
                <a:ea typeface="メイリオ" panose="020B0604030504040204" pitchFamily="50" charset="-128"/>
              </a:rPr>
              <a:t>名古屋市の認知症施策について</a:t>
            </a:r>
            <a:endParaRPr lang="ja-JP" altLang="en-US" sz="3000" dirty="0">
              <a:ln>
                <a:solidFill>
                  <a:schemeClr val="accent2">
                    <a:lumMod val="50000"/>
                  </a:schemeClr>
                </a:solidFill>
              </a:ln>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3595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507999" y="3012033"/>
            <a:ext cx="8096448" cy="498735"/>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latin typeface="メイリオ" panose="020B0604030504040204" pitchFamily="50" charset="-128"/>
                <a:ea typeface="メイリオ" panose="020B0604030504040204" pitchFamily="50" charset="-128"/>
              </a:rPr>
              <a:t>認知症の人による事故の損害賠償等補償制度の創設</a:t>
            </a:r>
            <a:endParaRPr lang="en-US" altLang="ja-JP" sz="2400" dirty="0">
              <a:latin typeface="メイリオ" panose="020B0604030504040204" pitchFamily="50" charset="-128"/>
              <a:ea typeface="メイリオ" panose="020B0604030504040204" pitchFamily="50" charset="-128"/>
            </a:endParaRPr>
          </a:p>
        </p:txBody>
      </p:sp>
      <p:sp>
        <p:nvSpPr>
          <p:cNvPr id="10" name="コンテンツ プレースホルダー 2"/>
          <p:cNvSpPr txBox="1">
            <a:spLocks/>
          </p:cNvSpPr>
          <p:nvPr/>
        </p:nvSpPr>
        <p:spPr>
          <a:xfrm>
            <a:off x="704373" y="3717032"/>
            <a:ext cx="7900074" cy="2808311"/>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chemeClr val="bg1"/>
              </a:buClr>
              <a:buNone/>
            </a:pPr>
            <a:r>
              <a:rPr lang="ja-JP" altLang="en-US" sz="2400" dirty="0">
                <a:latin typeface="メイリオ" panose="020B0604030504040204" pitchFamily="50" charset="-128"/>
                <a:ea typeface="メイリオ" panose="020B0604030504040204" pitchFamily="50" charset="-128"/>
              </a:rPr>
              <a:t>　認知症の人が増加している現在、認知症の人が思いがけず起こしてしまった事故等については、公的な救済制度がない。</a:t>
            </a:r>
            <a:endParaRPr lang="en-US" altLang="ja-JP" sz="2400" dirty="0">
              <a:latin typeface="メイリオ" panose="020B0604030504040204" pitchFamily="50" charset="-128"/>
              <a:ea typeface="メイリオ" panose="020B0604030504040204" pitchFamily="50" charset="-128"/>
            </a:endParaRPr>
          </a:p>
          <a:p>
            <a:pPr marL="0" indent="0">
              <a:buClr>
                <a:schemeClr val="bg1"/>
              </a:buClr>
              <a:buNone/>
            </a:pPr>
            <a:r>
              <a:rPr lang="ja-JP" altLang="en-US" sz="2400" dirty="0">
                <a:latin typeface="メイリオ" panose="020B0604030504040204" pitchFamily="50" charset="-128"/>
                <a:ea typeface="メイリオ" panose="020B0604030504040204" pitchFamily="50" charset="-128"/>
              </a:rPr>
              <a:t>　そこで、認知症の人が事故を起こし、本人やその家族が事故の賠償責任を負った場合などにそれを補償する本市独自の救済制度の創設を令和２年１０月に予定して</a:t>
            </a:r>
            <a:r>
              <a:rPr lang="ja-JP" altLang="en-US" sz="2400" dirty="0" smtClean="0">
                <a:latin typeface="メイリオ" panose="020B0604030504040204" pitchFamily="50" charset="-128"/>
                <a:ea typeface="メイリオ" panose="020B0604030504040204" pitchFamily="50" charset="-128"/>
              </a:rPr>
              <a:t>います。</a:t>
            </a:r>
            <a:endParaRPr lang="en-US" altLang="ja-JP" sz="2400"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a:off x="614287" y="1237359"/>
            <a:ext cx="3639343" cy="64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a:spLocks noGrp="1"/>
          </p:cNvSpPr>
          <p:nvPr>
            <p:ph type="title" idx="4294967295"/>
          </p:nvPr>
        </p:nvSpPr>
        <p:spPr>
          <a:xfrm>
            <a:off x="578932" y="643731"/>
            <a:ext cx="3851920" cy="600075"/>
          </a:xfrm>
          <a:noFill/>
        </p:spPr>
        <p:txBody>
          <a:bodyPr>
            <a:normAutofit/>
          </a:bodyPr>
          <a:lstStyle/>
          <a:p>
            <a:r>
              <a:rPr lang="ja-JP" altLang="en-US" sz="3000" dirty="0">
                <a:ln>
                  <a:solidFill>
                    <a:schemeClr val="accent2">
                      <a:lumMod val="50000"/>
                    </a:schemeClr>
                  </a:solidFill>
                </a:ln>
                <a:latin typeface="メイリオ" panose="020B0604030504040204" pitchFamily="50" charset="-128"/>
                <a:ea typeface="メイリオ" panose="020B0604030504040204" pitchFamily="50" charset="-128"/>
              </a:rPr>
              <a:t>今後の展開</a:t>
            </a:r>
          </a:p>
        </p:txBody>
      </p:sp>
      <p:sp>
        <p:nvSpPr>
          <p:cNvPr id="9" name="角丸四角形 8"/>
          <p:cNvSpPr/>
          <p:nvPr/>
        </p:nvSpPr>
        <p:spPr>
          <a:xfrm>
            <a:off x="1671787" y="1628800"/>
            <a:ext cx="5768873" cy="998239"/>
          </a:xfrm>
          <a:prstGeom prst="roundRect">
            <a:avLst>
              <a:gd name="adj" fmla="val 18841"/>
            </a:avLst>
          </a:prstGeom>
          <a:solidFill>
            <a:srgbClr val="FFFFCC"/>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54000" rtlCol="0" anchor="ctr" anchorCtr="1"/>
          <a:lstStyle/>
          <a:p>
            <a:pPr algn="ctr"/>
            <a:r>
              <a:rPr lang="ja-JP" altLang="en-US" sz="2700" dirty="0">
                <a:solidFill>
                  <a:schemeClr val="tx1"/>
                </a:solidFill>
                <a:latin typeface="+mn-ea"/>
              </a:rPr>
              <a:t>認知症の人やその家族が安心して</a:t>
            </a:r>
            <a:endParaRPr lang="en-US" altLang="ja-JP" sz="2700" dirty="0">
              <a:solidFill>
                <a:schemeClr val="tx1"/>
              </a:solidFill>
              <a:latin typeface="+mn-ea"/>
            </a:endParaRPr>
          </a:p>
          <a:p>
            <a:pPr algn="ctr"/>
            <a:r>
              <a:rPr lang="ja-JP" altLang="en-US" sz="2700" dirty="0">
                <a:solidFill>
                  <a:schemeClr val="tx1"/>
                </a:solidFill>
                <a:latin typeface="+mn-ea"/>
              </a:rPr>
              <a:t>暮らせるまちづくりの更なる推進</a:t>
            </a:r>
            <a:endParaRPr lang="en-US" altLang="ja-JP" sz="2700" dirty="0">
              <a:solidFill>
                <a:schemeClr val="tx1"/>
              </a:solidFill>
              <a:latin typeface="+mn-ea"/>
            </a:endParaRPr>
          </a:p>
        </p:txBody>
      </p:sp>
    </p:spTree>
    <p:extLst>
      <p:ext uri="{BB962C8B-B14F-4D97-AF65-F5344CB8AC3E}">
        <p14:creationId xmlns:p14="http://schemas.microsoft.com/office/powerpoint/2010/main" val="1014385914"/>
      </p:ext>
    </p:extLst>
  </p:cSld>
  <p:clrMapOvr>
    <a:masterClrMapping/>
  </p:clrMapOvr>
  <mc:AlternateContent xmlns:mc="http://schemas.openxmlformats.org/markup-compatibility/2006" xmlns:p14="http://schemas.microsoft.com/office/powerpoint/2010/main">
    <mc:Choice Requires="p14">
      <p:transition spd="slow" p14:dur="2000" advTm="322"/>
    </mc:Choice>
    <mc:Fallback xmlns="">
      <p:transition spd="slow" advTm="32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8503" y="980728"/>
            <a:ext cx="8686994" cy="1292662"/>
          </a:xfrm>
          <a:prstGeom prst="rect">
            <a:avLst/>
          </a:prstGeom>
          <a:noFill/>
        </p:spPr>
        <p:txBody>
          <a:bodyPr wrap="none" lIns="91440" tIns="45720" rIns="91440" bIns="45720">
            <a:spAutoFit/>
          </a:bodyPr>
          <a:lstStyle/>
          <a:p>
            <a:pPr algn="ctr"/>
            <a:r>
              <a:rPr lang="ja-JP" altLang="en-US" sz="3900" cap="none" spc="0" dirty="0" smtClean="0">
                <a:ln w="10541" cmpd="sng">
                  <a:solidFill>
                    <a:schemeClr val="accent2">
                      <a:lumMod val="50000"/>
                    </a:schemeClr>
                  </a:solidFill>
                  <a:prstDash val="solid"/>
                </a:ln>
                <a:solidFill>
                  <a:srgbClr val="002060"/>
                </a:solidFill>
                <a:effectLst/>
                <a:latin typeface="メイリオ" pitchFamily="50" charset="-128"/>
                <a:ea typeface="メイリオ" pitchFamily="50" charset="-128"/>
              </a:rPr>
              <a:t>「はいかい高齢者おかえり支援事業」</a:t>
            </a:r>
            <a:endParaRPr lang="en-US" altLang="ja-JP" sz="3900" cap="none" spc="0" dirty="0" smtClean="0">
              <a:ln w="10541" cmpd="sng">
                <a:solidFill>
                  <a:schemeClr val="accent2">
                    <a:lumMod val="50000"/>
                  </a:schemeClr>
                </a:solidFill>
                <a:prstDash val="solid"/>
              </a:ln>
              <a:solidFill>
                <a:srgbClr val="002060"/>
              </a:solidFill>
              <a:effectLst/>
              <a:latin typeface="メイリオ" pitchFamily="50" charset="-128"/>
              <a:ea typeface="メイリオ" pitchFamily="50" charset="-128"/>
            </a:endParaRPr>
          </a:p>
          <a:p>
            <a:pPr algn="ctr"/>
            <a:r>
              <a:rPr lang="ja-JP" altLang="en-US" sz="3900" cap="none" spc="0" dirty="0" smtClean="0">
                <a:ln w="10541" cmpd="sng">
                  <a:solidFill>
                    <a:schemeClr val="accent2">
                      <a:lumMod val="50000"/>
                    </a:schemeClr>
                  </a:solidFill>
                  <a:prstDash val="solid"/>
                </a:ln>
                <a:solidFill>
                  <a:srgbClr val="002060"/>
                </a:solidFill>
                <a:effectLst/>
                <a:latin typeface="メイリオ" pitchFamily="50" charset="-128"/>
                <a:ea typeface="メイリオ" pitchFamily="50" charset="-128"/>
              </a:rPr>
              <a:t>ってなに？</a:t>
            </a:r>
            <a:endParaRPr lang="ja-JP" altLang="en-US" sz="3900" cap="none" spc="0" dirty="0">
              <a:ln w="10541" cmpd="sng">
                <a:solidFill>
                  <a:schemeClr val="accent2">
                    <a:lumMod val="50000"/>
                  </a:schemeClr>
                </a:solidFill>
                <a:prstDash val="solid"/>
              </a:ln>
              <a:solidFill>
                <a:srgbClr val="002060"/>
              </a:solidFill>
              <a:effectLst/>
              <a:latin typeface="メイリオ" pitchFamily="50" charset="-128"/>
              <a:ea typeface="メイリオ" pitchFamily="50" charset="-128"/>
            </a:endParaRPr>
          </a:p>
        </p:txBody>
      </p:sp>
      <p:sp>
        <p:nvSpPr>
          <p:cNvPr id="3" name="テキスト ボックス 2"/>
          <p:cNvSpPr txBox="1"/>
          <p:nvPr/>
        </p:nvSpPr>
        <p:spPr>
          <a:xfrm>
            <a:off x="311351" y="2780928"/>
            <a:ext cx="8521298" cy="3046988"/>
          </a:xfrm>
          <a:prstGeom prst="rect">
            <a:avLst/>
          </a:prstGeom>
          <a:noFill/>
        </p:spPr>
        <p:txBody>
          <a:bodyPr wrap="square" rtlCol="0">
            <a:spAutoFit/>
          </a:bodyPr>
          <a:lstStyle/>
          <a:p>
            <a:pPr>
              <a:lnSpc>
                <a:spcPct val="150000"/>
              </a:lnSpc>
            </a:pPr>
            <a:r>
              <a:rPr lang="ja-JP" altLang="en-US" sz="3200" b="1" dirty="0">
                <a:solidFill>
                  <a:srgbClr val="002060"/>
                </a:solidFill>
                <a:latin typeface="メイリオ" pitchFamily="50" charset="-128"/>
              </a:rPr>
              <a:t>はいかい高齢者おかえり支援事業は、認知症</a:t>
            </a:r>
            <a:r>
              <a:rPr lang="ja-JP" altLang="en-US" sz="3200" b="1" dirty="0" smtClean="0">
                <a:solidFill>
                  <a:srgbClr val="002060"/>
                </a:solidFill>
                <a:latin typeface="メイリオ" pitchFamily="50" charset="-128"/>
              </a:rPr>
              <a:t>の人の</a:t>
            </a:r>
            <a:r>
              <a:rPr lang="ja-JP" altLang="en-US" sz="3200" b="1" dirty="0">
                <a:solidFill>
                  <a:srgbClr val="002060"/>
                </a:solidFill>
                <a:latin typeface="メイリオ" pitchFamily="50" charset="-128"/>
              </a:rPr>
              <a:t>徘徊による事故を防止するため、</a:t>
            </a:r>
            <a:r>
              <a:rPr lang="ja-JP" altLang="en-US" sz="3200" b="1" u="sng" dirty="0">
                <a:solidFill>
                  <a:srgbClr val="FF0000"/>
                </a:solidFill>
                <a:latin typeface="メイリオ" pitchFamily="50" charset="-128"/>
              </a:rPr>
              <a:t>地域の皆さん</a:t>
            </a:r>
            <a:r>
              <a:rPr lang="ja-JP" altLang="en-US" sz="3200" b="1" u="sng" dirty="0" smtClean="0">
                <a:solidFill>
                  <a:srgbClr val="FF0000"/>
                </a:solidFill>
                <a:latin typeface="メイリオ" pitchFamily="50" charset="-128"/>
              </a:rPr>
              <a:t>の協力</a:t>
            </a:r>
            <a:r>
              <a:rPr lang="ja-JP" altLang="en-US" sz="3200" b="1" u="sng" dirty="0">
                <a:solidFill>
                  <a:srgbClr val="FF0000"/>
                </a:solidFill>
                <a:latin typeface="メイリオ" pitchFamily="50" charset="-128"/>
              </a:rPr>
              <a:t>を得て</a:t>
            </a:r>
            <a:r>
              <a:rPr lang="ja-JP" altLang="en-US" sz="3200" b="1" dirty="0">
                <a:solidFill>
                  <a:srgbClr val="002060"/>
                </a:solidFill>
                <a:latin typeface="メイリオ" pitchFamily="50" charset="-128"/>
              </a:rPr>
              <a:t>、徘徊されている方を早期に発見する取り組みです。</a:t>
            </a:r>
            <a:endParaRPr kumimoji="1" lang="en-US" altLang="ja-JP" sz="3200" b="1" dirty="0" smtClean="0">
              <a:solidFill>
                <a:srgbClr val="002060"/>
              </a:solidFill>
              <a:latin typeface="メイリオ" pitchFamily="50" charset="-128"/>
              <a:ea typeface="メイリオ" pitchFamily="50" charset="-128"/>
            </a:endParaRPr>
          </a:p>
        </p:txBody>
      </p:sp>
    </p:spTree>
    <p:extLst>
      <p:ext uri="{BB962C8B-B14F-4D97-AF65-F5344CB8AC3E}">
        <p14:creationId xmlns:p14="http://schemas.microsoft.com/office/powerpoint/2010/main" val="485535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0795" y="317555"/>
            <a:ext cx="8802410" cy="1938992"/>
          </a:xfrm>
          <a:prstGeom prst="rect">
            <a:avLst/>
          </a:prstGeom>
          <a:noFill/>
          <a:ln>
            <a:noFill/>
          </a:ln>
        </p:spPr>
        <p:txBody>
          <a:bodyPr wrap="none" lIns="91440" tIns="45720" rIns="91440" bIns="45720">
            <a:spAutoFit/>
          </a:bodyPr>
          <a:lstStyle/>
          <a:p>
            <a:pPr algn="ctr">
              <a:lnSpc>
                <a:spcPct val="150000"/>
              </a:lnSpc>
            </a:pPr>
            <a:r>
              <a:rPr lang="ja-JP" altLang="en-US" sz="4800" cap="none" spc="0" dirty="0" smtClean="0">
                <a:ln w="10541" cmpd="sng">
                  <a:solidFill>
                    <a:schemeClr val="accent2">
                      <a:lumMod val="50000"/>
                    </a:schemeClr>
                  </a:solidFill>
                  <a:prstDash val="solid"/>
                </a:ln>
                <a:effectLst/>
                <a:latin typeface="メイリオ" pitchFamily="50" charset="-128"/>
                <a:ea typeface="メイリオ" pitchFamily="50" charset="-128"/>
              </a:rPr>
              <a:t>背　景</a:t>
            </a:r>
            <a:endParaRPr lang="en-US" altLang="ja-JP" sz="4800" cap="none" spc="0" dirty="0" smtClean="0">
              <a:ln w="10541" cmpd="sng">
                <a:solidFill>
                  <a:schemeClr val="accent2">
                    <a:lumMod val="50000"/>
                  </a:schemeClr>
                </a:solidFill>
                <a:prstDash val="solid"/>
              </a:ln>
              <a:effectLst/>
              <a:latin typeface="メイリオ" pitchFamily="50" charset="-128"/>
              <a:ea typeface="メイリオ" pitchFamily="50" charset="-128"/>
            </a:endParaRPr>
          </a:p>
          <a:p>
            <a:pPr algn="ctr">
              <a:lnSpc>
                <a:spcPct val="150000"/>
              </a:lnSpc>
            </a:pPr>
            <a:r>
              <a:rPr lang="ja-JP" altLang="en-US" sz="3200" dirty="0" smtClean="0">
                <a:ln w="10541" cmpd="sng">
                  <a:solidFill>
                    <a:srgbClr val="002060"/>
                  </a:solidFill>
                  <a:prstDash val="solid"/>
                </a:ln>
                <a:latin typeface="メイリオ" pitchFamily="50" charset="-128"/>
                <a:ea typeface="メイリオ" pitchFamily="50" charset="-128"/>
              </a:rPr>
              <a:t>（</a:t>
            </a:r>
            <a:r>
              <a:rPr lang="ja-JP" altLang="en-US" sz="3200" cap="none" spc="0" dirty="0" smtClean="0">
                <a:ln w="10541" cmpd="sng">
                  <a:solidFill>
                    <a:srgbClr val="002060"/>
                  </a:solidFill>
                  <a:prstDash val="solid"/>
                </a:ln>
                <a:effectLst/>
                <a:latin typeface="メイリオ" pitchFamily="50" charset="-128"/>
                <a:ea typeface="メイリオ" pitchFamily="50" charset="-128"/>
              </a:rPr>
              <a:t>なぜこれらの事業が必要なのでしょうか？）</a:t>
            </a:r>
            <a:endParaRPr lang="ja-JP" altLang="en-US" sz="3200" cap="none" spc="0" dirty="0">
              <a:ln w="10541" cmpd="sng">
                <a:solidFill>
                  <a:srgbClr val="002060"/>
                </a:solidFill>
                <a:prstDash val="solid"/>
              </a:ln>
              <a:effectLst/>
              <a:latin typeface="メイリオ" pitchFamily="50" charset="-128"/>
              <a:ea typeface="メイリオ" pitchFamily="50" charset="-128"/>
            </a:endParaRPr>
          </a:p>
        </p:txBody>
      </p:sp>
      <p:sp>
        <p:nvSpPr>
          <p:cNvPr id="3" name="正方形/長方形 2"/>
          <p:cNvSpPr/>
          <p:nvPr/>
        </p:nvSpPr>
        <p:spPr>
          <a:xfrm>
            <a:off x="929501" y="3028890"/>
            <a:ext cx="5314275" cy="707886"/>
          </a:xfrm>
          <a:prstGeom prst="rect">
            <a:avLst/>
          </a:prstGeom>
          <a:noFill/>
        </p:spPr>
        <p:txBody>
          <a:bodyPr wrap="none" lIns="91440" tIns="45720" rIns="91440" bIns="45720">
            <a:spAutoFit/>
          </a:bodyPr>
          <a:lstStyle/>
          <a:p>
            <a:pPr algn="ctr"/>
            <a:r>
              <a:rPr lang="ja-JP" altLang="en-US" sz="4000" b="1" dirty="0" smtClean="0">
                <a:ln w="10541" cmpd="sng">
                  <a:noFill/>
                  <a:prstDash val="solid"/>
                </a:ln>
                <a:latin typeface="メイリオ" pitchFamily="50" charset="-128"/>
                <a:ea typeface="メイリオ" pitchFamily="50" charset="-128"/>
              </a:rPr>
              <a:t>１</a:t>
            </a:r>
            <a:r>
              <a:rPr lang="ja-JP" altLang="en-US" sz="4000" b="1" dirty="0">
                <a:ln w="10541" cmpd="sng">
                  <a:noFill/>
                  <a:prstDash val="solid"/>
                </a:ln>
                <a:latin typeface="メイリオ" pitchFamily="50" charset="-128"/>
                <a:ea typeface="メイリオ" pitchFamily="50" charset="-128"/>
              </a:rPr>
              <a:t>．</a:t>
            </a:r>
            <a:r>
              <a:rPr lang="ja-JP" altLang="en-US" sz="4000" b="1" dirty="0" smtClean="0">
                <a:ln w="10541" cmpd="sng">
                  <a:noFill/>
                  <a:prstDash val="solid"/>
                </a:ln>
                <a:latin typeface="メイリオ" pitchFamily="50" charset="-128"/>
                <a:ea typeface="メイリオ" pitchFamily="50" charset="-128"/>
              </a:rPr>
              <a:t>認知症の人の増加</a:t>
            </a:r>
            <a:endParaRPr lang="ja-JP" altLang="en-US" sz="4000" b="1" cap="none" spc="0" dirty="0">
              <a:ln w="10541" cmpd="sng">
                <a:noFill/>
                <a:prstDash val="solid"/>
              </a:ln>
              <a:effectLst/>
              <a:latin typeface="メイリオ" pitchFamily="50" charset="-128"/>
              <a:ea typeface="メイリオ" pitchFamily="50" charset="-128"/>
            </a:endParaRPr>
          </a:p>
        </p:txBody>
      </p:sp>
      <p:sp>
        <p:nvSpPr>
          <p:cNvPr id="5" name="正方形/長方形 4"/>
          <p:cNvSpPr/>
          <p:nvPr/>
        </p:nvSpPr>
        <p:spPr>
          <a:xfrm>
            <a:off x="929501" y="4509120"/>
            <a:ext cx="7807260" cy="707886"/>
          </a:xfrm>
          <a:prstGeom prst="rect">
            <a:avLst/>
          </a:prstGeom>
          <a:noFill/>
        </p:spPr>
        <p:txBody>
          <a:bodyPr wrap="square" lIns="91440" tIns="45720" rIns="91440" bIns="45720">
            <a:spAutoFit/>
          </a:bodyPr>
          <a:lstStyle/>
          <a:p>
            <a:r>
              <a:rPr lang="ja-JP" altLang="en-US" sz="4000" b="1" dirty="0" smtClean="0">
                <a:ln w="10541" cmpd="sng">
                  <a:noFill/>
                  <a:prstDash val="solid"/>
                </a:ln>
                <a:latin typeface="メイリオ" pitchFamily="50" charset="-128"/>
                <a:ea typeface="メイリオ" pitchFamily="50" charset="-128"/>
              </a:rPr>
              <a:t>２</a:t>
            </a:r>
            <a:r>
              <a:rPr lang="ja-JP" altLang="en-US" sz="4000" b="1" dirty="0">
                <a:ln w="10541" cmpd="sng">
                  <a:noFill/>
                  <a:prstDash val="solid"/>
                </a:ln>
                <a:latin typeface="メイリオ" pitchFamily="50" charset="-128"/>
                <a:ea typeface="メイリオ" pitchFamily="50" charset="-128"/>
              </a:rPr>
              <a:t>．</a:t>
            </a:r>
            <a:r>
              <a:rPr lang="ja-JP" altLang="en-US" sz="4000" b="1" dirty="0" smtClean="0">
                <a:ln w="10541" cmpd="sng">
                  <a:noFill/>
                  <a:prstDash val="solid"/>
                </a:ln>
                <a:latin typeface="メイリオ" pitchFamily="50" charset="-128"/>
                <a:ea typeface="メイリオ" pitchFamily="50" charset="-128"/>
              </a:rPr>
              <a:t>広域的な取り組みの必要性</a:t>
            </a:r>
            <a:endParaRPr lang="ja-JP" altLang="en-US" sz="4000" b="1" cap="none" spc="0" dirty="0">
              <a:ln w="10541" cmpd="sng">
                <a:noFill/>
                <a:prstDash val="solid"/>
              </a:ln>
              <a:effectLst/>
              <a:latin typeface="メイリオ" pitchFamily="50" charset="-128"/>
              <a:ea typeface="メイリオ" pitchFamily="50" charset="-128"/>
            </a:endParaRPr>
          </a:p>
        </p:txBody>
      </p:sp>
    </p:spTree>
    <p:extLst>
      <p:ext uri="{BB962C8B-B14F-4D97-AF65-F5344CB8AC3E}">
        <p14:creationId xmlns:p14="http://schemas.microsoft.com/office/powerpoint/2010/main" val="2629648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260648"/>
            <a:ext cx="8280920" cy="1292662"/>
          </a:xfrm>
          <a:prstGeom prst="rect">
            <a:avLst/>
          </a:prstGeom>
          <a:noFill/>
        </p:spPr>
        <p:txBody>
          <a:bodyPr wrap="square" lIns="91440" tIns="45720" rIns="91440" bIns="45720">
            <a:spAutoFit/>
          </a:bodyPr>
          <a:lstStyle/>
          <a:p>
            <a:endParaRPr lang="en-US" altLang="ja-JP" sz="3900" b="1" dirty="0" smtClean="0">
              <a:ln w="10541" cmpd="sng">
                <a:solidFill>
                  <a:srgbClr val="002060"/>
                </a:solid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endParaRPr>
          </a:p>
          <a:p>
            <a:endParaRPr lang="en-US" altLang="ja-JP" sz="3900" b="1" dirty="0" smtClean="0">
              <a:ln w="10541" cmpd="sng">
                <a:solidFill>
                  <a:srgbClr val="002060"/>
                </a:solid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0" name="正方形/長方形 9"/>
          <p:cNvSpPr/>
          <p:nvPr/>
        </p:nvSpPr>
        <p:spPr>
          <a:xfrm>
            <a:off x="463284" y="288979"/>
            <a:ext cx="8701428" cy="1892826"/>
          </a:xfrm>
          <a:prstGeom prst="rect">
            <a:avLst/>
          </a:prstGeom>
          <a:noFill/>
        </p:spPr>
        <p:txBody>
          <a:bodyPr wrap="square" lIns="91440" tIns="45720" rIns="91440" bIns="45720">
            <a:spAutoFit/>
          </a:bodyPr>
          <a:lstStyle/>
          <a:p>
            <a:r>
              <a:rPr lang="ja-JP" altLang="en-US" sz="3900" dirty="0" smtClean="0">
                <a:ln w="10541" cmpd="sng">
                  <a:solidFill>
                    <a:schemeClr val="accent2">
                      <a:lumMod val="50000"/>
                    </a:schemeClr>
                  </a:solidFill>
                  <a:prstDash val="solid"/>
                </a:ln>
                <a:solidFill>
                  <a:srgbClr val="002060"/>
                </a:solidFill>
                <a:latin typeface="メイリオ" pitchFamily="50" charset="-128"/>
                <a:ea typeface="メイリオ" pitchFamily="50" charset="-128"/>
              </a:rPr>
              <a:t>問題：</a:t>
            </a:r>
            <a:endParaRPr lang="en-US" altLang="ja-JP" sz="3900" cap="none" spc="0" dirty="0" smtClean="0">
              <a:ln w="10541" cmpd="sng">
                <a:solidFill>
                  <a:schemeClr val="accent2">
                    <a:lumMod val="50000"/>
                  </a:schemeClr>
                </a:solidFill>
                <a:prstDash val="solid"/>
              </a:ln>
              <a:solidFill>
                <a:srgbClr val="002060"/>
              </a:solidFill>
              <a:latin typeface="メイリオ" pitchFamily="50" charset="-128"/>
              <a:ea typeface="メイリオ" pitchFamily="50" charset="-128"/>
            </a:endParaRPr>
          </a:p>
          <a:p>
            <a:r>
              <a:rPr lang="ja-JP" altLang="en-US" sz="3900" cap="none" spc="0" dirty="0" smtClean="0">
                <a:ln w="10541" cmpd="sng">
                  <a:solidFill>
                    <a:schemeClr val="accent2">
                      <a:lumMod val="50000"/>
                    </a:schemeClr>
                  </a:solidFill>
                  <a:prstDash val="solid"/>
                </a:ln>
                <a:solidFill>
                  <a:srgbClr val="002060"/>
                </a:solidFill>
                <a:latin typeface="メイリオ" pitchFamily="50" charset="-128"/>
                <a:ea typeface="メイリオ" pitchFamily="50" charset="-128"/>
              </a:rPr>
              <a:t>名古屋市に認知症の人は何人くらいいるでしょうか？（</a:t>
            </a:r>
            <a:r>
              <a:rPr lang="en-US" altLang="ja-JP" sz="3900" dirty="0">
                <a:ln w="10541" cmpd="sng">
                  <a:solidFill>
                    <a:schemeClr val="accent2">
                      <a:lumMod val="50000"/>
                    </a:schemeClr>
                  </a:solidFill>
                  <a:prstDash val="solid"/>
                </a:ln>
                <a:solidFill>
                  <a:srgbClr val="002060"/>
                </a:solidFill>
                <a:latin typeface="メイリオ" pitchFamily="50" charset="-128"/>
                <a:ea typeface="メイリオ" pitchFamily="50" charset="-128"/>
              </a:rPr>
              <a:t>2020</a:t>
            </a:r>
            <a:r>
              <a:rPr lang="ja-JP" altLang="en-US" sz="3900" dirty="0" smtClean="0">
                <a:ln w="10541" cmpd="sng">
                  <a:solidFill>
                    <a:schemeClr val="accent2">
                      <a:lumMod val="50000"/>
                    </a:schemeClr>
                  </a:solidFill>
                  <a:prstDash val="solid"/>
                </a:ln>
                <a:solidFill>
                  <a:srgbClr val="002060"/>
                </a:solidFill>
                <a:latin typeface="メイリオ" pitchFamily="50" charset="-128"/>
                <a:ea typeface="メイリオ" pitchFamily="50" charset="-128"/>
              </a:rPr>
              <a:t>年）</a:t>
            </a:r>
            <a:endParaRPr lang="en-US" altLang="ja-JP" sz="3900" dirty="0" smtClean="0">
              <a:ln w="10541" cmpd="sng">
                <a:solidFill>
                  <a:schemeClr val="accent2">
                    <a:lumMod val="50000"/>
                  </a:schemeClr>
                </a:solidFill>
                <a:prstDash val="solid"/>
              </a:ln>
              <a:solidFill>
                <a:srgbClr val="002060"/>
              </a:solidFill>
              <a:latin typeface="メイリオ" pitchFamily="50" charset="-128"/>
              <a:ea typeface="メイリオ" pitchFamily="50" charset="-128"/>
            </a:endParaRPr>
          </a:p>
        </p:txBody>
      </p:sp>
      <p:sp>
        <p:nvSpPr>
          <p:cNvPr id="12" name="正方形/長方形 11"/>
          <p:cNvSpPr/>
          <p:nvPr/>
        </p:nvSpPr>
        <p:spPr>
          <a:xfrm>
            <a:off x="1365830" y="2181805"/>
            <a:ext cx="6896335" cy="523220"/>
          </a:xfrm>
          <a:prstGeom prst="rect">
            <a:avLst/>
          </a:prstGeom>
          <a:noFill/>
        </p:spPr>
        <p:txBody>
          <a:bodyPr wrap="square" lIns="91440" tIns="45720" rIns="91440" bIns="45720">
            <a:spAutoFit/>
          </a:bodyPr>
          <a:lstStyle/>
          <a:p>
            <a:r>
              <a:rPr lang="ja-JP" altLang="en-US" sz="2800" b="1" cap="none" spc="0" dirty="0" smtClean="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rPr>
              <a:t>（参考：市内の高齢者数は約</a:t>
            </a:r>
            <a:r>
              <a:rPr lang="ja-JP" altLang="en-US" sz="2800" b="1" dirty="0" smtClean="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rPr>
              <a:t>５７</a:t>
            </a:r>
            <a:r>
              <a:rPr lang="ja-JP" altLang="en-US" sz="2800" b="1" cap="none" spc="0" dirty="0" smtClean="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rPr>
              <a:t>万人）</a:t>
            </a:r>
            <a:endParaRPr lang="ja-JP" altLang="en-US" sz="2800" b="1" cap="none" spc="0" dirty="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3" name="正方形/長方形 12"/>
          <p:cNvSpPr/>
          <p:nvPr/>
        </p:nvSpPr>
        <p:spPr>
          <a:xfrm>
            <a:off x="1825666" y="2947877"/>
            <a:ext cx="5976664" cy="2793072"/>
          </a:xfrm>
          <a:prstGeom prst="rect">
            <a:avLst/>
          </a:prstGeom>
          <a:noFill/>
        </p:spPr>
        <p:txBody>
          <a:bodyPr wrap="square" lIns="91440" tIns="45720" rIns="91440" bIns="45720">
            <a:spAutoFit/>
          </a:bodyPr>
          <a:lstStyle/>
          <a:p>
            <a:pPr>
              <a:lnSpc>
                <a:spcPct val="150000"/>
              </a:lnSpc>
            </a:pPr>
            <a:r>
              <a:rPr lang="ja-JP" altLang="en-US" sz="3900" b="1" dirty="0" smtClean="0">
                <a:ln w="10541" cmpd="sng">
                  <a:solidFill>
                    <a:srgbClr val="0070C0"/>
                  </a:solidFill>
                  <a:prstDash val="solid"/>
                </a:ln>
                <a:effectLst>
                  <a:outerShdw blurRad="38100" dist="38100" dir="2700000" algn="tl">
                    <a:srgbClr val="000000">
                      <a:alpha val="43137"/>
                    </a:srgbClr>
                  </a:outerShdw>
                </a:effectLst>
                <a:latin typeface="メイリオ" pitchFamily="50" charset="-128"/>
                <a:ea typeface="メイリオ" pitchFamily="50" charset="-128"/>
              </a:rPr>
              <a:t>①　約５万７千人</a:t>
            </a:r>
            <a:endParaRPr lang="en-US" altLang="ja-JP" sz="3900" b="1" dirty="0" smtClean="0">
              <a:ln w="10541" cmpd="sng">
                <a:solidFill>
                  <a:srgbClr val="0070C0"/>
                </a:solidFill>
                <a:prstDash val="solid"/>
              </a:ln>
              <a:effectLst>
                <a:outerShdw blurRad="38100" dist="38100" dir="2700000" algn="tl">
                  <a:srgbClr val="000000">
                    <a:alpha val="43137"/>
                  </a:srgbClr>
                </a:outerShdw>
              </a:effectLst>
              <a:latin typeface="メイリオ" pitchFamily="50" charset="-128"/>
              <a:ea typeface="メイリオ" pitchFamily="50" charset="-128"/>
            </a:endParaRPr>
          </a:p>
          <a:p>
            <a:pPr>
              <a:lnSpc>
                <a:spcPct val="150000"/>
              </a:lnSpc>
            </a:pPr>
            <a:r>
              <a:rPr lang="ja-JP" altLang="en-US" sz="3900" b="1" dirty="0" smtClean="0">
                <a:ln w="10541" cmpd="sng">
                  <a:solidFill>
                    <a:srgbClr val="0070C0"/>
                  </a:solidFill>
                  <a:prstDash val="solid"/>
                </a:ln>
                <a:effectLst>
                  <a:outerShdw blurRad="38100" dist="38100" dir="2700000" algn="tl">
                    <a:srgbClr val="000000">
                      <a:alpha val="43137"/>
                    </a:srgbClr>
                  </a:outerShdw>
                </a:effectLst>
                <a:latin typeface="メイリオ" pitchFamily="50" charset="-128"/>
                <a:ea typeface="メイリオ" pitchFamily="50" charset="-128"/>
              </a:rPr>
              <a:t>②　約７万４千人</a:t>
            </a:r>
            <a:endParaRPr lang="en-US" altLang="ja-JP" sz="3900" b="1" dirty="0" smtClean="0">
              <a:ln w="10541" cmpd="sng">
                <a:solidFill>
                  <a:srgbClr val="0070C0"/>
                </a:solidFill>
                <a:prstDash val="solid"/>
              </a:ln>
              <a:effectLst>
                <a:outerShdw blurRad="38100" dist="38100" dir="2700000" algn="tl">
                  <a:srgbClr val="000000">
                    <a:alpha val="43137"/>
                  </a:srgbClr>
                </a:outerShdw>
              </a:effectLst>
              <a:latin typeface="メイリオ" pitchFamily="50" charset="-128"/>
              <a:ea typeface="メイリオ" pitchFamily="50" charset="-128"/>
            </a:endParaRPr>
          </a:p>
          <a:p>
            <a:pPr>
              <a:lnSpc>
                <a:spcPct val="150000"/>
              </a:lnSpc>
            </a:pPr>
            <a:r>
              <a:rPr lang="ja-JP" altLang="en-US" sz="3900" b="1" dirty="0" smtClean="0">
                <a:ln w="10541" cmpd="sng">
                  <a:solidFill>
                    <a:srgbClr val="0070C0"/>
                  </a:solidFill>
                  <a:prstDash val="solid"/>
                </a:ln>
                <a:effectLst>
                  <a:outerShdw blurRad="38100" dist="38100" dir="2700000" algn="tl">
                    <a:srgbClr val="000000">
                      <a:alpha val="43137"/>
                    </a:srgbClr>
                  </a:outerShdw>
                </a:effectLst>
                <a:latin typeface="メイリオ" pitchFamily="50" charset="-128"/>
                <a:ea typeface="メイリオ" pitchFamily="50" charset="-128"/>
              </a:rPr>
              <a:t>③　約１０万人</a:t>
            </a:r>
            <a:endParaRPr lang="en-US" altLang="ja-JP" sz="3900" b="1" dirty="0" smtClean="0">
              <a:ln w="10541" cmpd="sng">
                <a:solidFill>
                  <a:srgbClr val="0070C0"/>
                </a:solidFill>
                <a:prstDash val="solid"/>
              </a:ln>
              <a:effectLst>
                <a:outerShdw blurRad="38100" dist="38100" dir="2700000" algn="tl">
                  <a:srgbClr val="000000">
                    <a:alpha val="43137"/>
                  </a:srgbClr>
                </a:outerShdw>
              </a:effectLst>
              <a:latin typeface="メイリオ" pitchFamily="50" charset="-128"/>
              <a:ea typeface="メイリオ" pitchFamily="50" charset="-128"/>
            </a:endParaRPr>
          </a:p>
        </p:txBody>
      </p:sp>
    </p:spTree>
    <p:extLst>
      <p:ext uri="{BB962C8B-B14F-4D97-AF65-F5344CB8AC3E}">
        <p14:creationId xmlns:p14="http://schemas.microsoft.com/office/powerpoint/2010/main" val="30029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706047" y="653848"/>
            <a:ext cx="4589463" cy="600075"/>
          </a:xfrm>
          <a:noFill/>
        </p:spPr>
        <p:txBody>
          <a:bodyPr>
            <a:noAutofit/>
          </a:bodyPr>
          <a:lstStyle/>
          <a:p>
            <a:r>
              <a:rPr lang="ja-JP" altLang="en-US" sz="3600" dirty="0" smtClean="0">
                <a:solidFill>
                  <a:schemeClr val="accent2">
                    <a:lumMod val="50000"/>
                  </a:schemeClr>
                </a:solidFill>
                <a:effectLst>
                  <a:outerShdw blurRad="38100" dist="38100" dir="2700000" algn="tl">
                    <a:srgbClr val="000000">
                      <a:alpha val="43137"/>
                    </a:srgbClr>
                  </a:outerShdw>
                </a:effectLst>
              </a:rPr>
              <a:t>認知症の人の</a:t>
            </a:r>
            <a:r>
              <a:rPr lang="ja-JP" altLang="en-US" sz="3600" dirty="0">
                <a:solidFill>
                  <a:schemeClr val="accent2">
                    <a:lumMod val="50000"/>
                  </a:schemeClr>
                </a:solidFill>
                <a:effectLst>
                  <a:outerShdw blurRad="38100" dist="38100" dir="2700000" algn="tl">
                    <a:srgbClr val="000000">
                      <a:alpha val="43137"/>
                    </a:srgbClr>
                  </a:outerShdw>
                </a:effectLst>
              </a:rPr>
              <a:t>現状</a:t>
            </a:r>
            <a:endParaRPr lang="ja-JP" altLang="en-US" sz="3600" dirty="0">
              <a:solidFill>
                <a:schemeClr val="accent2">
                  <a:lumMod val="50000"/>
                </a:schemeClr>
              </a:solidFill>
            </a:endParaRPr>
          </a:p>
        </p:txBody>
      </p:sp>
      <p:cxnSp>
        <p:nvCxnSpPr>
          <p:cNvPr id="6" name="直線コネクタ 5"/>
          <p:cNvCxnSpPr/>
          <p:nvPr/>
        </p:nvCxnSpPr>
        <p:spPr>
          <a:xfrm>
            <a:off x="727181" y="1412776"/>
            <a:ext cx="644750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7065169" y="5580251"/>
            <a:ext cx="2028825" cy="415498"/>
          </a:xfrm>
          <a:prstGeom prst="rect">
            <a:avLst/>
          </a:prstGeom>
          <a:noFill/>
        </p:spPr>
        <p:txBody>
          <a:bodyPr wrap="square" rtlCol="0">
            <a:spAutoFit/>
          </a:bodyPr>
          <a:lstStyle/>
          <a:p>
            <a:pPr algn="r" defTabSz="685800">
              <a:defRPr/>
            </a:pPr>
            <a:r>
              <a:rPr lang="ja-JP" altLang="en-US" sz="1050" dirty="0">
                <a:solidFill>
                  <a:prstClr val="black"/>
                </a:solidFill>
                <a:latin typeface="HG丸ｺﾞｼｯｸM-PRO"/>
                <a:ea typeface="HG丸ｺﾞｼｯｸM-PRO"/>
              </a:rPr>
              <a:t>出典：厚生労働省 </a:t>
            </a:r>
            <a:r>
              <a:rPr lang="en-US" altLang="ja-JP" sz="1050" dirty="0">
                <a:solidFill>
                  <a:prstClr val="black"/>
                </a:solidFill>
                <a:latin typeface="HG丸ｺﾞｼｯｸM-PRO"/>
                <a:ea typeface="HG丸ｺﾞｼｯｸM-PRO"/>
              </a:rPr>
              <a:t>(</a:t>
            </a:r>
            <a:r>
              <a:rPr lang="ja-JP" altLang="en-US" sz="1050" dirty="0">
                <a:solidFill>
                  <a:prstClr val="black"/>
                </a:solidFill>
                <a:latin typeface="HG丸ｺﾞｼｯｸM-PRO"/>
                <a:ea typeface="HG丸ｺﾞｼｯｸM-PRO"/>
              </a:rPr>
              <a:t>平成</a:t>
            </a:r>
            <a:r>
              <a:rPr lang="en-US" altLang="ja-JP" sz="1050" dirty="0">
                <a:solidFill>
                  <a:prstClr val="black"/>
                </a:solidFill>
                <a:latin typeface="HG丸ｺﾞｼｯｸM-PRO"/>
                <a:ea typeface="HG丸ｺﾞｼｯｸM-PRO"/>
              </a:rPr>
              <a:t>24</a:t>
            </a:r>
            <a:r>
              <a:rPr lang="ja-JP" altLang="en-US" sz="1050" dirty="0">
                <a:solidFill>
                  <a:prstClr val="black"/>
                </a:solidFill>
                <a:latin typeface="HG丸ｺﾞｼｯｸM-PRO"/>
                <a:ea typeface="HG丸ｺﾞｼｯｸM-PRO"/>
              </a:rPr>
              <a:t>年</a:t>
            </a:r>
            <a:r>
              <a:rPr lang="en-US" altLang="ja-JP" sz="1050" dirty="0">
                <a:solidFill>
                  <a:prstClr val="black"/>
                </a:solidFill>
                <a:latin typeface="HG丸ｺﾞｼｯｸM-PRO"/>
                <a:ea typeface="HG丸ｺﾞｼｯｸM-PRO"/>
              </a:rPr>
              <a:t>)</a:t>
            </a:r>
          </a:p>
          <a:p>
            <a:pPr algn="r" defTabSz="685800">
              <a:defRPr/>
            </a:pPr>
            <a:r>
              <a:rPr lang="ja-JP" altLang="en-US" sz="1050" dirty="0">
                <a:solidFill>
                  <a:prstClr val="black"/>
                </a:solidFill>
                <a:latin typeface="HG丸ｺﾞｼｯｸM-PRO"/>
                <a:ea typeface="HG丸ｺﾞｼｯｸM-PRO"/>
              </a:rPr>
              <a:t>「認知症高齢者の現状」</a:t>
            </a:r>
          </a:p>
        </p:txBody>
      </p:sp>
      <p:graphicFrame>
        <p:nvGraphicFramePr>
          <p:cNvPr id="3" name="図表 2"/>
          <p:cNvGraphicFramePr/>
          <p:nvPr>
            <p:extLst/>
          </p:nvPr>
        </p:nvGraphicFramePr>
        <p:xfrm>
          <a:off x="508001" y="1650207"/>
          <a:ext cx="6447501" cy="3829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直線矢印コネクタ 6"/>
          <p:cNvCxnSpPr/>
          <p:nvPr/>
        </p:nvCxnSpPr>
        <p:spPr>
          <a:xfrm>
            <a:off x="508001" y="5686425"/>
            <a:ext cx="6447501" cy="0"/>
          </a:xfrm>
          <a:prstGeom prst="straightConnector1">
            <a:avLst/>
          </a:prstGeom>
          <a:ln w="571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268210" y="5571008"/>
            <a:ext cx="2927083" cy="23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spAutoFit/>
          </a:bodyPr>
          <a:lstStyle/>
          <a:p>
            <a:pPr algn="ctr" defTabSz="685800">
              <a:defRPr/>
            </a:pPr>
            <a:r>
              <a:rPr lang="en-US" altLang="ja-JP" sz="1500" dirty="0">
                <a:solidFill>
                  <a:srgbClr val="2E83C3">
                    <a:lumMod val="75000"/>
                  </a:srgbClr>
                </a:solidFill>
                <a:latin typeface="Verdana"/>
                <a:ea typeface="HG丸ｺﾞｼｯｸM-PRO"/>
              </a:rPr>
              <a:t> 65</a:t>
            </a:r>
            <a:r>
              <a:rPr lang="ja-JP" altLang="en-US" sz="1500" dirty="0">
                <a:solidFill>
                  <a:srgbClr val="2E83C3">
                    <a:lumMod val="75000"/>
                  </a:srgbClr>
                </a:solidFill>
                <a:latin typeface="Verdana"/>
                <a:ea typeface="HG丸ｺﾞｼｯｸM-PRO"/>
              </a:rPr>
              <a:t>歳以上高齢者人口 </a:t>
            </a:r>
            <a:r>
              <a:rPr lang="en-US" altLang="ja-JP" sz="1500" dirty="0">
                <a:solidFill>
                  <a:srgbClr val="2E83C3">
                    <a:lumMod val="75000"/>
                  </a:srgbClr>
                </a:solidFill>
                <a:latin typeface="Verdana"/>
                <a:ea typeface="HG丸ｺﾞｼｯｸM-PRO"/>
              </a:rPr>
              <a:t>3,079</a:t>
            </a:r>
            <a:r>
              <a:rPr lang="ja-JP" altLang="en-US" sz="1500" dirty="0">
                <a:solidFill>
                  <a:srgbClr val="2E83C3">
                    <a:lumMod val="75000"/>
                  </a:srgbClr>
                </a:solidFill>
                <a:latin typeface="Verdana"/>
                <a:ea typeface="HG丸ｺﾞｼｯｸM-PRO"/>
              </a:rPr>
              <a:t>万人 </a:t>
            </a:r>
          </a:p>
        </p:txBody>
      </p:sp>
      <p:sp>
        <p:nvSpPr>
          <p:cNvPr id="12" name="角丸四角形 11"/>
          <p:cNvSpPr/>
          <p:nvPr/>
        </p:nvSpPr>
        <p:spPr>
          <a:xfrm>
            <a:off x="1059662" y="2237885"/>
            <a:ext cx="1570831" cy="628650"/>
          </a:xfrm>
          <a:prstGeom prst="roundRect">
            <a:avLst/>
          </a:prstGeom>
          <a:solidFill>
            <a:srgbClr val="FFC000">
              <a:alpha val="50000"/>
            </a:srgbClr>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685800">
              <a:defRPr/>
            </a:pPr>
            <a:r>
              <a:rPr lang="ja-JP" altLang="en-US" sz="1500" dirty="0" smtClean="0">
                <a:solidFill>
                  <a:prstClr val="black"/>
                </a:solidFill>
                <a:latin typeface="Verdana"/>
                <a:ea typeface="HG丸ｺﾞｼｯｸM-PRO"/>
              </a:rPr>
              <a:t>認知症の人</a:t>
            </a:r>
            <a:endParaRPr lang="ja-JP" altLang="en-US" sz="1500" dirty="0">
              <a:solidFill>
                <a:prstClr val="black"/>
              </a:solidFill>
              <a:latin typeface="Verdana"/>
              <a:ea typeface="HG丸ｺﾞｼｯｸM-PRO"/>
            </a:endParaRPr>
          </a:p>
        </p:txBody>
      </p:sp>
      <p:sp>
        <p:nvSpPr>
          <p:cNvPr id="15" name="角丸四角形 14"/>
          <p:cNvSpPr/>
          <p:nvPr/>
        </p:nvSpPr>
        <p:spPr>
          <a:xfrm>
            <a:off x="706047" y="3576565"/>
            <a:ext cx="1570831" cy="628650"/>
          </a:xfrm>
          <a:prstGeom prst="roundRect">
            <a:avLst/>
          </a:prstGeom>
          <a:solidFill>
            <a:srgbClr val="CCFFCC">
              <a:alpha val="50000"/>
            </a:srgb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685800">
              <a:defRPr/>
            </a:pPr>
            <a:r>
              <a:rPr lang="ja-JP" altLang="en-US" sz="1500" dirty="0">
                <a:solidFill>
                  <a:prstClr val="black"/>
                </a:solidFill>
                <a:latin typeface="Verdana"/>
                <a:ea typeface="HG丸ｺﾞｼｯｸM-PRO"/>
              </a:rPr>
              <a:t>ＭＣＩ</a:t>
            </a:r>
            <a:endParaRPr lang="en-US" altLang="ja-JP" sz="1500" dirty="0">
              <a:solidFill>
                <a:prstClr val="black"/>
              </a:solidFill>
              <a:latin typeface="Verdana"/>
              <a:ea typeface="HG丸ｺﾞｼｯｸM-PRO"/>
            </a:endParaRPr>
          </a:p>
          <a:p>
            <a:pPr algn="ctr" defTabSz="685800">
              <a:defRPr/>
            </a:pPr>
            <a:r>
              <a:rPr lang="en-US" altLang="ja-JP" sz="1500" dirty="0">
                <a:solidFill>
                  <a:prstClr val="black"/>
                </a:solidFill>
                <a:latin typeface="Verdana"/>
                <a:ea typeface="HG丸ｺﾞｼｯｸM-PRO"/>
              </a:rPr>
              <a:t>(</a:t>
            </a:r>
            <a:r>
              <a:rPr lang="ja-JP" altLang="en-US" sz="1500" dirty="0">
                <a:solidFill>
                  <a:prstClr val="black"/>
                </a:solidFill>
                <a:latin typeface="Verdana"/>
                <a:ea typeface="HG丸ｺﾞｼｯｸM-PRO"/>
              </a:rPr>
              <a:t>軽度認知障害</a:t>
            </a:r>
            <a:r>
              <a:rPr lang="en-US" altLang="ja-JP" sz="1500" dirty="0">
                <a:solidFill>
                  <a:prstClr val="black"/>
                </a:solidFill>
                <a:latin typeface="Verdana"/>
                <a:ea typeface="HG丸ｺﾞｼｯｸM-PRO"/>
              </a:rPr>
              <a:t>)</a:t>
            </a:r>
            <a:endParaRPr lang="ja-JP" altLang="en-US" sz="1500" dirty="0">
              <a:solidFill>
                <a:prstClr val="black"/>
              </a:solidFill>
              <a:latin typeface="Verdana"/>
              <a:ea typeface="HG丸ｺﾞｼｯｸM-PRO"/>
            </a:endParaRPr>
          </a:p>
        </p:txBody>
      </p:sp>
      <p:sp>
        <p:nvSpPr>
          <p:cNvPr id="16" name="テキスト ボックス 15"/>
          <p:cNvSpPr txBox="1"/>
          <p:nvPr/>
        </p:nvSpPr>
        <p:spPr>
          <a:xfrm>
            <a:off x="2168822" y="4245776"/>
            <a:ext cx="3125856" cy="184666"/>
          </a:xfrm>
          <a:prstGeom prst="rect">
            <a:avLst/>
          </a:prstGeom>
          <a:noFill/>
        </p:spPr>
        <p:txBody>
          <a:bodyPr wrap="none" lIns="0" tIns="0" rIns="0" bIns="0" rtlCol="0" anchor="ctr" anchorCtr="1">
            <a:spAutoFit/>
          </a:bodyPr>
          <a:lstStyle/>
          <a:p>
            <a:pPr defTabSz="685800">
              <a:defRPr/>
            </a:pPr>
            <a:r>
              <a:rPr lang="en-US" altLang="ja-JP" sz="1200" dirty="0">
                <a:solidFill>
                  <a:prstClr val="black"/>
                </a:solidFill>
                <a:latin typeface="Verdana"/>
                <a:ea typeface="HG丸ｺﾞｼｯｸM-PRO"/>
              </a:rPr>
              <a:t>※ MCI</a:t>
            </a:r>
            <a:r>
              <a:rPr lang="ja-JP" altLang="en-US" sz="1200" dirty="0">
                <a:solidFill>
                  <a:prstClr val="black"/>
                </a:solidFill>
                <a:latin typeface="Verdana"/>
                <a:ea typeface="HG丸ｺﾞｼｯｸM-PRO"/>
              </a:rPr>
              <a:t>の全ての者が認知症になる訳ではない</a:t>
            </a:r>
          </a:p>
        </p:txBody>
      </p:sp>
      <p:sp>
        <p:nvSpPr>
          <p:cNvPr id="18" name="二等辺三角形 17"/>
          <p:cNvSpPr/>
          <p:nvPr/>
        </p:nvSpPr>
        <p:spPr>
          <a:xfrm>
            <a:off x="2218717" y="1702663"/>
            <a:ext cx="3026069" cy="1758485"/>
          </a:xfrm>
          <a:prstGeom prst="triangle">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Verdana"/>
              <a:ea typeface="HG丸ｺﾞｼｯｸM-PRO"/>
            </a:endParaRPr>
          </a:p>
        </p:txBody>
      </p:sp>
      <p:sp>
        <p:nvSpPr>
          <p:cNvPr id="20" name="角丸四角形 19"/>
          <p:cNvSpPr/>
          <p:nvPr/>
        </p:nvSpPr>
        <p:spPr>
          <a:xfrm>
            <a:off x="6198797" y="2178284"/>
            <a:ext cx="2269375" cy="807244"/>
          </a:xfrm>
          <a:prstGeom prst="roundRect">
            <a:avLst/>
          </a:prstGeom>
          <a:solidFill>
            <a:srgbClr val="FF8F8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685800">
              <a:defRPr/>
            </a:pPr>
            <a:r>
              <a:rPr lang="en-US" altLang="ja-JP" sz="1500" dirty="0">
                <a:solidFill>
                  <a:prstClr val="black"/>
                </a:solidFill>
                <a:latin typeface="Verdana"/>
                <a:ea typeface="HG丸ｺﾞｼｯｸM-PRO"/>
              </a:rPr>
              <a:t>2025</a:t>
            </a:r>
            <a:r>
              <a:rPr lang="ja-JP" altLang="en-US" sz="1500" dirty="0">
                <a:solidFill>
                  <a:prstClr val="black"/>
                </a:solidFill>
                <a:latin typeface="Verdana"/>
                <a:ea typeface="HG丸ｺﾞｼｯｸM-PRO"/>
              </a:rPr>
              <a:t>年には</a:t>
            </a:r>
            <a:endParaRPr lang="en-US" altLang="ja-JP" sz="1500" dirty="0">
              <a:solidFill>
                <a:prstClr val="black"/>
              </a:solidFill>
              <a:latin typeface="Verdana"/>
              <a:ea typeface="HG丸ｺﾞｼｯｸM-PRO"/>
            </a:endParaRPr>
          </a:p>
          <a:p>
            <a:pPr algn="ctr" defTabSz="685800">
              <a:defRPr/>
            </a:pPr>
            <a:r>
              <a:rPr lang="ja-JP" altLang="en-US" sz="2100" dirty="0">
                <a:solidFill>
                  <a:prstClr val="black"/>
                </a:solidFill>
                <a:latin typeface="Verdana"/>
                <a:ea typeface="HG丸ｺﾞｼｯｸM-PRO"/>
              </a:rPr>
              <a:t>約</a:t>
            </a:r>
            <a:r>
              <a:rPr lang="en-US" altLang="ja-JP" sz="2100" dirty="0">
                <a:solidFill>
                  <a:prstClr val="black"/>
                </a:solidFill>
                <a:latin typeface="Verdana"/>
                <a:ea typeface="HG丸ｺﾞｼｯｸM-PRO"/>
              </a:rPr>
              <a:t>700</a:t>
            </a:r>
            <a:r>
              <a:rPr lang="ja-JP" altLang="en-US" sz="2100" dirty="0">
                <a:solidFill>
                  <a:prstClr val="black"/>
                </a:solidFill>
                <a:latin typeface="Verdana"/>
                <a:ea typeface="HG丸ｺﾞｼｯｸM-PRO"/>
              </a:rPr>
              <a:t>万人</a:t>
            </a:r>
            <a:r>
              <a:rPr lang="ja-JP" altLang="en-US" sz="1500" dirty="0">
                <a:solidFill>
                  <a:prstClr val="black"/>
                </a:solidFill>
                <a:latin typeface="Verdana"/>
                <a:ea typeface="HG丸ｺﾞｼｯｸM-PRO"/>
              </a:rPr>
              <a:t> と推計</a:t>
            </a:r>
          </a:p>
        </p:txBody>
      </p:sp>
      <p:sp>
        <p:nvSpPr>
          <p:cNvPr id="21" name="右矢印 20"/>
          <p:cNvSpPr/>
          <p:nvPr/>
        </p:nvSpPr>
        <p:spPr>
          <a:xfrm>
            <a:off x="4966611" y="2237885"/>
            <a:ext cx="1034140" cy="7019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Verdana"/>
              <a:ea typeface="HG丸ｺﾞｼｯｸM-PRO"/>
            </a:endParaRPr>
          </a:p>
        </p:txBody>
      </p:sp>
    </p:spTree>
    <p:custDataLst>
      <p:tags r:id="rId1"/>
    </p:custDataLst>
    <p:extLst>
      <p:ext uri="{BB962C8B-B14F-4D97-AF65-F5344CB8AC3E}">
        <p14:creationId xmlns:p14="http://schemas.microsoft.com/office/powerpoint/2010/main" val="1376396550"/>
      </p:ext>
    </p:extLst>
  </p:cSld>
  <p:clrMapOvr>
    <a:masterClrMapping/>
  </p:clrMapOvr>
  <mc:AlternateContent xmlns:mc="http://schemas.openxmlformats.org/markup-compatibility/2006" xmlns:p14="http://schemas.microsoft.com/office/powerpoint/2010/main">
    <mc:Choice Requires="p14">
      <p:transition spd="slow" p14:dur="2000" advTm="1677"/>
    </mc:Choice>
    <mc:Fallback xmlns="">
      <p:transition spd="slow" advTm="1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13663" y="6076961"/>
            <a:ext cx="8844956" cy="646331"/>
          </a:xfrm>
          <a:prstGeom prst="rect">
            <a:avLst/>
          </a:prstGeom>
          <a:noFill/>
        </p:spPr>
        <p:txBody>
          <a:bodyPr wrap="square" rtlCol="0">
            <a:spAutoFit/>
          </a:bodyPr>
          <a:lstStyle/>
          <a:p>
            <a:pPr algn="r">
              <a:lnSpc>
                <a:spcPct val="150000"/>
              </a:lnSpc>
            </a:pPr>
            <a:r>
              <a:rPr kumimoji="1" lang="ja-JP" altLang="en-US" sz="1200" b="1" dirty="0" smtClean="0">
                <a:solidFill>
                  <a:srgbClr val="002060"/>
                </a:solidFill>
                <a:latin typeface="メイリオ" pitchFamily="50" charset="-128"/>
                <a:ea typeface="メイリオ" pitchFamily="50" charset="-128"/>
              </a:rPr>
              <a:t>出典</a:t>
            </a:r>
            <a:r>
              <a:rPr lang="ja-JP" altLang="en-US" sz="1200" b="1" dirty="0">
                <a:solidFill>
                  <a:srgbClr val="002060"/>
                </a:solidFill>
                <a:latin typeface="メイリオ" pitchFamily="50" charset="-128"/>
                <a:ea typeface="メイリオ" pitchFamily="50" charset="-128"/>
              </a:rPr>
              <a:t>：「日本における認知症の高齢者人口の将来推計に関する研究</a:t>
            </a:r>
            <a:r>
              <a:rPr lang="ja-JP" altLang="en-US" sz="1200" b="1" dirty="0" smtClean="0">
                <a:solidFill>
                  <a:srgbClr val="002060"/>
                </a:solidFill>
                <a:latin typeface="メイリオ" pitchFamily="50" charset="-128"/>
                <a:ea typeface="メイリオ" pitchFamily="50" charset="-128"/>
              </a:rPr>
              <a:t>」</a:t>
            </a:r>
            <a:endParaRPr lang="en-US" altLang="ja-JP" sz="1200" b="1" dirty="0" smtClean="0">
              <a:solidFill>
                <a:srgbClr val="002060"/>
              </a:solidFill>
              <a:latin typeface="メイリオ" pitchFamily="50" charset="-128"/>
              <a:ea typeface="メイリオ" pitchFamily="50" charset="-128"/>
            </a:endParaRPr>
          </a:p>
          <a:p>
            <a:pPr algn="r">
              <a:lnSpc>
                <a:spcPct val="150000"/>
              </a:lnSpc>
            </a:pPr>
            <a:r>
              <a:rPr lang="ja-JP" altLang="en-US" sz="1200" b="1" dirty="0" smtClean="0">
                <a:solidFill>
                  <a:srgbClr val="002060"/>
                </a:solidFill>
                <a:latin typeface="メイリオ" pitchFamily="50" charset="-128"/>
                <a:ea typeface="メイリオ" pitchFamily="50" charset="-128"/>
              </a:rPr>
              <a:t>（</a:t>
            </a:r>
            <a:r>
              <a:rPr lang="ja-JP" altLang="en-US" sz="1200" b="1" dirty="0">
                <a:solidFill>
                  <a:srgbClr val="002060"/>
                </a:solidFill>
                <a:latin typeface="メイリオ" pitchFamily="50" charset="-128"/>
                <a:ea typeface="メイリオ" pitchFamily="50" charset="-128"/>
              </a:rPr>
              <a:t>平成２６年度厚生労働科学研究費補助金特別研究事業九州大学二宮教授</a:t>
            </a:r>
            <a:r>
              <a:rPr lang="ja-JP" altLang="en-US" sz="1200" b="1" dirty="0" smtClean="0">
                <a:solidFill>
                  <a:srgbClr val="002060"/>
                </a:solidFill>
                <a:latin typeface="メイリオ" pitchFamily="50" charset="-128"/>
                <a:ea typeface="メイリオ" pitchFamily="50" charset="-128"/>
              </a:rPr>
              <a:t>）</a:t>
            </a:r>
            <a:endParaRPr kumimoji="1" lang="ja-JP" altLang="en-US" sz="1200" b="1" dirty="0">
              <a:solidFill>
                <a:srgbClr val="002060"/>
              </a:solidFill>
              <a:latin typeface="メイリオ" pitchFamily="50" charset="-128"/>
              <a:ea typeface="メイリオ" pitchFamily="50" charset="-128"/>
            </a:endParaRPr>
          </a:p>
        </p:txBody>
      </p:sp>
      <p:graphicFrame>
        <p:nvGraphicFramePr>
          <p:cNvPr id="11" name="グラフ 10"/>
          <p:cNvGraphicFramePr/>
          <p:nvPr>
            <p:extLst>
              <p:ext uri="{D42A27DB-BD31-4B8C-83A1-F6EECF244321}">
                <p14:modId xmlns:p14="http://schemas.microsoft.com/office/powerpoint/2010/main" val="3851210173"/>
              </p:ext>
            </p:extLst>
          </p:nvPr>
        </p:nvGraphicFramePr>
        <p:xfrm>
          <a:off x="611560" y="1793145"/>
          <a:ext cx="7754331" cy="4156135"/>
        </p:xfrm>
        <a:graphic>
          <a:graphicData uri="http://schemas.openxmlformats.org/drawingml/2006/chart">
            <c:chart xmlns:c="http://schemas.openxmlformats.org/drawingml/2006/chart" xmlns:r="http://schemas.openxmlformats.org/officeDocument/2006/relationships" r:id="rId3"/>
          </a:graphicData>
        </a:graphic>
      </p:graphicFrame>
      <p:sp>
        <p:nvSpPr>
          <p:cNvPr id="12" name="タイトル 1"/>
          <p:cNvSpPr txBox="1">
            <a:spLocks/>
          </p:cNvSpPr>
          <p:nvPr/>
        </p:nvSpPr>
        <p:spPr>
          <a:xfrm>
            <a:off x="755576" y="670780"/>
            <a:ext cx="6408712" cy="599606"/>
          </a:xfrm>
          <a:prstGeom prst="rect">
            <a:avLst/>
          </a:prstGeom>
          <a:noFill/>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dirty="0" smtClean="0">
                <a:solidFill>
                  <a:schemeClr val="accent2">
                    <a:lumMod val="50000"/>
                  </a:schemeClr>
                </a:solidFill>
                <a:effectLst>
                  <a:outerShdw blurRad="38100" dist="38100" dir="2700000" algn="tl">
                    <a:srgbClr val="000000">
                      <a:alpha val="43137"/>
                    </a:srgbClr>
                  </a:outerShdw>
                </a:effectLst>
              </a:rPr>
              <a:t>全国の認知症の人の数（推計）</a:t>
            </a:r>
            <a:endParaRPr lang="ja-JP" altLang="en-US" sz="3600" dirty="0">
              <a:solidFill>
                <a:schemeClr val="accent2">
                  <a:lumMod val="50000"/>
                </a:schemeClr>
              </a:solidFill>
            </a:endParaRPr>
          </a:p>
        </p:txBody>
      </p:sp>
      <p:cxnSp>
        <p:nvCxnSpPr>
          <p:cNvPr id="13" name="直線コネクタ 12"/>
          <p:cNvCxnSpPr/>
          <p:nvPr/>
        </p:nvCxnSpPr>
        <p:spPr>
          <a:xfrm>
            <a:off x="755576" y="1262950"/>
            <a:ext cx="671209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569443" y="1480798"/>
            <a:ext cx="1796448" cy="369332"/>
          </a:xfrm>
          <a:prstGeom prst="rect">
            <a:avLst/>
          </a:prstGeom>
          <a:noFill/>
        </p:spPr>
        <p:txBody>
          <a:bodyPr wrap="square" rtlCol="0">
            <a:spAutoFit/>
          </a:bodyPr>
          <a:lstStyle/>
          <a:p>
            <a:r>
              <a:rPr kumimoji="1" lang="ja-JP" altLang="en-US" dirty="0" smtClean="0">
                <a:ea typeface="HG丸ｺﾞｼｯｸM-PRO" panose="020F0600000000000000" pitchFamily="50" charset="-128"/>
              </a:rPr>
              <a:t>（単位：万人）</a:t>
            </a:r>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1023446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1" y="954592"/>
            <a:ext cx="6152231" cy="599606"/>
          </a:xfrm>
          <a:noFill/>
        </p:spPr>
        <p:txBody>
          <a:bodyPr>
            <a:normAutofit/>
          </a:bodyPr>
          <a:lstStyle/>
          <a:p>
            <a:pPr algn="ctr"/>
            <a:r>
              <a:rPr lang="ja-JP" altLang="en-US" sz="3000" dirty="0">
                <a:solidFill>
                  <a:schemeClr val="accent2">
                    <a:lumMod val="50000"/>
                  </a:schemeClr>
                </a:solidFill>
                <a:effectLst>
                  <a:outerShdw blurRad="38100" dist="38100" dir="2700000" algn="tl">
                    <a:srgbClr val="000000">
                      <a:alpha val="43137"/>
                    </a:srgbClr>
                  </a:outerShdw>
                </a:effectLst>
              </a:rPr>
              <a:t>名古屋市</a:t>
            </a:r>
            <a:r>
              <a:rPr lang="ja-JP" altLang="en-US" sz="3000" dirty="0" smtClean="0">
                <a:solidFill>
                  <a:schemeClr val="accent2">
                    <a:lumMod val="50000"/>
                  </a:schemeClr>
                </a:solidFill>
                <a:effectLst>
                  <a:outerShdw blurRad="38100" dist="38100" dir="2700000" algn="tl">
                    <a:srgbClr val="000000">
                      <a:alpha val="43137"/>
                    </a:srgbClr>
                  </a:outerShdw>
                </a:effectLst>
              </a:rPr>
              <a:t>の認知症の人の数</a:t>
            </a:r>
            <a:r>
              <a:rPr lang="ja-JP" altLang="en-US" sz="3000" dirty="0">
                <a:solidFill>
                  <a:schemeClr val="accent2">
                    <a:lumMod val="50000"/>
                  </a:schemeClr>
                </a:solidFill>
                <a:effectLst>
                  <a:outerShdw blurRad="38100" dist="38100" dir="2700000" algn="tl">
                    <a:srgbClr val="000000">
                      <a:alpha val="43137"/>
                    </a:srgbClr>
                  </a:outerShdw>
                </a:effectLst>
              </a:rPr>
              <a:t>（推計）</a:t>
            </a:r>
            <a:endParaRPr lang="ja-JP" altLang="en-US" sz="3000" dirty="0">
              <a:solidFill>
                <a:schemeClr val="accent2">
                  <a:lumMod val="50000"/>
                </a:schemeClr>
              </a:solidFill>
            </a:endParaRPr>
          </a:p>
        </p:txBody>
      </p:sp>
      <p:cxnSp>
        <p:nvCxnSpPr>
          <p:cNvPr id="6" name="直線コネクタ 5"/>
          <p:cNvCxnSpPr/>
          <p:nvPr/>
        </p:nvCxnSpPr>
        <p:spPr>
          <a:xfrm>
            <a:off x="740229" y="1644750"/>
            <a:ext cx="671209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グラフ 2"/>
          <p:cNvGraphicFramePr/>
          <p:nvPr>
            <p:extLst>
              <p:ext uri="{D42A27DB-BD31-4B8C-83A1-F6EECF244321}">
                <p14:modId xmlns:p14="http://schemas.microsoft.com/office/powerpoint/2010/main" val="1006432604"/>
              </p:ext>
            </p:extLst>
          </p:nvPr>
        </p:nvGraphicFramePr>
        <p:xfrm>
          <a:off x="740229" y="2350539"/>
          <a:ext cx="7000123" cy="3839917"/>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936507" y="1955589"/>
            <a:ext cx="781958" cy="276999"/>
          </a:xfrm>
          <a:prstGeom prst="rect">
            <a:avLst/>
          </a:prstGeom>
          <a:noFill/>
        </p:spPr>
        <p:txBody>
          <a:bodyPr wrap="square" rtlCol="0">
            <a:spAutoFit/>
          </a:bodyPr>
          <a:lstStyle/>
          <a:p>
            <a:r>
              <a:rPr lang="ja-JP" altLang="en-US" sz="1200" b="1" dirty="0">
                <a:latin typeface="+mn-ea"/>
              </a:rPr>
              <a:t>（人）</a:t>
            </a:r>
          </a:p>
        </p:txBody>
      </p:sp>
      <p:sp>
        <p:nvSpPr>
          <p:cNvPr id="13" name="テキスト ボックス 12"/>
          <p:cNvSpPr txBox="1"/>
          <p:nvPr/>
        </p:nvSpPr>
        <p:spPr>
          <a:xfrm>
            <a:off x="2968840" y="3282185"/>
            <a:ext cx="1279878" cy="300082"/>
          </a:xfrm>
          <a:prstGeom prst="rect">
            <a:avLst/>
          </a:prstGeom>
          <a:noFill/>
        </p:spPr>
        <p:txBody>
          <a:bodyPr wrap="square" rtlCol="0">
            <a:spAutoFit/>
          </a:bodyPr>
          <a:lstStyle/>
          <a:p>
            <a:pPr algn="ctr"/>
            <a:r>
              <a:rPr lang="en-US" altLang="ja-JP" sz="1350" b="1" dirty="0"/>
              <a:t>86,000</a:t>
            </a:r>
            <a:r>
              <a:rPr lang="ja-JP" altLang="en-US" sz="1350" b="1" dirty="0"/>
              <a:t>人</a:t>
            </a:r>
          </a:p>
        </p:txBody>
      </p:sp>
      <p:sp>
        <p:nvSpPr>
          <p:cNvPr id="14" name="テキスト ボックス 13"/>
          <p:cNvSpPr txBox="1"/>
          <p:nvPr/>
        </p:nvSpPr>
        <p:spPr>
          <a:xfrm>
            <a:off x="4261122" y="2828308"/>
            <a:ext cx="1279878" cy="300082"/>
          </a:xfrm>
          <a:prstGeom prst="rect">
            <a:avLst/>
          </a:prstGeom>
          <a:noFill/>
        </p:spPr>
        <p:txBody>
          <a:bodyPr wrap="square" rtlCol="0">
            <a:spAutoFit/>
          </a:bodyPr>
          <a:lstStyle/>
          <a:p>
            <a:pPr algn="ctr"/>
            <a:r>
              <a:rPr lang="en-US" altLang="ja-JP" sz="1350" b="1" dirty="0"/>
              <a:t>100,000</a:t>
            </a:r>
            <a:r>
              <a:rPr lang="ja-JP" altLang="en-US" sz="1350" b="1" dirty="0"/>
              <a:t>人</a:t>
            </a:r>
          </a:p>
        </p:txBody>
      </p:sp>
      <p:sp>
        <p:nvSpPr>
          <p:cNvPr id="15" name="テキスト ボックス 14"/>
          <p:cNvSpPr txBox="1"/>
          <p:nvPr/>
        </p:nvSpPr>
        <p:spPr>
          <a:xfrm>
            <a:off x="5567611" y="2511446"/>
            <a:ext cx="1279878" cy="300082"/>
          </a:xfrm>
          <a:prstGeom prst="rect">
            <a:avLst/>
          </a:prstGeom>
          <a:noFill/>
        </p:spPr>
        <p:txBody>
          <a:bodyPr wrap="square" rtlCol="0">
            <a:spAutoFit/>
          </a:bodyPr>
          <a:lstStyle/>
          <a:p>
            <a:pPr algn="ctr"/>
            <a:r>
              <a:rPr lang="en-US" altLang="ja-JP" sz="1350" b="1" dirty="0"/>
              <a:t>112,000</a:t>
            </a:r>
            <a:r>
              <a:rPr lang="ja-JP" altLang="en-US" sz="1350" b="1" dirty="0"/>
              <a:t>人</a:t>
            </a:r>
          </a:p>
        </p:txBody>
      </p:sp>
      <p:sp>
        <p:nvSpPr>
          <p:cNvPr id="17" name="テキスト ボックス 16"/>
          <p:cNvSpPr txBox="1"/>
          <p:nvPr/>
        </p:nvSpPr>
        <p:spPr>
          <a:xfrm>
            <a:off x="1688962" y="3648496"/>
            <a:ext cx="1279878" cy="300082"/>
          </a:xfrm>
          <a:prstGeom prst="rect">
            <a:avLst/>
          </a:prstGeom>
          <a:noFill/>
        </p:spPr>
        <p:txBody>
          <a:bodyPr wrap="square" rtlCol="0">
            <a:spAutoFit/>
          </a:bodyPr>
          <a:lstStyle/>
          <a:p>
            <a:pPr algn="ctr"/>
            <a:r>
              <a:rPr lang="en-US" altLang="ja-JP" sz="1350" b="1" dirty="0"/>
              <a:t>74,000</a:t>
            </a:r>
            <a:r>
              <a:rPr lang="ja-JP" altLang="en-US" sz="1350" b="1" dirty="0"/>
              <a:t>人</a:t>
            </a:r>
          </a:p>
        </p:txBody>
      </p:sp>
      <p:sp>
        <p:nvSpPr>
          <p:cNvPr id="11" name="円/楕円 10"/>
          <p:cNvSpPr/>
          <p:nvPr/>
        </p:nvSpPr>
        <p:spPr>
          <a:xfrm>
            <a:off x="1981035" y="4363318"/>
            <a:ext cx="1317172" cy="763201"/>
          </a:xfrm>
          <a:prstGeom prst="ellipse">
            <a:avLst/>
          </a:prstGeom>
          <a:gradFill>
            <a:gsLst>
              <a:gs pos="100000">
                <a:srgbClr val="FF66CC"/>
              </a:gs>
              <a:gs pos="0">
                <a:srgbClr val="FFCCFF"/>
              </a:gs>
            </a:gsLst>
            <a:lin ang="5400000" scaled="0"/>
          </a:gra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00" dirty="0">
                <a:solidFill>
                  <a:schemeClr val="tx1"/>
                </a:solidFill>
              </a:rPr>
              <a:t>高齢者の</a:t>
            </a:r>
            <a:endParaRPr lang="en-US" altLang="ja-JP" sz="1200" dirty="0">
              <a:solidFill>
                <a:schemeClr val="tx1"/>
              </a:solidFill>
            </a:endParaRPr>
          </a:p>
          <a:p>
            <a:pPr algn="ctr"/>
            <a:r>
              <a:rPr lang="ja-JP" altLang="en-US" sz="1200" dirty="0">
                <a:solidFill>
                  <a:schemeClr val="tx1"/>
                </a:solidFill>
              </a:rPr>
              <a:t>約</a:t>
            </a:r>
            <a:r>
              <a:rPr lang="en-US" altLang="ja-JP" sz="1200" dirty="0">
                <a:solidFill>
                  <a:schemeClr val="tx1"/>
                </a:solidFill>
              </a:rPr>
              <a:t>7</a:t>
            </a:r>
            <a:r>
              <a:rPr lang="ja-JP" altLang="en-US" sz="1200" dirty="0">
                <a:solidFill>
                  <a:schemeClr val="tx1"/>
                </a:solidFill>
              </a:rPr>
              <a:t>人に</a:t>
            </a:r>
            <a:r>
              <a:rPr lang="en-US" altLang="ja-JP" sz="1200" dirty="0">
                <a:solidFill>
                  <a:schemeClr val="tx1"/>
                </a:solidFill>
              </a:rPr>
              <a:t>1</a:t>
            </a:r>
            <a:r>
              <a:rPr lang="ja-JP" altLang="en-US" sz="1200" dirty="0">
                <a:solidFill>
                  <a:schemeClr val="tx1"/>
                </a:solidFill>
              </a:rPr>
              <a:t>人</a:t>
            </a:r>
          </a:p>
        </p:txBody>
      </p:sp>
      <p:sp>
        <p:nvSpPr>
          <p:cNvPr id="18" name="円/楕円 17"/>
          <p:cNvSpPr/>
          <p:nvPr/>
        </p:nvSpPr>
        <p:spPr>
          <a:xfrm>
            <a:off x="6207550" y="3390068"/>
            <a:ext cx="1317172" cy="763201"/>
          </a:xfrm>
          <a:prstGeom prst="ellipse">
            <a:avLst/>
          </a:prstGeom>
          <a:gradFill>
            <a:gsLst>
              <a:gs pos="100000">
                <a:srgbClr val="FF66CC"/>
              </a:gs>
              <a:gs pos="0">
                <a:srgbClr val="FFCCFF"/>
              </a:gs>
            </a:gsLst>
            <a:lin ang="5400000" scaled="0"/>
          </a:gra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00" dirty="0">
                <a:solidFill>
                  <a:schemeClr val="tx1"/>
                </a:solidFill>
              </a:rPr>
              <a:t>高齢者の</a:t>
            </a:r>
            <a:endParaRPr lang="en-US" altLang="ja-JP" sz="1200" dirty="0">
              <a:solidFill>
                <a:schemeClr val="tx1"/>
              </a:solidFill>
            </a:endParaRPr>
          </a:p>
          <a:p>
            <a:pPr algn="ctr"/>
            <a:r>
              <a:rPr lang="ja-JP" altLang="en-US" sz="1200" dirty="0">
                <a:solidFill>
                  <a:schemeClr val="tx1"/>
                </a:solidFill>
              </a:rPr>
              <a:t>約</a:t>
            </a:r>
            <a:r>
              <a:rPr lang="en-US" altLang="ja-JP" sz="1200" dirty="0">
                <a:solidFill>
                  <a:schemeClr val="tx1"/>
                </a:solidFill>
              </a:rPr>
              <a:t>5</a:t>
            </a:r>
            <a:r>
              <a:rPr lang="ja-JP" altLang="en-US" sz="1200" dirty="0">
                <a:solidFill>
                  <a:schemeClr val="tx1"/>
                </a:solidFill>
              </a:rPr>
              <a:t>人に</a:t>
            </a:r>
            <a:r>
              <a:rPr lang="en-US" altLang="ja-JP" sz="1200" dirty="0">
                <a:solidFill>
                  <a:schemeClr val="tx1"/>
                </a:solidFill>
              </a:rPr>
              <a:t>1</a:t>
            </a:r>
            <a:r>
              <a:rPr lang="ja-JP" altLang="en-US" sz="1200" dirty="0">
                <a:solidFill>
                  <a:schemeClr val="tx1"/>
                </a:solidFill>
              </a:rPr>
              <a:t>人</a:t>
            </a:r>
          </a:p>
        </p:txBody>
      </p:sp>
      <p:sp>
        <p:nvSpPr>
          <p:cNvPr id="19" name="右矢印 18"/>
          <p:cNvSpPr/>
          <p:nvPr/>
        </p:nvSpPr>
        <p:spPr>
          <a:xfrm rot="20905853">
            <a:off x="3414502" y="3961321"/>
            <a:ext cx="2654797" cy="502720"/>
          </a:xfrm>
          <a:prstGeom prst="rightArrow">
            <a:avLst/>
          </a:prstGeom>
          <a:gradFill flip="none" rotWithShape="1">
            <a:gsLst>
              <a:gs pos="100000">
                <a:srgbClr val="FF66CC"/>
              </a:gs>
              <a:gs pos="0">
                <a:srgbClr val="FFCCFF"/>
              </a:gs>
            </a:gsLst>
            <a:lin ang="0" scaled="1"/>
            <a:tileRect/>
          </a:gra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6" name="正方形/長方形 15"/>
          <p:cNvSpPr/>
          <p:nvPr/>
        </p:nvSpPr>
        <p:spPr>
          <a:xfrm>
            <a:off x="83596" y="329008"/>
            <a:ext cx="8025356" cy="646331"/>
          </a:xfrm>
          <a:prstGeom prst="rect">
            <a:avLst/>
          </a:prstGeom>
          <a:noFill/>
        </p:spPr>
        <p:txBody>
          <a:bodyPr wrap="square" lIns="91440" tIns="45720" rIns="91440" bIns="45720">
            <a:spAutoFit/>
          </a:bodyPr>
          <a:lstStyle/>
          <a:p>
            <a:pPr algn="ctr"/>
            <a:r>
              <a:rPr lang="ja-JP" altLang="en-US" sz="3600" b="1" dirty="0" smtClean="0">
                <a:ln w="10541" cmpd="sng">
                  <a:noFill/>
                  <a:prstDash val="solid"/>
                </a:ln>
                <a:latin typeface="メイリオ" pitchFamily="50" charset="-128"/>
                <a:ea typeface="メイリオ" pitchFamily="50" charset="-128"/>
              </a:rPr>
              <a:t>１</a:t>
            </a:r>
            <a:r>
              <a:rPr lang="ja-JP" altLang="en-US" sz="3600" b="1" dirty="0">
                <a:ln w="10541" cmpd="sng">
                  <a:noFill/>
                  <a:prstDash val="solid"/>
                </a:ln>
                <a:latin typeface="メイリオ" pitchFamily="50" charset="-128"/>
                <a:ea typeface="メイリオ" pitchFamily="50" charset="-128"/>
              </a:rPr>
              <a:t>．</a:t>
            </a:r>
            <a:r>
              <a:rPr lang="ja-JP" altLang="en-US" sz="3600" b="1" dirty="0" smtClean="0">
                <a:ln w="10541" cmpd="sng">
                  <a:noFill/>
                  <a:prstDash val="solid"/>
                </a:ln>
                <a:latin typeface="メイリオ" pitchFamily="50" charset="-128"/>
                <a:ea typeface="メイリオ" pitchFamily="50" charset="-128"/>
              </a:rPr>
              <a:t>認知症の人の増加（名古屋市）</a:t>
            </a:r>
            <a:endParaRPr lang="ja-JP" altLang="en-US" sz="3600" b="1" cap="none" spc="0" dirty="0">
              <a:ln w="10541" cmpd="sng">
                <a:noFill/>
                <a:prstDash val="solid"/>
              </a:ln>
              <a:effectLst/>
              <a:latin typeface="メイリオ" pitchFamily="50" charset="-128"/>
              <a:ea typeface="メイリオ" pitchFamily="50" charset="-128"/>
            </a:endParaRPr>
          </a:p>
        </p:txBody>
      </p:sp>
    </p:spTree>
    <p:custDataLst>
      <p:tags r:id="rId1"/>
    </p:custDataLst>
    <p:extLst>
      <p:ext uri="{BB962C8B-B14F-4D97-AF65-F5344CB8AC3E}">
        <p14:creationId xmlns:p14="http://schemas.microsoft.com/office/powerpoint/2010/main" val="3045550547"/>
      </p:ext>
    </p:extLst>
  </p:cSld>
  <p:clrMapOvr>
    <a:masterClrMapping/>
  </p:clrMapOvr>
  <mc:AlternateContent xmlns:mc="http://schemas.openxmlformats.org/markup-compatibility/2006" xmlns:p14="http://schemas.microsoft.com/office/powerpoint/2010/main">
    <mc:Choice Requires="p14">
      <p:transition spd="slow" p14:dur="2000" advTm="7041"/>
    </mc:Choice>
    <mc:Fallback xmlns="">
      <p:transition spd="slow" advTm="70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78403" y="2204864"/>
            <a:ext cx="2387192" cy="923330"/>
          </a:xfrm>
          <a:prstGeom prst="rect">
            <a:avLst/>
          </a:prstGeom>
          <a:noFill/>
        </p:spPr>
        <p:txBody>
          <a:bodyPr wrap="none" lIns="91440" tIns="45720" rIns="91440" bIns="45720">
            <a:spAutoFit/>
          </a:bodyPr>
          <a:lstStyle/>
          <a:p>
            <a:pPr algn="ctr"/>
            <a:r>
              <a:rPr lang="ja-JP" alt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正解は</a:t>
            </a:r>
            <a:endParaRPr lang="ja-JP"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正方形/長方形 5"/>
          <p:cNvSpPr/>
          <p:nvPr/>
        </p:nvSpPr>
        <p:spPr>
          <a:xfrm>
            <a:off x="2455073" y="3573016"/>
            <a:ext cx="4233851" cy="230832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7200" b="1" cap="none" spc="0" dirty="0" smtClean="0">
                <a:ln w="11430"/>
                <a:effectLst>
                  <a:outerShdw blurRad="80000" dist="40000" dir="5040000" algn="tl">
                    <a:srgbClr val="000000">
                      <a:alpha val="30000"/>
                    </a:srgbClr>
                  </a:outerShdw>
                </a:effectLst>
              </a:rPr>
              <a:t>③</a:t>
            </a:r>
            <a:endParaRPr lang="en-US" altLang="ja-JP" sz="7200" b="1" cap="none" spc="0" dirty="0" smtClean="0">
              <a:ln w="11430"/>
              <a:effectLst>
                <a:outerShdw blurRad="80000" dist="40000" dir="5040000" algn="tl">
                  <a:srgbClr val="000000">
                    <a:alpha val="30000"/>
                  </a:srgbClr>
                </a:outerShdw>
              </a:effectLst>
            </a:endParaRPr>
          </a:p>
          <a:p>
            <a:pPr algn="ctr"/>
            <a:r>
              <a:rPr lang="ja-JP" altLang="en-US" sz="7200" b="1" cap="none" spc="0" dirty="0" smtClean="0">
                <a:ln w="11430">
                  <a:solidFill>
                    <a:srgbClr val="0070C0"/>
                  </a:solidFill>
                </a:ln>
                <a:effectLst>
                  <a:outerShdw blurRad="80000" dist="40000" dir="5040000" algn="tl">
                    <a:srgbClr val="000000">
                      <a:alpha val="30000"/>
                    </a:srgbClr>
                  </a:outerShdw>
                </a:effectLst>
              </a:rPr>
              <a:t>約１０万人</a:t>
            </a:r>
            <a:endParaRPr lang="ja-JP" altLang="en-US" sz="7200" b="1" cap="none" spc="0" dirty="0">
              <a:ln w="11430">
                <a:solidFill>
                  <a:srgbClr val="0070C0"/>
                </a:solidFill>
              </a:ln>
              <a:effectLst>
                <a:outerShdw blurRad="80000" dist="40000" dir="5040000" algn="tl">
                  <a:srgbClr val="000000">
                    <a:alpha val="30000"/>
                  </a:srgbClr>
                </a:outerShdw>
              </a:effectLst>
            </a:endParaRPr>
          </a:p>
        </p:txBody>
      </p:sp>
      <p:sp>
        <p:nvSpPr>
          <p:cNvPr id="5" name="正方形/長方形 4"/>
          <p:cNvSpPr/>
          <p:nvPr/>
        </p:nvSpPr>
        <p:spPr>
          <a:xfrm>
            <a:off x="539552" y="522804"/>
            <a:ext cx="8701428" cy="1384995"/>
          </a:xfrm>
          <a:prstGeom prst="rect">
            <a:avLst/>
          </a:prstGeom>
          <a:noFill/>
        </p:spPr>
        <p:txBody>
          <a:bodyPr wrap="square" lIns="91440" tIns="45720" rIns="91440" bIns="45720">
            <a:spAutoFit/>
          </a:bodyPr>
          <a:lstStyle/>
          <a:p>
            <a:r>
              <a:rPr lang="ja-JP" altLang="en-US" sz="2800" b="1" dirty="0" smtClean="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rPr>
              <a:t>問題：</a:t>
            </a:r>
            <a:endParaRPr lang="en-US" altLang="ja-JP" sz="2800" b="1" cap="none" spc="0" dirty="0" smtClean="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2800" b="1" cap="none" spc="0" dirty="0" smtClean="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rPr>
              <a:t>名古屋市に認知症の人は何人くらいいるでしょうか？（</a:t>
            </a:r>
            <a:r>
              <a:rPr lang="en-US" altLang="ja-JP" sz="2800" b="1" dirty="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rPr>
              <a:t>2020</a:t>
            </a:r>
            <a:r>
              <a:rPr lang="ja-JP" altLang="en-US" sz="2800" b="1" dirty="0" smtClean="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rPr>
              <a:t>年）</a:t>
            </a:r>
            <a:endParaRPr lang="en-US" altLang="ja-JP" sz="2800" b="1" dirty="0" smtClean="0">
              <a:ln w="10541" cmpd="sng">
                <a:noFill/>
                <a:prstDash val="solid"/>
              </a:ln>
              <a:solidFill>
                <a:srgbClr val="002060"/>
              </a:solidFill>
              <a:effectLst>
                <a:outerShdw blurRad="38100" dist="38100" dir="2700000" algn="tl">
                  <a:srgbClr val="000000">
                    <a:alpha val="43137"/>
                  </a:srgbClr>
                </a:outerShdw>
              </a:effectLst>
              <a:latin typeface="メイリオ" pitchFamily="50" charset="-128"/>
              <a:ea typeface="メイリオ" pitchFamily="50" charset="-128"/>
            </a:endParaRPr>
          </a:p>
        </p:txBody>
      </p:sp>
    </p:spTree>
    <p:extLst>
      <p:ext uri="{BB962C8B-B14F-4D97-AF65-F5344CB8AC3E}">
        <p14:creationId xmlns:p14="http://schemas.microsoft.com/office/powerpoint/2010/main" val="239620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