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62" r:id="rId3"/>
    <p:sldId id="257" r:id="rId4"/>
    <p:sldId id="258" r:id="rId5"/>
    <p:sldId id="259" r:id="rId6"/>
    <p:sldId id="260" r:id="rId7"/>
    <p:sldId id="263" r:id="rId8"/>
    <p:sldId id="268" r:id="rId9"/>
    <p:sldId id="267" r:id="rId10"/>
    <p:sldId id="269" r:id="rId11"/>
    <p:sldId id="270" r:id="rId12"/>
    <p:sldId id="271" r:id="rId13"/>
    <p:sldId id="272" r:id="rId14"/>
    <p:sldId id="274" r:id="rId15"/>
    <p:sldId id="266" r:id="rId16"/>
    <p:sldId id="273" r:id="rId17"/>
    <p:sldId id="265" r:id="rId18"/>
    <p:sldId id="275" r:id="rId19"/>
  </p:sldIdLst>
  <p:sldSz cx="9144000" cy="5143500" type="screen16x9"/>
  <p:notesSz cx="6735763" cy="9866313"/>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9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0" d="100"/>
          <a:sy n="100" d="100"/>
        </p:scale>
        <p:origin x="34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500811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6248" tIns="53124" rIns="106248" bIns="53124"/>
          <a:lstStyle/>
          <a:p>
            <a:endParaRPr lang="en-US" dirty="0"/>
          </a:p>
        </p:txBody>
      </p:sp>
      <p:sp>
        <p:nvSpPr>
          <p:cNvPr id="4" name="Slide Number Placeholder 3"/>
          <p:cNvSpPr>
            <a:spLocks noGrp="1"/>
          </p:cNvSpPr>
          <p:nvPr>
            <p:ph type="sldNum" sz="quarter" idx="10"/>
          </p:nvPr>
        </p:nvSpPr>
        <p:spPr/>
        <p:txBody>
          <a:bodyPr lIns="106248" tIns="53124" rIns="106248" bIns="53124"/>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6248" tIns="53124" rIns="106248" bIns="53124"/>
          <a:lstStyle/>
          <a:p>
            <a:endParaRPr lang="en-US" dirty="0"/>
          </a:p>
        </p:txBody>
      </p:sp>
      <p:sp>
        <p:nvSpPr>
          <p:cNvPr id="4" name="Slide Number Placeholder 3"/>
          <p:cNvSpPr>
            <a:spLocks noGrp="1"/>
          </p:cNvSpPr>
          <p:nvPr>
            <p:ph type="sldNum" sz="quarter" idx="10"/>
          </p:nvPr>
        </p:nvSpPr>
        <p:spPr/>
        <p:txBody>
          <a:bodyPr lIns="106248" tIns="53124" rIns="106248" bIns="53124"/>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6248" tIns="53124" rIns="106248" bIns="53124"/>
          <a:lstStyle/>
          <a:p>
            <a:endParaRPr lang="en-US" dirty="0"/>
          </a:p>
        </p:txBody>
      </p:sp>
      <p:sp>
        <p:nvSpPr>
          <p:cNvPr id="4" name="Slide Number Placeholder 3"/>
          <p:cNvSpPr>
            <a:spLocks noGrp="1"/>
          </p:cNvSpPr>
          <p:nvPr>
            <p:ph type="sldNum" sz="quarter" idx="10"/>
          </p:nvPr>
        </p:nvSpPr>
        <p:spPr/>
        <p:txBody>
          <a:bodyPr lIns="106248" tIns="53124" rIns="106248" bIns="53124"/>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6248" tIns="53124" rIns="106248" bIns="53124"/>
          <a:lstStyle/>
          <a:p>
            <a:endParaRPr lang="en-US" dirty="0"/>
          </a:p>
        </p:txBody>
      </p:sp>
      <p:sp>
        <p:nvSpPr>
          <p:cNvPr id="4" name="Slide Number Placeholder 3"/>
          <p:cNvSpPr>
            <a:spLocks noGrp="1"/>
          </p:cNvSpPr>
          <p:nvPr>
            <p:ph type="sldNum" sz="quarter" idx="10"/>
          </p:nvPr>
        </p:nvSpPr>
        <p:spPr/>
        <p:txBody>
          <a:bodyPr lIns="106248" tIns="53124" rIns="106248" bIns="53124"/>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6248" tIns="53124" rIns="106248" bIns="53124"/>
          <a:lstStyle/>
          <a:p>
            <a:endParaRPr lang="en-US" dirty="0"/>
          </a:p>
        </p:txBody>
      </p:sp>
      <p:sp>
        <p:nvSpPr>
          <p:cNvPr id="4" name="Slide Number Placeholder 3"/>
          <p:cNvSpPr>
            <a:spLocks noGrp="1"/>
          </p:cNvSpPr>
          <p:nvPr>
            <p:ph type="sldNum" sz="quarter" idx="10"/>
          </p:nvPr>
        </p:nvSpPr>
        <p:spPr/>
        <p:txBody>
          <a:bodyPr lIns="106248" tIns="53124" rIns="106248" bIns="53124"/>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6248" tIns="53124" rIns="106248" bIns="53124"/>
          <a:lstStyle/>
          <a:p>
            <a:endParaRPr lang="en-US" dirty="0"/>
          </a:p>
        </p:txBody>
      </p:sp>
      <p:sp>
        <p:nvSpPr>
          <p:cNvPr id="4" name="Slide Number Placeholder 3"/>
          <p:cNvSpPr>
            <a:spLocks noGrp="1"/>
          </p:cNvSpPr>
          <p:nvPr>
            <p:ph type="sldNum" sz="quarter" idx="10"/>
          </p:nvPr>
        </p:nvSpPr>
        <p:spPr/>
        <p:txBody>
          <a:bodyPr lIns="106248" tIns="53124" rIns="106248" bIns="53124"/>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mailto:a2540@kenkofukushi.city.nagoya.lg.jp"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4" name="角丸四角形 3"/>
          <p:cNvSpPr/>
          <p:nvPr/>
        </p:nvSpPr>
        <p:spPr>
          <a:xfrm>
            <a:off x="157458" y="510027"/>
            <a:ext cx="8885643" cy="712601"/>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Text 0"/>
          <p:cNvSpPr/>
          <p:nvPr/>
        </p:nvSpPr>
        <p:spPr>
          <a:xfrm>
            <a:off x="428625" y="1695809"/>
            <a:ext cx="7346928" cy="430887"/>
          </a:xfrm>
          <a:prstGeom prst="rect">
            <a:avLst/>
          </a:prstGeom>
          <a:noFill/>
          <a:ln/>
        </p:spPr>
        <p:txBody>
          <a:bodyPr wrap="square" lIns="0" tIns="0" rIns="0" bIns="0" rtlCol="0" anchor="ctr">
            <a:spAutoFit/>
          </a:bodyPr>
          <a:lstStyle/>
          <a:p>
            <a:pPr marL="0" indent="0">
              <a:buNone/>
            </a:pPr>
            <a:r>
              <a:rPr lang="ja-JP" altLang="en-US" sz="2800" b="1">
                <a:solidFill>
                  <a:srgbClr val="2C5F2D"/>
                </a:solidFill>
                <a:latin typeface="BIZ UDPゴシック" panose="020B0400000000000000" pitchFamily="50" charset="-128"/>
                <a:ea typeface="BIZ UDPゴシック" panose="020B0400000000000000" pitchFamily="50" charset="-128"/>
                <a:cs typeface="Noto Sans" pitchFamily="34" charset="-120"/>
              </a:rPr>
              <a:t>第</a:t>
            </a:r>
            <a:r>
              <a:rPr lang="en-US" altLang="ja-JP" sz="2800" b="1">
                <a:solidFill>
                  <a:srgbClr val="2C5F2D"/>
                </a:solidFill>
                <a:latin typeface="BIZ UDPゴシック" panose="020B0400000000000000" pitchFamily="50" charset="-128"/>
                <a:ea typeface="BIZ UDPゴシック" panose="020B0400000000000000" pitchFamily="50" charset="-128"/>
                <a:cs typeface="Noto Sans" pitchFamily="34" charset="-120"/>
              </a:rPr>
              <a:t>1</a:t>
            </a:r>
            <a:r>
              <a:rPr lang="ja-JP" altLang="en-US" sz="2800" b="1">
                <a:solidFill>
                  <a:srgbClr val="2C5F2D"/>
                </a:solidFill>
                <a:latin typeface="BIZ UDPゴシック" panose="020B0400000000000000" pitchFamily="50" charset="-128"/>
                <a:ea typeface="BIZ UDPゴシック" panose="020B0400000000000000" pitchFamily="50" charset="-128"/>
                <a:cs typeface="Noto Sans" pitchFamily="34" charset="-120"/>
              </a:rPr>
              <a:t>回 </a:t>
            </a:r>
            <a:r>
              <a:rPr lang="en-US" sz="2800" b="1">
                <a:solidFill>
                  <a:srgbClr val="2C5F2D"/>
                </a:solidFill>
                <a:latin typeface="BIZ UDPゴシック" panose="020B0400000000000000" pitchFamily="50" charset="-128"/>
                <a:ea typeface="BIZ UDPゴシック" panose="020B0400000000000000" pitchFamily="50" charset="-128"/>
                <a:cs typeface="Noto Sans" pitchFamily="34" charset="-120"/>
              </a:rPr>
              <a:t>ミニデイ事業所連絡会</a:t>
            </a:r>
            <a:endParaRPr lang="en-US" sz="2800" dirty="0">
              <a:latin typeface="BIZ UDPゴシック" panose="020B0400000000000000" pitchFamily="50" charset="-128"/>
              <a:ea typeface="BIZ UDPゴシック" panose="020B0400000000000000" pitchFamily="50" charset="-128"/>
            </a:endParaRPr>
          </a:p>
        </p:txBody>
      </p:sp>
      <p:sp>
        <p:nvSpPr>
          <p:cNvPr id="5" name="Text 2"/>
          <p:cNvSpPr/>
          <p:nvPr/>
        </p:nvSpPr>
        <p:spPr>
          <a:xfrm>
            <a:off x="3159523" y="2641674"/>
            <a:ext cx="2154436" cy="276999"/>
          </a:xfrm>
          <a:prstGeom prst="rect">
            <a:avLst/>
          </a:prstGeom>
          <a:noFill/>
          <a:ln/>
        </p:spPr>
        <p:txBody>
          <a:bodyPr wrap="none" lIns="0" tIns="0" rIns="0" bIns="0" rtlCol="0" anchor="ctr">
            <a:spAutoFit/>
          </a:bodyPr>
          <a:lstStyle/>
          <a:p>
            <a:pPr marL="0" indent="0">
              <a:buNone/>
            </a:pPr>
            <a:r>
              <a:rPr lang="en-US" b="1">
                <a:solidFill>
                  <a:srgbClr val="333333"/>
                </a:solidFill>
                <a:latin typeface="BIZ UDPゴシック" panose="020B0400000000000000" pitchFamily="50" charset="-128"/>
                <a:ea typeface="BIZ UDPゴシック" panose="020B0400000000000000" pitchFamily="50" charset="-128"/>
                <a:cs typeface="Noto Sans" pitchFamily="34" charset="-120"/>
              </a:rPr>
              <a:t>名古屋市</a:t>
            </a:r>
            <a:r>
              <a:rPr lang="ja-JP" altLang="en-US" b="1">
                <a:solidFill>
                  <a:srgbClr val="333333"/>
                </a:solidFill>
                <a:latin typeface="BIZ UDPゴシック" panose="020B0400000000000000" pitchFamily="50" charset="-128"/>
                <a:ea typeface="BIZ UDPゴシック" panose="020B0400000000000000" pitchFamily="50" charset="-128"/>
                <a:cs typeface="Noto Sans" pitchFamily="34" charset="-120"/>
              </a:rPr>
              <a:t> </a:t>
            </a:r>
            <a:r>
              <a:rPr lang="en-US" b="1">
                <a:solidFill>
                  <a:srgbClr val="333333"/>
                </a:solidFill>
                <a:latin typeface="BIZ UDPゴシック" panose="020B0400000000000000" pitchFamily="50" charset="-128"/>
                <a:ea typeface="BIZ UDPゴシック" panose="020B0400000000000000" pitchFamily="50" charset="-128"/>
                <a:cs typeface="Noto Sans" pitchFamily="34" charset="-120"/>
              </a:rPr>
              <a:t>高齢福祉課</a:t>
            </a:r>
            <a:endParaRPr lang="en-US" dirty="0">
              <a:latin typeface="BIZ UDPゴシック" panose="020B0400000000000000" pitchFamily="50" charset="-128"/>
              <a:ea typeface="BIZ UDPゴシック" panose="020B0400000000000000" pitchFamily="50" charset="-128"/>
            </a:endParaRPr>
          </a:p>
        </p:txBody>
      </p:sp>
      <p:sp>
        <p:nvSpPr>
          <p:cNvPr id="6" name="Text 3"/>
          <p:cNvSpPr/>
          <p:nvPr/>
        </p:nvSpPr>
        <p:spPr>
          <a:xfrm>
            <a:off x="4238625" y="3316770"/>
            <a:ext cx="2475037" cy="369332"/>
          </a:xfrm>
          <a:prstGeom prst="rect">
            <a:avLst/>
          </a:prstGeom>
          <a:noFill/>
          <a:ln/>
        </p:spPr>
        <p:txBody>
          <a:bodyPr wrap="none" lIns="0" tIns="0" rIns="0" bIns="0" rtlCol="0" anchor="ctr">
            <a:spAutoFit/>
          </a:bodyPr>
          <a:lstStyle/>
          <a:p>
            <a:pPr marL="0" indent="0">
              <a:buNone/>
            </a:pPr>
            <a:r>
              <a:rPr lang="en-US" sz="2400" dirty="0">
                <a:solidFill>
                  <a:srgbClr val="333333"/>
                </a:solidFill>
                <a:latin typeface="BIZ UDPゴシック" panose="020B0400000000000000" pitchFamily="50" charset="-128"/>
                <a:ea typeface="BIZ UDPゴシック" panose="020B0400000000000000" pitchFamily="50" charset="-128"/>
                <a:cs typeface="Noto Sans" pitchFamily="34" charset="-120"/>
              </a:rPr>
              <a:t>令和8年8月</a:t>
            </a:r>
            <a:r>
              <a:rPr lang="en-US" altLang="ja-JP" sz="2400" dirty="0">
                <a:solidFill>
                  <a:srgbClr val="333333"/>
                </a:solidFill>
                <a:latin typeface="BIZ UDPゴシック" panose="020B0400000000000000" pitchFamily="50" charset="-128"/>
                <a:ea typeface="BIZ UDPゴシック" panose="020B0400000000000000" pitchFamily="50" charset="-128"/>
                <a:cs typeface="Noto Sans" pitchFamily="34" charset="-120"/>
              </a:rPr>
              <a:t>24</a:t>
            </a:r>
            <a:r>
              <a:rPr lang="ja-JP" altLang="en-US" sz="2400" dirty="0">
                <a:solidFill>
                  <a:srgbClr val="333333"/>
                </a:solidFill>
                <a:latin typeface="BIZ UDPゴシック" panose="020B0400000000000000" pitchFamily="50" charset="-128"/>
                <a:ea typeface="BIZ UDPゴシック" panose="020B0400000000000000" pitchFamily="50" charset="-128"/>
                <a:cs typeface="Noto Sans" pitchFamily="34" charset="-120"/>
              </a:rPr>
              <a:t>日</a:t>
            </a:r>
            <a:endParaRPr lang="en-US" sz="2400" dirty="0">
              <a:latin typeface="BIZ UDPゴシック" panose="020B0400000000000000" pitchFamily="50" charset="-128"/>
              <a:ea typeface="BIZ UDPゴシック" panose="020B0400000000000000" pitchFamily="50" charset="-128"/>
            </a:endParaRPr>
          </a:p>
        </p:txBody>
      </p:sp>
      <p:sp>
        <p:nvSpPr>
          <p:cNvPr id="7" name="Text 0"/>
          <p:cNvSpPr/>
          <p:nvPr/>
        </p:nvSpPr>
        <p:spPr>
          <a:xfrm>
            <a:off x="157458" y="650885"/>
            <a:ext cx="8885643" cy="430887"/>
          </a:xfrm>
          <a:prstGeom prst="rect">
            <a:avLst/>
          </a:prstGeom>
          <a:noFill/>
          <a:ln/>
        </p:spPr>
        <p:txBody>
          <a:bodyPr wrap="square" lIns="0" tIns="0" rIns="0" bIns="0" rtlCol="0" anchor="ctr">
            <a:spAutoFit/>
          </a:bodyPr>
          <a:lstStyle/>
          <a:p>
            <a:pPr marL="0" indent="0">
              <a:buNone/>
            </a:pPr>
            <a:r>
              <a:rPr lang="ja-JP" altLang="en-US" sz="2800" b="1">
                <a:solidFill>
                  <a:srgbClr val="FF0000"/>
                </a:solidFill>
                <a:latin typeface="BIZ UDPゴシック" panose="020B0400000000000000" pitchFamily="50" charset="-128"/>
                <a:ea typeface="BIZ UDPゴシック" panose="020B0400000000000000" pitchFamily="50" charset="-128"/>
                <a:cs typeface="Noto Sans" pitchFamily="34" charset="-120"/>
              </a:rPr>
              <a:t>★</a:t>
            </a:r>
            <a:r>
              <a:rPr lang="en-US" altLang="ja-JP" sz="2800" b="1">
                <a:solidFill>
                  <a:srgbClr val="FF0000"/>
                </a:solidFill>
                <a:latin typeface="BIZ UDPゴシック" panose="020B0400000000000000" pitchFamily="50" charset="-128"/>
                <a:ea typeface="BIZ UDPゴシック" panose="020B0400000000000000" pitchFamily="50" charset="-128"/>
                <a:cs typeface="Noto Sans" pitchFamily="34" charset="-120"/>
              </a:rPr>
              <a:t>Zoom</a:t>
            </a:r>
            <a:r>
              <a:rPr lang="ja-JP" altLang="en-US" sz="2800" b="1">
                <a:solidFill>
                  <a:srgbClr val="FF0000"/>
                </a:solidFill>
                <a:latin typeface="BIZ UDPゴシック" panose="020B0400000000000000" pitchFamily="50" charset="-128"/>
                <a:ea typeface="BIZ UDPゴシック" panose="020B0400000000000000" pitchFamily="50" charset="-128"/>
                <a:cs typeface="Noto Sans" pitchFamily="34" charset="-120"/>
              </a:rPr>
              <a:t>の表示名は「事業所名</a:t>
            </a:r>
            <a:r>
              <a:rPr lang="en-US" altLang="ja-JP" sz="2800" b="1">
                <a:solidFill>
                  <a:srgbClr val="FF0000"/>
                </a:solidFill>
                <a:latin typeface="BIZ UDPゴシック" panose="020B0400000000000000" pitchFamily="50" charset="-128"/>
                <a:ea typeface="BIZ UDPゴシック" panose="020B0400000000000000" pitchFamily="50" charset="-128"/>
                <a:cs typeface="Noto Sans" pitchFamily="34" charset="-120"/>
              </a:rPr>
              <a:t>+</a:t>
            </a:r>
            <a:r>
              <a:rPr lang="ja-JP" altLang="en-US" sz="2800" b="1">
                <a:solidFill>
                  <a:srgbClr val="FF0000"/>
                </a:solidFill>
                <a:latin typeface="BIZ UDPゴシック" panose="020B0400000000000000" pitchFamily="50" charset="-128"/>
                <a:ea typeface="BIZ UDPゴシック" panose="020B0400000000000000" pitchFamily="50" charset="-128"/>
                <a:cs typeface="Noto Sans" pitchFamily="34" charset="-120"/>
              </a:rPr>
              <a:t>名字」にしてください★</a:t>
            </a:r>
            <a:endParaRPr lang="en-US" sz="2800" dirty="0">
              <a:solidFill>
                <a:srgbClr val="FF0000"/>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22DCAC8B-80F2-B095-6986-5B5CEA362376}"/>
              </a:ext>
            </a:extLst>
          </p:cNvPr>
          <p:cNvSpPr/>
          <p:nvPr/>
        </p:nvSpPr>
        <p:spPr>
          <a:xfrm>
            <a:off x="237704" y="478750"/>
            <a:ext cx="3432030" cy="311624"/>
          </a:xfrm>
          <a:prstGeom prst="rect">
            <a:avLst/>
          </a:prstGeom>
          <a:noFill/>
          <a:ln/>
        </p:spPr>
        <p:txBody>
          <a:bodyPr wrap="square" lIns="0" tIns="0" rIns="0" bIns="0" rtlCol="0" anchor="ctr">
            <a:spAutoFit/>
          </a:bodyPr>
          <a:lstStyle/>
          <a:p>
            <a:pPr marL="0" indent="0">
              <a:buNone/>
            </a:pPr>
            <a:r>
              <a:rPr 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令和8</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年度のはつらつ</a:t>
            </a:r>
            <a:r>
              <a:rPr lang="en-US" altLang="ja-JP"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方針</a:t>
            </a:r>
            <a:endParaRPr lang="en-US" sz="2025" dirty="0">
              <a:latin typeface="BIZ UDPゴシック" panose="020B0400000000000000" pitchFamily="50" charset="-128"/>
              <a:ea typeface="BIZ UDPゴシック" panose="020B0400000000000000" pitchFamily="50" charset="-128"/>
            </a:endParaRPr>
          </a:p>
        </p:txBody>
      </p:sp>
      <p:sp>
        <p:nvSpPr>
          <p:cNvPr id="5" name="Shape 2">
            <a:extLst>
              <a:ext uri="{FF2B5EF4-FFF2-40B4-BE49-F238E27FC236}">
                <a16:creationId xmlns:a16="http://schemas.microsoft.com/office/drawing/2014/main" id="{12F597EB-A915-1F1B-5339-F50B0533059F}"/>
              </a:ext>
            </a:extLst>
          </p:cNvPr>
          <p:cNvSpPr/>
          <p:nvPr/>
        </p:nvSpPr>
        <p:spPr>
          <a:xfrm>
            <a:off x="237704" y="962902"/>
            <a:ext cx="8054340" cy="1971752"/>
          </a:xfrm>
          <a:prstGeom prst="rect">
            <a:avLst/>
          </a:prstGeom>
          <a:solidFill>
            <a:srgbClr val="F5F9F5"/>
          </a:solidFill>
          <a:ln/>
        </p:spPr>
        <p:txBody>
          <a:bodyPr/>
          <a:lstStyle/>
          <a:p>
            <a:endParaRPr lang="ja-JP" altLang="en-US" dirty="0"/>
          </a:p>
        </p:txBody>
      </p:sp>
      <p:sp>
        <p:nvSpPr>
          <p:cNvPr id="6" name="Text 0">
            <a:extLst>
              <a:ext uri="{FF2B5EF4-FFF2-40B4-BE49-F238E27FC236}">
                <a16:creationId xmlns:a16="http://schemas.microsoft.com/office/drawing/2014/main" id="{8D14231B-C83B-3F6C-9AEC-4AE95896C9F3}"/>
              </a:ext>
            </a:extLst>
          </p:cNvPr>
          <p:cNvSpPr/>
          <p:nvPr/>
        </p:nvSpPr>
        <p:spPr>
          <a:xfrm>
            <a:off x="342900" y="1115755"/>
            <a:ext cx="2337178"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方針①実施区の拡大</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B5F76263-49BD-A67D-D742-8723F88347C0}"/>
              </a:ext>
            </a:extLst>
          </p:cNvPr>
          <p:cNvSpPr txBox="1"/>
          <p:nvPr/>
        </p:nvSpPr>
        <p:spPr>
          <a:xfrm>
            <a:off x="319182" y="1506449"/>
            <a:ext cx="7388759" cy="1477328"/>
          </a:xfrm>
          <a:prstGeom prst="rect">
            <a:avLst/>
          </a:prstGeom>
          <a:noFill/>
        </p:spPr>
        <p:txBody>
          <a:bodyPr wrap="square" rtlCol="0">
            <a:spAutoFit/>
          </a:bodyPr>
          <a:lstStyle/>
          <a:p>
            <a:r>
              <a:rPr kumimoji="1" lang="ja-JP" altLang="en-US" dirty="0"/>
              <a:t>👉令和</a:t>
            </a:r>
            <a:r>
              <a:rPr kumimoji="1" lang="en-US" altLang="ja-JP" dirty="0"/>
              <a:t>7</a:t>
            </a:r>
            <a:r>
              <a:rPr kumimoji="1" lang="ja-JP" altLang="en-US" dirty="0"/>
              <a:t>年度は</a:t>
            </a:r>
            <a:r>
              <a:rPr kumimoji="1" lang="en-US" altLang="ja-JP" dirty="0"/>
              <a:t>3</a:t>
            </a:r>
            <a:r>
              <a:rPr kumimoji="1" lang="ja-JP" altLang="en-US" dirty="0"/>
              <a:t>区での実施にとどまったことから、実施区の拡大を目指す。令和</a:t>
            </a:r>
            <a:r>
              <a:rPr kumimoji="1" lang="en-US" altLang="ja-JP" dirty="0"/>
              <a:t>8</a:t>
            </a:r>
            <a:r>
              <a:rPr kumimoji="1" lang="ja-JP" altLang="en-US" dirty="0"/>
              <a:t>年度は市内</a:t>
            </a:r>
            <a:r>
              <a:rPr kumimoji="1" lang="en-US" altLang="ja-JP" dirty="0"/>
              <a:t>16</a:t>
            </a:r>
            <a:r>
              <a:rPr kumimoji="1" lang="ja-JP" altLang="en-US" dirty="0"/>
              <a:t>区での</a:t>
            </a:r>
            <a:r>
              <a:rPr kumimoji="1" lang="en-US" altLang="ja-JP" dirty="0"/>
              <a:t>PR</a:t>
            </a:r>
            <a:r>
              <a:rPr kumimoji="1" lang="ja-JP" altLang="en-US" dirty="0"/>
              <a:t>実施を目指す。</a:t>
            </a:r>
            <a:endParaRPr kumimoji="1" lang="en-US" altLang="ja-JP" dirty="0"/>
          </a:p>
          <a:p>
            <a:r>
              <a:rPr kumimoji="1" lang="ja-JP" altLang="en-US" dirty="0"/>
              <a:t>👉協力事業所の状況に応じて実施区を調整し、参加事業所が多い区については同一区内で複数回実施することも検討する。</a:t>
            </a:r>
            <a:endParaRPr lang="ja-JP" altLang="ja-JP" dirty="0"/>
          </a:p>
          <a:p>
            <a:endParaRPr kumimoji="1" lang="en-US" altLang="ja-JP" dirty="0"/>
          </a:p>
        </p:txBody>
      </p:sp>
      <p:sp>
        <p:nvSpPr>
          <p:cNvPr id="8" name="Shape 2">
            <a:extLst>
              <a:ext uri="{FF2B5EF4-FFF2-40B4-BE49-F238E27FC236}">
                <a16:creationId xmlns:a16="http://schemas.microsoft.com/office/drawing/2014/main" id="{3C77E064-4190-5FA8-EE07-46423DA2826C}"/>
              </a:ext>
            </a:extLst>
          </p:cNvPr>
          <p:cNvSpPr/>
          <p:nvPr/>
        </p:nvSpPr>
        <p:spPr>
          <a:xfrm>
            <a:off x="237704" y="3194722"/>
            <a:ext cx="8054340" cy="1791806"/>
          </a:xfrm>
          <a:prstGeom prst="rect">
            <a:avLst/>
          </a:prstGeom>
          <a:solidFill>
            <a:srgbClr val="F5F9F5"/>
          </a:solidFill>
          <a:ln/>
        </p:spPr>
        <p:txBody>
          <a:bodyPr/>
          <a:lstStyle/>
          <a:p>
            <a:endParaRPr lang="ja-JP" altLang="en-US" dirty="0"/>
          </a:p>
        </p:txBody>
      </p:sp>
      <p:sp>
        <p:nvSpPr>
          <p:cNvPr id="9" name="Text 0">
            <a:extLst>
              <a:ext uri="{FF2B5EF4-FFF2-40B4-BE49-F238E27FC236}">
                <a16:creationId xmlns:a16="http://schemas.microsoft.com/office/drawing/2014/main" id="{F716BAC0-F915-A3A9-19A3-DCF3324E8EB1}"/>
              </a:ext>
            </a:extLst>
          </p:cNvPr>
          <p:cNvSpPr/>
          <p:nvPr/>
        </p:nvSpPr>
        <p:spPr>
          <a:xfrm>
            <a:off x="342900" y="3272957"/>
            <a:ext cx="3076163"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方針②利用フローの明確化</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7F5EB472-F13B-0E4D-8C4D-B4A9A24DE28C}"/>
              </a:ext>
            </a:extLst>
          </p:cNvPr>
          <p:cNvSpPr txBox="1"/>
          <p:nvPr/>
        </p:nvSpPr>
        <p:spPr>
          <a:xfrm>
            <a:off x="319183" y="3637595"/>
            <a:ext cx="7388759" cy="1477328"/>
          </a:xfrm>
          <a:prstGeom prst="rect">
            <a:avLst/>
          </a:prstGeom>
          <a:noFill/>
        </p:spPr>
        <p:txBody>
          <a:bodyPr wrap="square" rtlCol="0">
            <a:spAutoFit/>
          </a:bodyPr>
          <a:lstStyle/>
          <a:p>
            <a:r>
              <a:rPr lang="ja-JP" altLang="en-US" dirty="0"/>
              <a:t>👉誰もが利用できるものではなく、介護保険制度に基づく利用条件ががあることを分かりやすく周知する。</a:t>
            </a:r>
            <a:endParaRPr lang="en-US" altLang="ja-JP" dirty="0"/>
          </a:p>
          <a:p>
            <a:r>
              <a:rPr lang="ja-JP" altLang="en-US" dirty="0"/>
              <a:t>👉利用希望者は、まずいきいき支援センターへ相談いただき、アセスメントを経て事業所が決定される流れを説明する。</a:t>
            </a:r>
            <a:endParaRPr lang="ja-JP" altLang="ja-JP" dirty="0"/>
          </a:p>
          <a:p>
            <a:endParaRPr kumimoji="1" lang="en-US" altLang="ja-JP" dirty="0"/>
          </a:p>
        </p:txBody>
      </p:sp>
    </p:spTree>
    <p:extLst>
      <p:ext uri="{BB962C8B-B14F-4D97-AF65-F5344CB8AC3E}">
        <p14:creationId xmlns:p14="http://schemas.microsoft.com/office/powerpoint/2010/main" val="3304291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
            <a:extLst>
              <a:ext uri="{FF2B5EF4-FFF2-40B4-BE49-F238E27FC236}">
                <a16:creationId xmlns:a16="http://schemas.microsoft.com/office/drawing/2014/main" id="{CB3CCB4E-E138-B0E6-6931-41B3D109BC8D}"/>
              </a:ext>
            </a:extLst>
          </p:cNvPr>
          <p:cNvSpPr/>
          <p:nvPr/>
        </p:nvSpPr>
        <p:spPr>
          <a:xfrm>
            <a:off x="471712" y="1358446"/>
            <a:ext cx="8054340" cy="3347666"/>
          </a:xfrm>
          <a:prstGeom prst="rect">
            <a:avLst/>
          </a:prstGeom>
          <a:solidFill>
            <a:srgbClr val="F5F9F5"/>
          </a:solidFill>
          <a:ln/>
        </p:spPr>
        <p:txBody>
          <a:bodyPr/>
          <a:lstStyle/>
          <a:p>
            <a:endParaRPr lang="ja-JP" altLang="en-US" dirty="0"/>
          </a:p>
        </p:txBody>
      </p:sp>
      <p:sp>
        <p:nvSpPr>
          <p:cNvPr id="3" name="Text 0">
            <a:extLst>
              <a:ext uri="{FF2B5EF4-FFF2-40B4-BE49-F238E27FC236}">
                <a16:creationId xmlns:a16="http://schemas.microsoft.com/office/drawing/2014/main" id="{D0328593-058B-7FDF-BF6C-821BCC0E97BF}"/>
              </a:ext>
            </a:extLst>
          </p:cNvPr>
          <p:cNvSpPr/>
          <p:nvPr/>
        </p:nvSpPr>
        <p:spPr>
          <a:xfrm>
            <a:off x="741252" y="1658277"/>
            <a:ext cx="2337178"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方針③役割の明確化</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52BACE7E-FA8A-7543-7011-F79157A0D4AF}"/>
              </a:ext>
            </a:extLst>
          </p:cNvPr>
          <p:cNvSpPr txBox="1"/>
          <p:nvPr/>
        </p:nvSpPr>
        <p:spPr>
          <a:xfrm>
            <a:off x="617948" y="2240412"/>
            <a:ext cx="7388759" cy="2031325"/>
          </a:xfrm>
          <a:prstGeom prst="rect">
            <a:avLst/>
          </a:prstGeom>
          <a:noFill/>
        </p:spPr>
        <p:txBody>
          <a:bodyPr wrap="square" rtlCol="0">
            <a:spAutoFit/>
          </a:bodyPr>
          <a:lstStyle/>
          <a:p>
            <a:r>
              <a:rPr kumimoji="1" lang="ja-JP" altLang="en-US" dirty="0"/>
              <a:t>👉はつらつ</a:t>
            </a:r>
            <a:r>
              <a:rPr kumimoji="1" lang="en-US" altLang="ja-JP" dirty="0"/>
              <a:t>PR</a:t>
            </a:r>
            <a:r>
              <a:rPr kumimoji="1" lang="ja-JP" altLang="en-US" dirty="0"/>
              <a:t>では、利用希望者に地域の事業所を紹介し、いきいき支援センターへつなぐことを主な役割とする。</a:t>
            </a:r>
            <a:endParaRPr kumimoji="1" lang="en-US" altLang="ja-JP" dirty="0"/>
          </a:p>
          <a:p>
            <a:r>
              <a:rPr kumimoji="1" lang="ja-JP" altLang="en-US" dirty="0"/>
              <a:t>👉</a:t>
            </a:r>
            <a:r>
              <a:rPr kumimoji="1" lang="en-US" altLang="ja-JP" dirty="0"/>
              <a:t>PR</a:t>
            </a:r>
            <a:r>
              <a:rPr kumimoji="1" lang="ja-JP" altLang="en-US" dirty="0"/>
              <a:t>会場には、開催場所から徒歩圏内または送迎対応可能な地域の事業所に参加していただき、具体的な案内を行えるようにしていく。</a:t>
            </a:r>
            <a:endParaRPr kumimoji="1" lang="en-US" altLang="ja-JP" dirty="0"/>
          </a:p>
          <a:p>
            <a:r>
              <a:rPr kumimoji="1" lang="ja-JP" altLang="en-US" dirty="0"/>
              <a:t>👉利用するサービスや事業所は、ご本人の希望や心身の状態等を踏まえ、いきいき支援センター等と相談しながら決定します。</a:t>
            </a:r>
            <a:endParaRPr kumimoji="1" lang="en-US" altLang="ja-JP" dirty="0"/>
          </a:p>
          <a:p>
            <a:endParaRPr kumimoji="1" lang="en-US" altLang="ja-JP" dirty="0"/>
          </a:p>
        </p:txBody>
      </p:sp>
      <p:sp>
        <p:nvSpPr>
          <p:cNvPr id="5" name="Text 0">
            <a:extLst>
              <a:ext uri="{FF2B5EF4-FFF2-40B4-BE49-F238E27FC236}">
                <a16:creationId xmlns:a16="http://schemas.microsoft.com/office/drawing/2014/main" id="{00433E1D-3626-F355-02D0-F44725516925}"/>
              </a:ext>
            </a:extLst>
          </p:cNvPr>
          <p:cNvSpPr/>
          <p:nvPr/>
        </p:nvSpPr>
        <p:spPr>
          <a:xfrm>
            <a:off x="471712" y="719522"/>
            <a:ext cx="3432030" cy="311624"/>
          </a:xfrm>
          <a:prstGeom prst="rect">
            <a:avLst/>
          </a:prstGeom>
          <a:noFill/>
          <a:ln/>
        </p:spPr>
        <p:txBody>
          <a:bodyPr wrap="square" lIns="0" tIns="0" rIns="0" bIns="0" rtlCol="0" anchor="ctr">
            <a:spAutoFit/>
          </a:bodyPr>
          <a:lstStyle/>
          <a:p>
            <a:pPr marL="0" indent="0">
              <a:buNone/>
            </a:pPr>
            <a:r>
              <a:rPr 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令和8</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年度のはつらつ</a:t>
            </a:r>
            <a:r>
              <a:rPr lang="en-US" altLang="ja-JP"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方針</a:t>
            </a:r>
            <a:endParaRPr lang="en-US" sz="2025"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4E33FB7B-FC7B-8987-8DA7-CF2752C04426}"/>
              </a:ext>
            </a:extLst>
          </p:cNvPr>
          <p:cNvSpPr txBox="1"/>
          <p:nvPr/>
        </p:nvSpPr>
        <p:spPr>
          <a:xfrm>
            <a:off x="1504437" y="4980929"/>
            <a:ext cx="7388759" cy="646331"/>
          </a:xfrm>
          <a:prstGeom prst="rect">
            <a:avLst/>
          </a:prstGeom>
          <a:noFill/>
        </p:spPr>
        <p:txBody>
          <a:bodyPr wrap="square" rtlCol="0">
            <a:spAutoFit/>
          </a:bodyPr>
          <a:lstStyle/>
          <a:p>
            <a:endParaRPr lang="ja-JP" altLang="ja-JP" dirty="0"/>
          </a:p>
          <a:p>
            <a:endParaRPr kumimoji="1" lang="en-US" altLang="ja-JP" dirty="0"/>
          </a:p>
        </p:txBody>
      </p:sp>
    </p:spTree>
    <p:extLst>
      <p:ext uri="{BB962C8B-B14F-4D97-AF65-F5344CB8AC3E}">
        <p14:creationId xmlns:p14="http://schemas.microsoft.com/office/powerpoint/2010/main" val="3267583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楕円 15">
            <a:extLst>
              <a:ext uri="{FF2B5EF4-FFF2-40B4-BE49-F238E27FC236}">
                <a16:creationId xmlns:a16="http://schemas.microsoft.com/office/drawing/2014/main" id="{D2E67167-6259-F79C-BE02-502E081E4039}"/>
              </a:ext>
            </a:extLst>
          </p:cNvPr>
          <p:cNvSpPr/>
          <p:nvPr/>
        </p:nvSpPr>
        <p:spPr>
          <a:xfrm>
            <a:off x="3820885" y="3292669"/>
            <a:ext cx="5033731" cy="1277430"/>
          </a:xfrm>
          <a:prstGeom prst="ellipse">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Shape 2">
            <a:extLst>
              <a:ext uri="{FF2B5EF4-FFF2-40B4-BE49-F238E27FC236}">
                <a16:creationId xmlns:a16="http://schemas.microsoft.com/office/drawing/2014/main" id="{B2E989BE-0AB1-9277-B3E1-698ECA3B187D}"/>
              </a:ext>
            </a:extLst>
          </p:cNvPr>
          <p:cNvSpPr/>
          <p:nvPr/>
        </p:nvSpPr>
        <p:spPr>
          <a:xfrm>
            <a:off x="342900" y="1380725"/>
            <a:ext cx="8054340" cy="1879311"/>
          </a:xfrm>
          <a:prstGeom prst="rect">
            <a:avLst/>
          </a:prstGeom>
          <a:solidFill>
            <a:srgbClr val="F5F9F5"/>
          </a:solidFill>
          <a:ln/>
        </p:spPr>
        <p:txBody>
          <a:bodyPr/>
          <a:lstStyle/>
          <a:p>
            <a:endParaRPr lang="ja-JP" altLang="en-US" dirty="0"/>
          </a:p>
        </p:txBody>
      </p:sp>
      <p:sp>
        <p:nvSpPr>
          <p:cNvPr id="5" name="テキスト ボックス 4">
            <a:extLst>
              <a:ext uri="{FF2B5EF4-FFF2-40B4-BE49-F238E27FC236}">
                <a16:creationId xmlns:a16="http://schemas.microsoft.com/office/drawing/2014/main" id="{EC053A80-C25E-B96E-9A30-38951ED0C356}"/>
              </a:ext>
            </a:extLst>
          </p:cNvPr>
          <p:cNvSpPr txBox="1"/>
          <p:nvPr/>
        </p:nvSpPr>
        <p:spPr>
          <a:xfrm>
            <a:off x="-76057" y="4219524"/>
            <a:ext cx="7388759" cy="646331"/>
          </a:xfrm>
          <a:prstGeom prst="rect">
            <a:avLst/>
          </a:prstGeom>
          <a:noFill/>
        </p:spPr>
        <p:txBody>
          <a:bodyPr wrap="square" rtlCol="0">
            <a:spAutoFit/>
          </a:bodyPr>
          <a:lstStyle/>
          <a:p>
            <a:endParaRPr lang="ja-JP" altLang="ja-JP" dirty="0"/>
          </a:p>
          <a:p>
            <a:endParaRPr kumimoji="1" lang="en-US" altLang="ja-JP" dirty="0"/>
          </a:p>
        </p:txBody>
      </p:sp>
      <p:sp>
        <p:nvSpPr>
          <p:cNvPr id="7" name="テキスト ボックス 6">
            <a:extLst>
              <a:ext uri="{FF2B5EF4-FFF2-40B4-BE49-F238E27FC236}">
                <a16:creationId xmlns:a16="http://schemas.microsoft.com/office/drawing/2014/main" id="{48F13F1D-11AD-CD1B-64FD-7E7ED8255690}"/>
              </a:ext>
            </a:extLst>
          </p:cNvPr>
          <p:cNvSpPr txBox="1"/>
          <p:nvPr/>
        </p:nvSpPr>
        <p:spPr>
          <a:xfrm>
            <a:off x="4226011" y="3669602"/>
            <a:ext cx="4739640" cy="561692"/>
          </a:xfrm>
          <a:prstGeom prst="rect">
            <a:avLst/>
          </a:prstGeom>
          <a:noFill/>
        </p:spPr>
        <p:txBody>
          <a:bodyPr wrap="square" rtlCol="0">
            <a:spAutoFit/>
          </a:bodyPr>
          <a:lstStyle/>
          <a:p>
            <a:pPr fontAlgn="t">
              <a:lnSpc>
                <a:spcPts val="1500"/>
              </a:lnSpc>
              <a:buNone/>
            </a:pPr>
            <a:r>
              <a:rPr lang="ja-JP" altLang="ja-JP" dirty="0">
                <a:latin typeface="Segoe UI" panose="020B0502040204020203" pitchFamily="34" charset="0"/>
              </a:rPr>
              <a:t>後ほどチラシ案を掲載いたしますので、</a:t>
            </a:r>
            <a:endParaRPr lang="en-US" altLang="ja-JP" dirty="0">
              <a:latin typeface="Segoe UI" panose="020B0502040204020203" pitchFamily="34" charset="0"/>
            </a:endParaRPr>
          </a:p>
          <a:p>
            <a:r>
              <a:rPr kumimoji="1" lang="ja-JP" altLang="en-US" dirty="0"/>
              <a:t>ご意見ございましたらお聞かせください。</a:t>
            </a:r>
            <a:endParaRPr kumimoji="1" lang="en-US" altLang="ja-JP" dirty="0"/>
          </a:p>
        </p:txBody>
      </p:sp>
      <p:sp>
        <p:nvSpPr>
          <p:cNvPr id="9" name="Text 0">
            <a:extLst>
              <a:ext uri="{FF2B5EF4-FFF2-40B4-BE49-F238E27FC236}">
                <a16:creationId xmlns:a16="http://schemas.microsoft.com/office/drawing/2014/main" id="{D0198966-F014-576B-74AB-47C993BABDD9}"/>
              </a:ext>
            </a:extLst>
          </p:cNvPr>
          <p:cNvSpPr/>
          <p:nvPr/>
        </p:nvSpPr>
        <p:spPr>
          <a:xfrm>
            <a:off x="459695" y="1503095"/>
            <a:ext cx="2290692"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方針④チラシの改訂</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13" name="Text 0">
            <a:extLst>
              <a:ext uri="{FF2B5EF4-FFF2-40B4-BE49-F238E27FC236}">
                <a16:creationId xmlns:a16="http://schemas.microsoft.com/office/drawing/2014/main" id="{AC06409B-0C61-500F-5171-C9E67646B70A}"/>
              </a:ext>
            </a:extLst>
          </p:cNvPr>
          <p:cNvSpPr/>
          <p:nvPr/>
        </p:nvSpPr>
        <p:spPr>
          <a:xfrm>
            <a:off x="342900" y="730677"/>
            <a:ext cx="3432030" cy="311624"/>
          </a:xfrm>
          <a:prstGeom prst="rect">
            <a:avLst/>
          </a:prstGeom>
          <a:noFill/>
          <a:ln/>
        </p:spPr>
        <p:txBody>
          <a:bodyPr wrap="square" lIns="0" tIns="0" rIns="0" bIns="0" rtlCol="0" anchor="ctr">
            <a:spAutoFit/>
          </a:bodyPr>
          <a:lstStyle/>
          <a:p>
            <a:pPr marL="0" indent="0">
              <a:buNone/>
            </a:pPr>
            <a:r>
              <a:rPr 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令和8</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年度のはつらつ</a:t>
            </a:r>
            <a:r>
              <a:rPr lang="en-US" altLang="ja-JP"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方針</a:t>
            </a:r>
            <a:endParaRPr lang="en-US" sz="2025"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08ACFD2C-5AF2-24EA-D21E-BD49CDB42CAF}"/>
              </a:ext>
            </a:extLst>
          </p:cNvPr>
          <p:cNvSpPr txBox="1"/>
          <p:nvPr/>
        </p:nvSpPr>
        <p:spPr>
          <a:xfrm>
            <a:off x="342900" y="1921346"/>
            <a:ext cx="7388759" cy="1200329"/>
          </a:xfrm>
          <a:prstGeom prst="rect">
            <a:avLst/>
          </a:prstGeom>
          <a:noFill/>
        </p:spPr>
        <p:txBody>
          <a:bodyPr wrap="square" rtlCol="0">
            <a:spAutoFit/>
          </a:bodyPr>
          <a:lstStyle/>
          <a:p>
            <a:r>
              <a:rPr kumimoji="1" lang="ja-JP" altLang="en-US" dirty="0"/>
              <a:t>👉利用者に介護保険サービスであることがより伝わる内容へ見直し</a:t>
            </a:r>
            <a:endParaRPr kumimoji="1" lang="en-US" altLang="ja-JP" dirty="0"/>
          </a:p>
          <a:p>
            <a:r>
              <a:rPr kumimoji="1" lang="ja-JP" altLang="en-US" dirty="0"/>
              <a:t>👉利用要件や利用までの流れについて分かりやすく周知</a:t>
            </a:r>
          </a:p>
          <a:p>
            <a:r>
              <a:rPr kumimoji="1" lang="ja-JP" altLang="en-US" dirty="0"/>
              <a:t>👉事業所一覧を</a:t>
            </a:r>
            <a:r>
              <a:rPr kumimoji="1" lang="en-US" altLang="ja-JP" dirty="0"/>
              <a:t>4</a:t>
            </a:r>
            <a:r>
              <a:rPr kumimoji="1" lang="ja-JP" altLang="en-US" dirty="0"/>
              <a:t>エリアに分け、開催区や近隣区の事業所が分かりや　　　すい内容へ見直し</a:t>
            </a:r>
          </a:p>
        </p:txBody>
      </p:sp>
      <p:sp>
        <p:nvSpPr>
          <p:cNvPr id="17" name="フローチャート: 結合子 16">
            <a:extLst>
              <a:ext uri="{FF2B5EF4-FFF2-40B4-BE49-F238E27FC236}">
                <a16:creationId xmlns:a16="http://schemas.microsoft.com/office/drawing/2014/main" id="{DCFEC2CD-1A73-6083-8378-085E7CD1AD3E}"/>
              </a:ext>
            </a:extLst>
          </p:cNvPr>
          <p:cNvSpPr/>
          <p:nvPr/>
        </p:nvSpPr>
        <p:spPr>
          <a:xfrm>
            <a:off x="3386428" y="3019831"/>
            <a:ext cx="124097" cy="109124"/>
          </a:xfrm>
          <a:prstGeom prst="flowChartConnector">
            <a:avLst/>
          </a:prstGeom>
          <a:solidFill>
            <a:schemeClr val="accent4">
              <a:lumMod val="20000"/>
              <a:lumOff val="8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kumimoji="1" lang="ja-JP" altLang="en-US"/>
          </a:p>
        </p:txBody>
      </p:sp>
      <p:sp>
        <p:nvSpPr>
          <p:cNvPr id="18" name="フローチャート: 結合子 17">
            <a:extLst>
              <a:ext uri="{FF2B5EF4-FFF2-40B4-BE49-F238E27FC236}">
                <a16:creationId xmlns:a16="http://schemas.microsoft.com/office/drawing/2014/main" id="{673177EE-7E76-05AC-33B9-A0874EC9228D}"/>
              </a:ext>
            </a:extLst>
          </p:cNvPr>
          <p:cNvSpPr/>
          <p:nvPr/>
        </p:nvSpPr>
        <p:spPr>
          <a:xfrm>
            <a:off x="3510525" y="3135821"/>
            <a:ext cx="241427" cy="218276"/>
          </a:xfrm>
          <a:prstGeom prst="flowChartConnector">
            <a:avLst/>
          </a:prstGeom>
          <a:solidFill>
            <a:schemeClr val="accent4">
              <a:lumMod val="20000"/>
              <a:lumOff val="8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kumimoji="1" lang="ja-JP" altLang="en-US"/>
          </a:p>
        </p:txBody>
      </p:sp>
      <p:sp>
        <p:nvSpPr>
          <p:cNvPr id="19" name="フローチャート: 結合子 18">
            <a:extLst>
              <a:ext uri="{FF2B5EF4-FFF2-40B4-BE49-F238E27FC236}">
                <a16:creationId xmlns:a16="http://schemas.microsoft.com/office/drawing/2014/main" id="{D610B411-E5FC-6236-B4EA-E3E1C2375340}"/>
              </a:ext>
            </a:extLst>
          </p:cNvPr>
          <p:cNvSpPr/>
          <p:nvPr/>
        </p:nvSpPr>
        <p:spPr>
          <a:xfrm>
            <a:off x="3774930" y="3212757"/>
            <a:ext cx="405126" cy="412056"/>
          </a:xfrm>
          <a:prstGeom prst="flowChartConnector">
            <a:avLst/>
          </a:prstGeom>
          <a:solidFill>
            <a:schemeClr val="accent4">
              <a:lumMod val="20000"/>
              <a:lumOff val="80000"/>
            </a:schemeClr>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40226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0BB9A455-5B73-72EE-DEB9-2D5DEB4F9957}"/>
              </a:ext>
            </a:extLst>
          </p:cNvPr>
          <p:cNvSpPr/>
          <p:nvPr/>
        </p:nvSpPr>
        <p:spPr>
          <a:xfrm>
            <a:off x="631572" y="117982"/>
            <a:ext cx="2130136" cy="1778361"/>
          </a:xfrm>
          <a:prstGeom prst="rect">
            <a:avLst/>
          </a:prstGeom>
        </p:spPr>
        <p:txBody>
          <a:bodyPr vert="horz" lIns="91440" tIns="45720" rIns="91440" bIns="45720" rtlCol="0" anchor="ctr">
            <a:normAutofit/>
          </a:bodyPr>
          <a:lstStyle/>
          <a:p>
            <a:pPr marL="0" indent="0">
              <a:lnSpc>
                <a:spcPct val="90000"/>
              </a:lnSpc>
              <a:spcBef>
                <a:spcPct val="0"/>
              </a:spcBef>
              <a:spcAft>
                <a:spcPts val="600"/>
              </a:spcAft>
            </a:pPr>
            <a:r>
              <a:rPr lang="en-US" sz="2400" b="1" kern="1200" dirty="0">
                <a:solidFill>
                  <a:srgbClr val="FFFFFF"/>
                </a:solidFill>
                <a:latin typeface="+mj-lt"/>
                <a:ea typeface="+mj-ea"/>
                <a:cs typeface="+mj-cs"/>
              </a:rPr>
              <a:t>令和8</a:t>
            </a:r>
            <a:r>
              <a:rPr lang="ja-JP" altLang="en-US" sz="2400" b="1" kern="1200" dirty="0">
                <a:solidFill>
                  <a:srgbClr val="FFFFFF"/>
                </a:solidFill>
                <a:latin typeface="+mj-lt"/>
                <a:ea typeface="+mj-ea"/>
                <a:cs typeface="+mj-cs"/>
              </a:rPr>
              <a:t>年度のはつらつ</a:t>
            </a:r>
            <a:r>
              <a:rPr lang="en-US" altLang="ja-JP" sz="2400" b="1" kern="1200" dirty="0">
                <a:solidFill>
                  <a:srgbClr val="FFFFFF"/>
                </a:solidFill>
                <a:latin typeface="+mj-lt"/>
                <a:ea typeface="+mj-ea"/>
                <a:cs typeface="+mj-cs"/>
              </a:rPr>
              <a:t>PR</a:t>
            </a:r>
            <a:r>
              <a:rPr lang="ja-JP" altLang="en-US" sz="2400" b="1" kern="1200" dirty="0">
                <a:solidFill>
                  <a:srgbClr val="FFFFFF"/>
                </a:solidFill>
                <a:latin typeface="+mj-lt"/>
                <a:ea typeface="+mj-ea"/>
                <a:cs typeface="+mj-cs"/>
              </a:rPr>
              <a:t>チラシ</a:t>
            </a:r>
            <a:endParaRPr lang="en-US" sz="2400" kern="1200" dirty="0">
              <a:solidFill>
                <a:srgbClr val="FFFFFF"/>
              </a:solidFill>
              <a:latin typeface="+mj-lt"/>
              <a:ea typeface="+mj-ea"/>
              <a:cs typeface="+mj-cs"/>
            </a:endParaRPr>
          </a:p>
        </p:txBody>
      </p:sp>
      <p:sp>
        <p:nvSpPr>
          <p:cNvPr id="2" name="テキスト ボックス 1">
            <a:extLst>
              <a:ext uri="{FF2B5EF4-FFF2-40B4-BE49-F238E27FC236}">
                <a16:creationId xmlns:a16="http://schemas.microsoft.com/office/drawing/2014/main" id="{8E076A86-5C91-64C1-692F-044A00105F68}"/>
              </a:ext>
            </a:extLst>
          </p:cNvPr>
          <p:cNvSpPr txBox="1"/>
          <p:nvPr/>
        </p:nvSpPr>
        <p:spPr>
          <a:xfrm>
            <a:off x="1147583" y="1786252"/>
            <a:ext cx="2364377" cy="369332"/>
          </a:xfrm>
          <a:prstGeom prst="rect">
            <a:avLst/>
          </a:prstGeom>
          <a:noFill/>
        </p:spPr>
        <p:txBody>
          <a:bodyPr wrap="square" rtlCol="0">
            <a:spAutoFit/>
          </a:bodyPr>
          <a:lstStyle/>
          <a:p>
            <a:endParaRPr kumimoji="1" lang="ja-JP" altLang="en-US" dirty="0"/>
          </a:p>
        </p:txBody>
      </p:sp>
      <p:sp>
        <p:nvSpPr>
          <p:cNvPr id="7" name="Shape 2">
            <a:extLst>
              <a:ext uri="{FF2B5EF4-FFF2-40B4-BE49-F238E27FC236}">
                <a16:creationId xmlns:a16="http://schemas.microsoft.com/office/drawing/2014/main" id="{E83874CA-F1CD-4513-C9B6-2C432325B5DE}"/>
              </a:ext>
            </a:extLst>
          </p:cNvPr>
          <p:cNvSpPr/>
          <p:nvPr/>
        </p:nvSpPr>
        <p:spPr>
          <a:xfrm>
            <a:off x="456884" y="1350895"/>
            <a:ext cx="3745774" cy="1098391"/>
          </a:xfrm>
          <a:prstGeom prst="rect">
            <a:avLst/>
          </a:prstGeom>
          <a:solidFill>
            <a:srgbClr val="F5F9F5"/>
          </a:solidFill>
          <a:ln/>
        </p:spPr>
        <p:txBody>
          <a:bodyPr/>
          <a:lstStyle/>
          <a:p>
            <a:r>
              <a:rPr lang="ja-JP" altLang="en-US" b="1" dirty="0">
                <a:solidFill>
                  <a:schemeClr val="accent6">
                    <a:lumMod val="50000"/>
                  </a:schemeClr>
                </a:solidFill>
                <a:latin typeface="BIZ UDPゴシック" panose="020B0400000000000000" pitchFamily="50" charset="-128"/>
                <a:ea typeface="BIZ UDPゴシック" panose="020B0400000000000000" pitchFamily="50" charset="-128"/>
              </a:rPr>
              <a:t>変更点</a:t>
            </a:r>
            <a:endParaRPr lang="en-US" altLang="ja-JP" b="1" dirty="0">
              <a:solidFill>
                <a:schemeClr val="accent6">
                  <a:lumMod val="50000"/>
                </a:schemeClr>
              </a:solidFill>
              <a:latin typeface="BIZ UDPゴシック" panose="020B0400000000000000" pitchFamily="50" charset="-128"/>
              <a:ea typeface="BIZ UDPゴシック" panose="020B0400000000000000" pitchFamily="50" charset="-128"/>
            </a:endParaRPr>
          </a:p>
          <a:p>
            <a:r>
              <a:rPr lang="ja-JP" altLang="en-US" dirty="0"/>
              <a:t>①「介護保険のサービス」記載</a:t>
            </a:r>
            <a:endParaRPr lang="en-US" altLang="ja-JP" dirty="0"/>
          </a:p>
          <a:p>
            <a:r>
              <a:rPr lang="ja-JP" altLang="en-US" dirty="0"/>
              <a:t>②はつらつの内容を詳しく記載</a:t>
            </a:r>
            <a:endParaRPr lang="en-US" altLang="ja-JP" dirty="0"/>
          </a:p>
        </p:txBody>
      </p:sp>
      <p:sp>
        <p:nvSpPr>
          <p:cNvPr id="9" name="Text 0">
            <a:extLst>
              <a:ext uri="{FF2B5EF4-FFF2-40B4-BE49-F238E27FC236}">
                <a16:creationId xmlns:a16="http://schemas.microsoft.com/office/drawing/2014/main" id="{0F66CB33-6039-4599-3E57-5989F71D1AB4}"/>
              </a:ext>
            </a:extLst>
          </p:cNvPr>
          <p:cNvSpPr/>
          <p:nvPr/>
        </p:nvSpPr>
        <p:spPr>
          <a:xfrm>
            <a:off x="456883" y="851350"/>
            <a:ext cx="3745775" cy="311624"/>
          </a:xfrm>
          <a:prstGeom prst="rect">
            <a:avLst/>
          </a:prstGeom>
          <a:noFill/>
          <a:ln/>
        </p:spPr>
        <p:txBody>
          <a:bodyPr wrap="square" lIns="0" tIns="0" rIns="0" bIns="0" rtlCol="0" anchor="ctr">
            <a:spAutoFit/>
          </a:bodyPr>
          <a:lstStyle/>
          <a:p>
            <a:pPr marL="0" indent="0">
              <a:buNone/>
            </a:pPr>
            <a:r>
              <a:rPr 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令和8</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年度のはつらつ</a:t>
            </a:r>
            <a:r>
              <a:rPr lang="en-US" altLang="ja-JP"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チラシ</a:t>
            </a:r>
            <a:endParaRPr lang="en-US" sz="2025" dirty="0">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41A987EC-4E55-3C9B-3933-5F608571415A}"/>
              </a:ext>
            </a:extLst>
          </p:cNvPr>
          <p:cNvPicPr>
            <a:picLocks noChangeAspect="1"/>
          </p:cNvPicPr>
          <p:nvPr/>
        </p:nvPicPr>
        <p:blipFill>
          <a:blip r:embed="rId2"/>
          <a:stretch>
            <a:fillRect/>
          </a:stretch>
        </p:blipFill>
        <p:spPr>
          <a:xfrm>
            <a:off x="4718669" y="104707"/>
            <a:ext cx="3488677" cy="4934085"/>
          </a:xfrm>
          <a:prstGeom prst="rect">
            <a:avLst/>
          </a:prstGeom>
        </p:spPr>
      </p:pic>
    </p:spTree>
    <p:extLst>
      <p:ext uri="{BB962C8B-B14F-4D97-AF65-F5344CB8AC3E}">
        <p14:creationId xmlns:p14="http://schemas.microsoft.com/office/powerpoint/2010/main" val="653935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0">
            <a:extLst>
              <a:ext uri="{FF2B5EF4-FFF2-40B4-BE49-F238E27FC236}">
                <a16:creationId xmlns:a16="http://schemas.microsoft.com/office/drawing/2014/main" id="{7E2522F3-677C-8D48-1450-2FB559102393}"/>
              </a:ext>
            </a:extLst>
          </p:cNvPr>
          <p:cNvSpPr/>
          <p:nvPr/>
        </p:nvSpPr>
        <p:spPr>
          <a:xfrm>
            <a:off x="628650" y="128371"/>
            <a:ext cx="2130136" cy="1778361"/>
          </a:xfrm>
          <a:prstGeom prst="rect">
            <a:avLst/>
          </a:prstGeom>
        </p:spPr>
        <p:txBody>
          <a:bodyPr vert="horz" lIns="91440" tIns="45720" rIns="91440" bIns="45720" rtlCol="0" anchor="ctr">
            <a:normAutofit/>
          </a:bodyPr>
          <a:lstStyle/>
          <a:p>
            <a:pPr marL="0" indent="0">
              <a:lnSpc>
                <a:spcPct val="90000"/>
              </a:lnSpc>
              <a:spcBef>
                <a:spcPct val="0"/>
              </a:spcBef>
              <a:spcAft>
                <a:spcPts val="600"/>
              </a:spcAft>
            </a:pPr>
            <a:r>
              <a:rPr lang="en-US" sz="2400" b="1" kern="1200" dirty="0">
                <a:solidFill>
                  <a:srgbClr val="FFFFFF"/>
                </a:solidFill>
                <a:latin typeface="+mj-lt"/>
                <a:ea typeface="+mj-ea"/>
                <a:cs typeface="+mj-cs"/>
              </a:rPr>
              <a:t>令和8</a:t>
            </a:r>
            <a:r>
              <a:rPr lang="ja-JP" altLang="en-US" sz="2400" b="1" kern="1200" dirty="0">
                <a:solidFill>
                  <a:srgbClr val="FFFFFF"/>
                </a:solidFill>
                <a:latin typeface="+mj-lt"/>
                <a:ea typeface="+mj-ea"/>
                <a:cs typeface="+mj-cs"/>
              </a:rPr>
              <a:t>年度のはつらつ</a:t>
            </a:r>
            <a:r>
              <a:rPr lang="en-US" altLang="ja-JP" sz="2400" b="1" kern="1200" dirty="0">
                <a:solidFill>
                  <a:srgbClr val="FFFFFF"/>
                </a:solidFill>
                <a:latin typeface="+mj-lt"/>
                <a:ea typeface="+mj-ea"/>
                <a:cs typeface="+mj-cs"/>
              </a:rPr>
              <a:t>PR</a:t>
            </a:r>
            <a:r>
              <a:rPr lang="ja-JP" altLang="en-US" sz="2400" b="1" kern="1200" dirty="0">
                <a:solidFill>
                  <a:srgbClr val="FFFFFF"/>
                </a:solidFill>
                <a:latin typeface="+mj-lt"/>
                <a:ea typeface="+mj-ea"/>
                <a:cs typeface="+mj-cs"/>
              </a:rPr>
              <a:t>チラシ</a:t>
            </a:r>
            <a:endParaRPr lang="en-US" sz="2400" kern="1200" dirty="0">
              <a:solidFill>
                <a:srgbClr val="FFFFFF"/>
              </a:solidFill>
              <a:latin typeface="+mj-lt"/>
              <a:ea typeface="+mj-ea"/>
              <a:cs typeface="+mj-cs"/>
            </a:endParaRPr>
          </a:p>
        </p:txBody>
      </p:sp>
      <p:sp>
        <p:nvSpPr>
          <p:cNvPr id="8" name="Text 0">
            <a:extLst>
              <a:ext uri="{FF2B5EF4-FFF2-40B4-BE49-F238E27FC236}">
                <a16:creationId xmlns:a16="http://schemas.microsoft.com/office/drawing/2014/main" id="{A41F5839-65F9-925F-D7E7-B2CC5D580AD7}"/>
              </a:ext>
            </a:extLst>
          </p:cNvPr>
          <p:cNvSpPr/>
          <p:nvPr/>
        </p:nvSpPr>
        <p:spPr>
          <a:xfrm>
            <a:off x="781050" y="280771"/>
            <a:ext cx="2130136" cy="1778361"/>
          </a:xfrm>
          <a:prstGeom prst="rect">
            <a:avLst/>
          </a:prstGeom>
        </p:spPr>
        <p:txBody>
          <a:bodyPr vert="horz" lIns="91440" tIns="45720" rIns="91440" bIns="45720" rtlCol="0" anchor="ctr">
            <a:normAutofit/>
          </a:bodyPr>
          <a:lstStyle/>
          <a:p>
            <a:pPr marL="0" indent="0">
              <a:lnSpc>
                <a:spcPct val="90000"/>
              </a:lnSpc>
              <a:spcBef>
                <a:spcPct val="0"/>
              </a:spcBef>
              <a:spcAft>
                <a:spcPts val="600"/>
              </a:spcAft>
            </a:pPr>
            <a:r>
              <a:rPr lang="en-US" sz="2400" b="1" kern="1200" dirty="0">
                <a:solidFill>
                  <a:srgbClr val="FFFFFF"/>
                </a:solidFill>
                <a:latin typeface="+mj-lt"/>
                <a:ea typeface="+mj-ea"/>
                <a:cs typeface="+mj-cs"/>
              </a:rPr>
              <a:t>令和8</a:t>
            </a:r>
            <a:r>
              <a:rPr lang="ja-JP" altLang="en-US" sz="2400" b="1" kern="1200" dirty="0">
                <a:solidFill>
                  <a:srgbClr val="FFFFFF"/>
                </a:solidFill>
                <a:latin typeface="+mj-lt"/>
                <a:ea typeface="+mj-ea"/>
                <a:cs typeface="+mj-cs"/>
              </a:rPr>
              <a:t>年度らつ</a:t>
            </a:r>
            <a:r>
              <a:rPr lang="en-US" altLang="ja-JP" sz="2400" b="1" kern="1200" dirty="0">
                <a:solidFill>
                  <a:srgbClr val="FFFFFF"/>
                </a:solidFill>
                <a:latin typeface="+mj-lt"/>
                <a:ea typeface="+mj-ea"/>
                <a:cs typeface="+mj-cs"/>
              </a:rPr>
              <a:t>PR</a:t>
            </a:r>
            <a:r>
              <a:rPr lang="ja-JP" altLang="en-US" sz="2400" b="1" kern="1200" dirty="0">
                <a:solidFill>
                  <a:srgbClr val="FFFFFF"/>
                </a:solidFill>
                <a:latin typeface="+mj-lt"/>
                <a:ea typeface="+mj-ea"/>
                <a:cs typeface="+mj-cs"/>
              </a:rPr>
              <a:t>チラシ</a:t>
            </a:r>
            <a:endParaRPr lang="en-US" sz="2400" kern="1200" dirty="0">
              <a:solidFill>
                <a:srgbClr val="FFFFFF"/>
              </a:solidFill>
              <a:latin typeface="+mj-lt"/>
              <a:ea typeface="+mj-ea"/>
              <a:cs typeface="+mj-cs"/>
            </a:endParaRPr>
          </a:p>
        </p:txBody>
      </p:sp>
      <p:sp>
        <p:nvSpPr>
          <p:cNvPr id="10" name="Text 0">
            <a:extLst>
              <a:ext uri="{FF2B5EF4-FFF2-40B4-BE49-F238E27FC236}">
                <a16:creationId xmlns:a16="http://schemas.microsoft.com/office/drawing/2014/main" id="{F82F7171-C991-ABD1-15F5-D821DFA02478}"/>
              </a:ext>
            </a:extLst>
          </p:cNvPr>
          <p:cNvSpPr/>
          <p:nvPr/>
        </p:nvSpPr>
        <p:spPr>
          <a:xfrm>
            <a:off x="342899" y="574865"/>
            <a:ext cx="3745775" cy="311624"/>
          </a:xfrm>
          <a:prstGeom prst="rect">
            <a:avLst/>
          </a:prstGeom>
          <a:noFill/>
          <a:ln/>
        </p:spPr>
        <p:txBody>
          <a:bodyPr wrap="square" lIns="0" tIns="0" rIns="0" bIns="0" rtlCol="0" anchor="ctr">
            <a:spAutoFit/>
          </a:bodyPr>
          <a:lstStyle/>
          <a:p>
            <a:pPr marL="0" indent="0">
              <a:buNone/>
            </a:pPr>
            <a:r>
              <a:rPr 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令和8</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年度のはつらつ</a:t>
            </a:r>
            <a:r>
              <a:rPr lang="en-US" altLang="ja-JP"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チラシ</a:t>
            </a:r>
            <a:endParaRPr lang="en-US" sz="2025" dirty="0">
              <a:latin typeface="BIZ UDPゴシック" panose="020B0400000000000000" pitchFamily="50" charset="-128"/>
              <a:ea typeface="BIZ UDPゴシック" panose="020B0400000000000000" pitchFamily="50" charset="-128"/>
            </a:endParaRPr>
          </a:p>
        </p:txBody>
      </p:sp>
      <p:sp>
        <p:nvSpPr>
          <p:cNvPr id="12" name="Shape 2">
            <a:extLst>
              <a:ext uri="{FF2B5EF4-FFF2-40B4-BE49-F238E27FC236}">
                <a16:creationId xmlns:a16="http://schemas.microsoft.com/office/drawing/2014/main" id="{627E4D26-C36C-218B-EBA8-EF6951C5A24E}"/>
              </a:ext>
            </a:extLst>
          </p:cNvPr>
          <p:cNvSpPr/>
          <p:nvPr/>
        </p:nvSpPr>
        <p:spPr>
          <a:xfrm>
            <a:off x="304164" y="1116099"/>
            <a:ext cx="3745774" cy="2554564"/>
          </a:xfrm>
          <a:prstGeom prst="rect">
            <a:avLst/>
          </a:prstGeom>
          <a:solidFill>
            <a:srgbClr val="F5F9F5"/>
          </a:solidFill>
          <a:ln/>
        </p:spPr>
        <p:txBody>
          <a:bodyPr/>
          <a:lstStyle/>
          <a:p>
            <a:r>
              <a:rPr lang="ja-JP" altLang="en-US" b="1" dirty="0">
                <a:solidFill>
                  <a:schemeClr val="accent6">
                    <a:lumMod val="50000"/>
                  </a:schemeClr>
                </a:solidFill>
                <a:latin typeface="BIZ UDPゴシック" panose="020B0400000000000000" pitchFamily="50" charset="-128"/>
                <a:ea typeface="BIZ UDPゴシック" panose="020B0400000000000000" pitchFamily="50" charset="-128"/>
              </a:rPr>
              <a:t>変更点</a:t>
            </a:r>
            <a:endParaRPr lang="en-US" altLang="ja-JP" b="1" dirty="0">
              <a:solidFill>
                <a:schemeClr val="accent6">
                  <a:lumMod val="50000"/>
                </a:schemeClr>
              </a:solidFill>
              <a:latin typeface="BIZ UDPゴシック" panose="020B0400000000000000" pitchFamily="50" charset="-128"/>
              <a:ea typeface="BIZ UDPゴシック" panose="020B0400000000000000" pitchFamily="50" charset="-128"/>
            </a:endParaRPr>
          </a:p>
          <a:p>
            <a:r>
              <a:rPr lang="ja-JP" altLang="en-US" dirty="0"/>
              <a:t>①</a:t>
            </a:r>
            <a:r>
              <a:rPr lang="en-US" altLang="ja-JP" dirty="0"/>
              <a:t>4</a:t>
            </a:r>
            <a:r>
              <a:rPr lang="ja-JP" altLang="en-US" dirty="0"/>
              <a:t>パターン作成</a:t>
            </a:r>
            <a:endParaRPr lang="en-US" altLang="ja-JP" dirty="0"/>
          </a:p>
          <a:p>
            <a:r>
              <a:rPr lang="en-US" altLang="ja-JP" dirty="0"/>
              <a:t>【</a:t>
            </a:r>
            <a:r>
              <a:rPr lang="ja-JP" altLang="en-US" dirty="0"/>
              <a:t>千種・北・西</a:t>
            </a:r>
            <a:r>
              <a:rPr lang="en-US" altLang="ja-JP" dirty="0"/>
              <a:t>】</a:t>
            </a:r>
          </a:p>
          <a:p>
            <a:r>
              <a:rPr lang="en-US" altLang="ja-JP" dirty="0"/>
              <a:t>【</a:t>
            </a:r>
            <a:r>
              <a:rPr lang="ja-JP" altLang="en-US" dirty="0"/>
              <a:t>中村・中・昭和・瑞穂</a:t>
            </a:r>
            <a:r>
              <a:rPr lang="en-US" altLang="ja-JP" dirty="0"/>
              <a:t>】</a:t>
            </a:r>
          </a:p>
          <a:p>
            <a:r>
              <a:rPr lang="en-US" altLang="ja-JP" dirty="0"/>
              <a:t>【</a:t>
            </a:r>
            <a:r>
              <a:rPr lang="ja-JP" altLang="en-US" dirty="0"/>
              <a:t>熱田・中川・港・南</a:t>
            </a:r>
            <a:r>
              <a:rPr lang="en-US" altLang="ja-JP" dirty="0"/>
              <a:t>】</a:t>
            </a:r>
          </a:p>
          <a:p>
            <a:r>
              <a:rPr lang="en-US" altLang="ja-JP" dirty="0"/>
              <a:t>【</a:t>
            </a:r>
            <a:r>
              <a:rPr lang="ja-JP" altLang="en-US" dirty="0"/>
              <a:t>守山・緑・名東・天白</a:t>
            </a:r>
            <a:r>
              <a:rPr lang="en-US" altLang="ja-JP" dirty="0"/>
              <a:t>】</a:t>
            </a:r>
          </a:p>
          <a:p>
            <a:endParaRPr lang="en-US" altLang="ja-JP" b="1" dirty="0">
              <a:solidFill>
                <a:schemeClr val="accent6">
                  <a:lumMod val="50000"/>
                </a:schemeClr>
              </a:solidFill>
              <a:latin typeface="+mn-ea"/>
            </a:endParaRPr>
          </a:p>
          <a:p>
            <a:r>
              <a:rPr lang="ja-JP" altLang="en-US" dirty="0">
                <a:latin typeface="+mn-ea"/>
              </a:rPr>
              <a:t>②利用の流れを説明</a:t>
            </a:r>
            <a:endParaRPr lang="en-US" altLang="ja-JP" dirty="0">
              <a:latin typeface="+mn-ea"/>
            </a:endParaRPr>
          </a:p>
          <a:p>
            <a:endParaRPr lang="en-US" altLang="ja-JP" dirty="0">
              <a:latin typeface="+mn-ea"/>
            </a:endParaRPr>
          </a:p>
          <a:p>
            <a:endParaRPr lang="en-US" altLang="ja-JP" dirty="0"/>
          </a:p>
        </p:txBody>
      </p:sp>
      <p:pic>
        <p:nvPicPr>
          <p:cNvPr id="3" name="図 2">
            <a:extLst>
              <a:ext uri="{FF2B5EF4-FFF2-40B4-BE49-F238E27FC236}">
                <a16:creationId xmlns:a16="http://schemas.microsoft.com/office/drawing/2014/main" id="{5A86AFBA-257D-4D0D-B8A1-367E71402D56}"/>
              </a:ext>
            </a:extLst>
          </p:cNvPr>
          <p:cNvPicPr>
            <a:picLocks noChangeAspect="1"/>
          </p:cNvPicPr>
          <p:nvPr/>
        </p:nvPicPr>
        <p:blipFill>
          <a:blip r:embed="rId2"/>
          <a:stretch>
            <a:fillRect/>
          </a:stretch>
        </p:blipFill>
        <p:spPr>
          <a:xfrm>
            <a:off x="4883761" y="128371"/>
            <a:ext cx="3479189" cy="49206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3019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66312" y="227196"/>
            <a:ext cx="6283771" cy="369332"/>
          </a:xfrm>
          <a:prstGeom prst="rect">
            <a:avLst/>
          </a:prstGeom>
          <a:noFill/>
          <a:ln/>
        </p:spPr>
        <p:txBody>
          <a:bodyPr wrap="none" lIns="0" tIns="0" rIns="0" bIns="0" rtlCol="0" anchor="ctr">
            <a:spAutoFit/>
          </a:bodyPr>
          <a:lstStyle/>
          <a:p>
            <a:pPr marL="0" indent="0">
              <a:buNone/>
            </a:pPr>
            <a:r>
              <a:rPr lang="ja-JP" altLang="en-US" sz="2400" b="1" dirty="0">
                <a:solidFill>
                  <a:srgbClr val="2C5F2D"/>
                </a:solidFill>
                <a:latin typeface="BIZ UDPゴシック" panose="020B0400000000000000" pitchFamily="50" charset="-128"/>
                <a:ea typeface="BIZ UDPゴシック" panose="020B0400000000000000" pitchFamily="50" charset="-128"/>
                <a:cs typeface="Noto Sans" pitchFamily="34" charset="-120"/>
              </a:rPr>
              <a:t>高齢者はつらつ長寿推進事業での</a:t>
            </a:r>
            <a:r>
              <a:rPr lang="en-US" altLang="ja-JP" sz="2400" b="1" dirty="0">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400" b="1" dirty="0">
                <a:solidFill>
                  <a:srgbClr val="2C5F2D"/>
                </a:solidFill>
                <a:latin typeface="BIZ UDPゴシック" panose="020B0400000000000000" pitchFamily="50" charset="-128"/>
                <a:ea typeface="BIZ UDPゴシック" panose="020B0400000000000000" pitchFamily="50" charset="-128"/>
                <a:cs typeface="Noto Sans" pitchFamily="34" charset="-120"/>
              </a:rPr>
              <a:t>に向けて</a:t>
            </a:r>
            <a:endParaRPr lang="en-US" sz="2400" dirty="0">
              <a:latin typeface="BIZ UDPゴシック" panose="020B0400000000000000" pitchFamily="50" charset="-128"/>
              <a:ea typeface="BIZ UDPゴシック" panose="020B0400000000000000" pitchFamily="50" charset="-128"/>
            </a:endParaRPr>
          </a:p>
        </p:txBody>
      </p:sp>
      <p:sp>
        <p:nvSpPr>
          <p:cNvPr id="8" name="Text 2"/>
          <p:cNvSpPr/>
          <p:nvPr/>
        </p:nvSpPr>
        <p:spPr>
          <a:xfrm>
            <a:off x="485775" y="2760339"/>
            <a:ext cx="65" cy="190501"/>
          </a:xfrm>
          <a:prstGeom prst="rect">
            <a:avLst/>
          </a:prstGeom>
          <a:noFill/>
          <a:ln/>
        </p:spPr>
        <p:txBody>
          <a:bodyPr wrap="none" lIns="0" tIns="0" rIns="0" bIns="0" rtlCol="0" anchor="ctr">
            <a:spAutoFit/>
          </a:bodyPr>
          <a:lstStyle/>
          <a:p>
            <a:endParaRPr lang="en-US" sz="1238" dirty="0">
              <a:latin typeface="BIZ UDPゴシック" panose="020B0400000000000000" pitchFamily="50" charset="-128"/>
              <a:ea typeface="BIZ UDPゴシック" panose="020B0400000000000000" pitchFamily="50" charset="-128"/>
            </a:endParaRPr>
          </a:p>
        </p:txBody>
      </p:sp>
      <p:sp>
        <p:nvSpPr>
          <p:cNvPr id="7" name="角丸四角形 6"/>
          <p:cNvSpPr/>
          <p:nvPr/>
        </p:nvSpPr>
        <p:spPr>
          <a:xfrm>
            <a:off x="6838950" y="1416050"/>
            <a:ext cx="1301750" cy="1143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p:cNvPicPr>
            <a:picLocks noChangeAspect="1"/>
          </p:cNvPicPr>
          <p:nvPr/>
        </p:nvPicPr>
        <p:blipFill>
          <a:blip r:embed="rId2"/>
          <a:stretch>
            <a:fillRect/>
          </a:stretch>
        </p:blipFill>
        <p:spPr>
          <a:xfrm>
            <a:off x="113502" y="1245862"/>
            <a:ext cx="4467737" cy="3183263"/>
          </a:xfrm>
          <a:prstGeom prst="rect">
            <a:avLst/>
          </a:prstGeom>
        </p:spPr>
      </p:pic>
      <p:pic>
        <p:nvPicPr>
          <p:cNvPr id="9" name="図 8"/>
          <p:cNvPicPr>
            <a:picLocks noChangeAspect="1"/>
          </p:cNvPicPr>
          <p:nvPr/>
        </p:nvPicPr>
        <p:blipFill>
          <a:blip r:embed="rId3"/>
          <a:stretch>
            <a:fillRect/>
          </a:stretch>
        </p:blipFill>
        <p:spPr>
          <a:xfrm>
            <a:off x="4611538" y="1245863"/>
            <a:ext cx="4454823" cy="3228725"/>
          </a:xfrm>
          <a:prstGeom prst="rect">
            <a:avLst/>
          </a:prstGeom>
        </p:spPr>
      </p:pic>
    </p:spTree>
    <p:extLst>
      <p:ext uri="{BB962C8B-B14F-4D97-AF65-F5344CB8AC3E}">
        <p14:creationId xmlns:p14="http://schemas.microsoft.com/office/powerpoint/2010/main" val="1156906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D3F9C44E-7A67-0765-767E-5F801ADA5CC5}"/>
              </a:ext>
            </a:extLst>
          </p:cNvPr>
          <p:cNvSpPr/>
          <p:nvPr/>
        </p:nvSpPr>
        <p:spPr>
          <a:xfrm>
            <a:off x="377190" y="324296"/>
            <a:ext cx="4842510" cy="369332"/>
          </a:xfrm>
          <a:prstGeom prst="rect">
            <a:avLst/>
          </a:prstGeom>
          <a:noFill/>
          <a:ln/>
        </p:spPr>
        <p:txBody>
          <a:bodyPr wrap="square" lIns="0" tIns="0" rIns="0" bIns="0" rtlCol="0" anchor="ctr">
            <a:spAutoFit/>
          </a:bodyPr>
          <a:lstStyle/>
          <a:p>
            <a:pPr marL="0" indent="0">
              <a:buNone/>
            </a:pPr>
            <a:r>
              <a:rPr lang="ja-JP" altLang="en-US" sz="2400" b="1" dirty="0">
                <a:solidFill>
                  <a:srgbClr val="2C5F2D"/>
                </a:solidFill>
                <a:latin typeface="BIZ UDPゴシック" panose="020B0400000000000000" pitchFamily="50" charset="-128"/>
                <a:ea typeface="BIZ UDPゴシック" panose="020B0400000000000000" pitchFamily="50" charset="-128"/>
                <a:cs typeface="Noto Sans" pitchFamily="34" charset="-120"/>
              </a:rPr>
              <a:t>事業所間情報交換</a:t>
            </a:r>
            <a:endParaRPr lang="en-US" sz="2400" dirty="0">
              <a:latin typeface="BIZ UDPゴシック" panose="020B0400000000000000" pitchFamily="50" charset="-128"/>
              <a:ea typeface="BIZ UDPゴシック" panose="020B0400000000000000" pitchFamily="50" charset="-128"/>
            </a:endParaRPr>
          </a:p>
        </p:txBody>
      </p:sp>
      <p:sp>
        <p:nvSpPr>
          <p:cNvPr id="4" name="Shape 2">
            <a:extLst>
              <a:ext uri="{FF2B5EF4-FFF2-40B4-BE49-F238E27FC236}">
                <a16:creationId xmlns:a16="http://schemas.microsoft.com/office/drawing/2014/main" id="{FF0BB0D7-7832-7ED7-5035-326F2209388C}"/>
              </a:ext>
            </a:extLst>
          </p:cNvPr>
          <p:cNvSpPr/>
          <p:nvPr/>
        </p:nvSpPr>
        <p:spPr>
          <a:xfrm>
            <a:off x="377190" y="949088"/>
            <a:ext cx="8054340" cy="3403837"/>
          </a:xfrm>
          <a:prstGeom prst="rect">
            <a:avLst/>
          </a:prstGeom>
          <a:solidFill>
            <a:srgbClr val="F5F9F5"/>
          </a:solidFill>
          <a:ln/>
        </p:spPr>
        <p:txBody>
          <a:bodyPr/>
          <a:lstStyle/>
          <a:p>
            <a:endParaRPr lang="ja-JP" altLang="en-US" dirty="0"/>
          </a:p>
        </p:txBody>
      </p:sp>
      <p:sp>
        <p:nvSpPr>
          <p:cNvPr id="6" name="Text 0">
            <a:extLst>
              <a:ext uri="{FF2B5EF4-FFF2-40B4-BE49-F238E27FC236}">
                <a16:creationId xmlns:a16="http://schemas.microsoft.com/office/drawing/2014/main" id="{7FF706CF-F3E5-5CE3-D991-41BF0F6E265E}"/>
              </a:ext>
            </a:extLst>
          </p:cNvPr>
          <p:cNvSpPr/>
          <p:nvPr/>
        </p:nvSpPr>
        <p:spPr>
          <a:xfrm>
            <a:off x="507753" y="1103045"/>
            <a:ext cx="2420534"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✅利用経路について</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DE30920E-3CD2-B339-5748-CF927E0DD871}"/>
              </a:ext>
            </a:extLst>
          </p:cNvPr>
          <p:cNvSpPr txBox="1"/>
          <p:nvPr/>
        </p:nvSpPr>
        <p:spPr>
          <a:xfrm>
            <a:off x="377190" y="1602505"/>
            <a:ext cx="7388759" cy="369332"/>
          </a:xfrm>
          <a:prstGeom prst="rect">
            <a:avLst/>
          </a:prstGeom>
          <a:noFill/>
        </p:spPr>
        <p:txBody>
          <a:bodyPr wrap="square" rtlCol="0">
            <a:spAutoFit/>
          </a:bodyPr>
          <a:lstStyle/>
          <a:p>
            <a:endParaRPr kumimoji="1" lang="ja-JP" altLang="en-US" dirty="0"/>
          </a:p>
        </p:txBody>
      </p:sp>
      <p:sp>
        <p:nvSpPr>
          <p:cNvPr id="10" name="テキスト ボックス 9">
            <a:extLst>
              <a:ext uri="{FF2B5EF4-FFF2-40B4-BE49-F238E27FC236}">
                <a16:creationId xmlns:a16="http://schemas.microsoft.com/office/drawing/2014/main" id="{7E77D020-B95F-D8F1-870B-83E9A729FB6E}"/>
              </a:ext>
            </a:extLst>
          </p:cNvPr>
          <p:cNvSpPr txBox="1"/>
          <p:nvPr/>
        </p:nvSpPr>
        <p:spPr>
          <a:xfrm>
            <a:off x="377190" y="1536946"/>
            <a:ext cx="7388759" cy="646331"/>
          </a:xfrm>
          <a:prstGeom prst="rect">
            <a:avLst/>
          </a:prstGeom>
          <a:noFill/>
        </p:spPr>
        <p:txBody>
          <a:bodyPr wrap="square" rtlCol="0">
            <a:spAutoFit/>
          </a:bodyPr>
          <a:lstStyle/>
          <a:p>
            <a:r>
              <a:rPr kumimoji="1" lang="ja-JP" altLang="en-US" dirty="0"/>
              <a:t>・ケアマネジャー　・いきいき支援センター　・民生委員　</a:t>
            </a:r>
            <a:endParaRPr kumimoji="1" lang="en-US" altLang="ja-JP" dirty="0"/>
          </a:p>
          <a:p>
            <a:r>
              <a:rPr kumimoji="1" lang="ja-JP" altLang="en-US" dirty="0"/>
              <a:t>・家族　・利用者同士の口コミ　・元々の施設利用者　・チラシ </a:t>
            </a:r>
            <a:r>
              <a:rPr kumimoji="1" lang="en-US" altLang="ja-JP" dirty="0" err="1"/>
              <a:t>etc</a:t>
            </a:r>
            <a:r>
              <a:rPr kumimoji="1" lang="en-US" altLang="ja-JP" dirty="0"/>
              <a:t>…</a:t>
            </a:r>
            <a:endParaRPr kumimoji="1" lang="ja-JP" altLang="en-US" dirty="0"/>
          </a:p>
        </p:txBody>
      </p:sp>
      <p:sp>
        <p:nvSpPr>
          <p:cNvPr id="13" name="Text 0">
            <a:extLst>
              <a:ext uri="{FF2B5EF4-FFF2-40B4-BE49-F238E27FC236}">
                <a16:creationId xmlns:a16="http://schemas.microsoft.com/office/drawing/2014/main" id="{5FBB65AE-F44C-F752-1D75-CE3832BA876D}"/>
              </a:ext>
            </a:extLst>
          </p:cNvPr>
          <p:cNvSpPr/>
          <p:nvPr/>
        </p:nvSpPr>
        <p:spPr>
          <a:xfrm>
            <a:off x="507753" y="2278249"/>
            <a:ext cx="3829575"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✅効果のあった周知方法・取組み</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15" name="Text 0">
            <a:extLst>
              <a:ext uri="{FF2B5EF4-FFF2-40B4-BE49-F238E27FC236}">
                <a16:creationId xmlns:a16="http://schemas.microsoft.com/office/drawing/2014/main" id="{9634CD79-7D2D-9348-1D04-987AF694BD23}"/>
              </a:ext>
            </a:extLst>
          </p:cNvPr>
          <p:cNvSpPr/>
          <p:nvPr/>
        </p:nvSpPr>
        <p:spPr>
          <a:xfrm>
            <a:off x="507753" y="3265684"/>
            <a:ext cx="3189976"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✅事業形態ならではの強み</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20BAEE80-05EF-65E0-AC74-13C8C0402F4C}"/>
              </a:ext>
            </a:extLst>
          </p:cNvPr>
          <p:cNvSpPr txBox="1"/>
          <p:nvPr/>
        </p:nvSpPr>
        <p:spPr>
          <a:xfrm>
            <a:off x="377189" y="2700455"/>
            <a:ext cx="7388759" cy="369332"/>
          </a:xfrm>
          <a:prstGeom prst="rect">
            <a:avLst/>
          </a:prstGeom>
          <a:noFill/>
        </p:spPr>
        <p:txBody>
          <a:bodyPr wrap="square" rtlCol="0">
            <a:spAutoFit/>
          </a:bodyPr>
          <a:lstStyle/>
          <a:p>
            <a:r>
              <a:rPr kumimoji="1" lang="ja-JP" altLang="en-US" dirty="0"/>
              <a:t>・関係機関への周知　・地域住民への周知</a:t>
            </a:r>
          </a:p>
        </p:txBody>
      </p:sp>
      <p:sp>
        <p:nvSpPr>
          <p:cNvPr id="23" name="テキスト ボックス 22">
            <a:extLst>
              <a:ext uri="{FF2B5EF4-FFF2-40B4-BE49-F238E27FC236}">
                <a16:creationId xmlns:a16="http://schemas.microsoft.com/office/drawing/2014/main" id="{59DFC336-B29F-5556-5C99-FB7FA6BBBC57}"/>
              </a:ext>
            </a:extLst>
          </p:cNvPr>
          <p:cNvSpPr txBox="1"/>
          <p:nvPr/>
        </p:nvSpPr>
        <p:spPr>
          <a:xfrm>
            <a:off x="377188" y="3671123"/>
            <a:ext cx="7388759" cy="369332"/>
          </a:xfrm>
          <a:prstGeom prst="rect">
            <a:avLst/>
          </a:prstGeom>
          <a:noFill/>
        </p:spPr>
        <p:txBody>
          <a:bodyPr wrap="square" rtlCol="0">
            <a:spAutoFit/>
          </a:bodyPr>
          <a:lstStyle/>
          <a:p>
            <a:r>
              <a:rPr kumimoji="1" lang="ja-JP" altLang="en-US" dirty="0"/>
              <a:t>・一体型　・単独型　・時間外型</a:t>
            </a:r>
          </a:p>
        </p:txBody>
      </p:sp>
    </p:spTree>
    <p:extLst>
      <p:ext uri="{BB962C8B-B14F-4D97-AF65-F5344CB8AC3E}">
        <p14:creationId xmlns:p14="http://schemas.microsoft.com/office/powerpoint/2010/main" val="790392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66312" y="256050"/>
            <a:ext cx="1558119" cy="311624"/>
          </a:xfrm>
          <a:prstGeom prst="rect">
            <a:avLst/>
          </a:prstGeom>
          <a:noFill/>
          <a:ln/>
        </p:spPr>
        <p:txBody>
          <a:bodyPr wrap="none" lIns="0" tIns="0" rIns="0" bIns="0" rtlCol="0" anchor="ctr">
            <a:spAutoFit/>
          </a:bodyPr>
          <a:lstStyle/>
          <a:p>
            <a:pPr marL="0" indent="0">
              <a:buNone/>
            </a:pPr>
            <a:r>
              <a:rPr lang="ja-JP" altLang="en-US" sz="2025" b="1">
                <a:solidFill>
                  <a:srgbClr val="2C5F2D"/>
                </a:solidFill>
                <a:latin typeface="BIZ UDPゴシック" panose="020B0400000000000000" pitchFamily="50" charset="-128"/>
                <a:ea typeface="BIZ UDPゴシック" panose="020B0400000000000000" pitchFamily="50" charset="-128"/>
                <a:cs typeface="Noto Sans" pitchFamily="34" charset="-120"/>
              </a:rPr>
              <a:t>事務局連絡先</a:t>
            </a:r>
            <a:endParaRPr lang="en-US" sz="2025" dirty="0">
              <a:latin typeface="BIZ UDPゴシック" panose="020B0400000000000000" pitchFamily="50" charset="-128"/>
              <a:ea typeface="BIZ UDPゴシック" panose="020B0400000000000000" pitchFamily="50" charset="-128"/>
            </a:endParaRPr>
          </a:p>
        </p:txBody>
      </p:sp>
      <p:sp>
        <p:nvSpPr>
          <p:cNvPr id="4" name="Text 2"/>
          <p:cNvSpPr/>
          <p:nvPr/>
        </p:nvSpPr>
        <p:spPr>
          <a:xfrm>
            <a:off x="485775" y="1053455"/>
            <a:ext cx="65" cy="190501"/>
          </a:xfrm>
          <a:prstGeom prst="rect">
            <a:avLst/>
          </a:prstGeom>
          <a:noFill/>
          <a:ln/>
        </p:spPr>
        <p:txBody>
          <a:bodyPr wrap="none" lIns="0" tIns="0" rIns="0" bIns="0" rtlCol="0" anchor="ctr">
            <a:spAutoFit/>
          </a:bodyPr>
          <a:lstStyle/>
          <a:p>
            <a:endParaRPr lang="en-US" sz="1238" dirty="0">
              <a:latin typeface="BIZ UDPゴシック" panose="020B0400000000000000" pitchFamily="50" charset="-128"/>
              <a:ea typeface="BIZ UDPゴシック" panose="020B0400000000000000" pitchFamily="50" charset="-128"/>
            </a:endParaRPr>
          </a:p>
        </p:txBody>
      </p:sp>
      <p:sp>
        <p:nvSpPr>
          <p:cNvPr id="8" name="Text 2"/>
          <p:cNvSpPr/>
          <p:nvPr/>
        </p:nvSpPr>
        <p:spPr>
          <a:xfrm>
            <a:off x="485775" y="2760339"/>
            <a:ext cx="65" cy="190501"/>
          </a:xfrm>
          <a:prstGeom prst="rect">
            <a:avLst/>
          </a:prstGeom>
          <a:noFill/>
          <a:ln/>
        </p:spPr>
        <p:txBody>
          <a:bodyPr wrap="none" lIns="0" tIns="0" rIns="0" bIns="0" rtlCol="0" anchor="ctr">
            <a:spAutoFit/>
          </a:bodyPr>
          <a:lstStyle/>
          <a:p>
            <a:endParaRPr lang="en-US" sz="1238" dirty="0">
              <a:latin typeface="BIZ UDPゴシック" panose="020B0400000000000000" pitchFamily="50" charset="-128"/>
              <a:ea typeface="BIZ UDPゴシック" panose="020B0400000000000000" pitchFamily="50" charset="-128"/>
            </a:endParaRPr>
          </a:p>
        </p:txBody>
      </p:sp>
      <p:sp>
        <p:nvSpPr>
          <p:cNvPr id="10" name="Text 2"/>
          <p:cNvSpPr/>
          <p:nvPr/>
        </p:nvSpPr>
        <p:spPr>
          <a:xfrm>
            <a:off x="704850" y="1215490"/>
            <a:ext cx="7518400" cy="2769989"/>
          </a:xfrm>
          <a:prstGeom prst="rect">
            <a:avLst/>
          </a:prstGeom>
          <a:noFill/>
          <a:ln/>
        </p:spPr>
        <p:txBody>
          <a:bodyPr wrap="square" lIns="0" tIns="0" rIns="0" bIns="0" rtlCol="0" anchor="ctr">
            <a:spAutoFit/>
          </a:bodyPr>
          <a:lstStyle/>
          <a:p>
            <a:pPr marL="0" indent="0">
              <a:buNone/>
            </a:pPr>
            <a:r>
              <a:rPr lang="ja-JP" altLang="en-US" sz="2000" dirty="0">
                <a:solidFill>
                  <a:srgbClr val="333333"/>
                </a:solidFill>
                <a:latin typeface="BIZ UDPゴシック" panose="020B0400000000000000" pitchFamily="50" charset="-128"/>
                <a:ea typeface="BIZ UDPゴシック" panose="020B0400000000000000" pitchFamily="50" charset="-128"/>
              </a:rPr>
              <a:t>名古屋市 健康福祉局 高齢福祉部 高齢福祉課</a:t>
            </a:r>
            <a:endParaRPr lang="en-US" altLang="ja-JP" sz="2000" dirty="0">
              <a:solidFill>
                <a:srgbClr val="333333"/>
              </a:solidFill>
              <a:latin typeface="BIZ UDPゴシック" panose="020B0400000000000000" pitchFamily="50" charset="-128"/>
              <a:ea typeface="BIZ UDPゴシック" panose="020B0400000000000000" pitchFamily="50" charset="-128"/>
            </a:endParaRPr>
          </a:p>
          <a:p>
            <a:pPr marL="0" indent="0">
              <a:buNone/>
            </a:pPr>
            <a:endParaRPr lang="en-US" altLang="ja-JP" sz="2000" dirty="0">
              <a:solidFill>
                <a:srgbClr val="333333"/>
              </a:solidFill>
              <a:latin typeface="BIZ UDPゴシック" panose="020B0400000000000000" pitchFamily="50" charset="-128"/>
              <a:ea typeface="BIZ UDPゴシック" panose="020B0400000000000000" pitchFamily="50" charset="-128"/>
            </a:endParaRPr>
          </a:p>
          <a:p>
            <a:pPr marL="0" indent="0">
              <a:buNone/>
            </a:pPr>
            <a:endParaRPr lang="en-US" altLang="ja-JP" sz="2000" dirty="0">
              <a:solidFill>
                <a:srgbClr val="333333"/>
              </a:solidFill>
              <a:latin typeface="BIZ UDPゴシック" panose="020B0400000000000000" pitchFamily="50" charset="-128"/>
              <a:ea typeface="BIZ UDPゴシック" panose="020B0400000000000000" pitchFamily="50" charset="-128"/>
            </a:endParaRPr>
          </a:p>
          <a:p>
            <a:pPr marL="0" indent="0">
              <a:buNone/>
            </a:pPr>
            <a:r>
              <a:rPr lang="ja-JP" altLang="en-US" sz="2000" dirty="0">
                <a:solidFill>
                  <a:srgbClr val="333333"/>
                </a:solidFill>
                <a:latin typeface="BIZ UDPゴシック" panose="020B0400000000000000" pitchFamily="50" charset="-128"/>
                <a:ea typeface="BIZ UDPゴシック" panose="020B0400000000000000" pitchFamily="50" charset="-128"/>
              </a:rPr>
              <a:t>課長補佐</a:t>
            </a:r>
            <a:r>
              <a:rPr lang="en-US" altLang="ja-JP" sz="2000" dirty="0">
                <a:solidFill>
                  <a:srgbClr val="333333"/>
                </a:solidFill>
                <a:latin typeface="BIZ UDPゴシック" panose="020B0400000000000000" pitchFamily="50" charset="-128"/>
                <a:ea typeface="BIZ UDPゴシック" panose="020B0400000000000000" pitchFamily="50" charset="-128"/>
              </a:rPr>
              <a:t>	</a:t>
            </a:r>
            <a:r>
              <a:rPr lang="ja-JP" altLang="en-US" sz="2000" dirty="0">
                <a:solidFill>
                  <a:srgbClr val="333333"/>
                </a:solidFill>
                <a:latin typeface="BIZ UDPゴシック" panose="020B0400000000000000" pitchFamily="50" charset="-128"/>
                <a:ea typeface="BIZ UDPゴシック" panose="020B0400000000000000" pitchFamily="50" charset="-128"/>
              </a:rPr>
              <a:t>鈴木</a:t>
            </a:r>
            <a:endParaRPr lang="en-US" altLang="ja-JP" sz="2000" dirty="0">
              <a:solidFill>
                <a:srgbClr val="333333"/>
              </a:solidFill>
              <a:latin typeface="BIZ UDPゴシック" panose="020B0400000000000000" pitchFamily="50" charset="-128"/>
              <a:ea typeface="BIZ UDPゴシック" panose="020B0400000000000000" pitchFamily="50" charset="-128"/>
            </a:endParaRPr>
          </a:p>
          <a:p>
            <a:pPr marL="0" indent="0">
              <a:buNone/>
            </a:pPr>
            <a:r>
              <a:rPr lang="ja-JP" altLang="en-US" sz="2000" dirty="0">
                <a:solidFill>
                  <a:srgbClr val="333333"/>
                </a:solidFill>
                <a:latin typeface="BIZ UDPゴシック" panose="020B0400000000000000" pitchFamily="50" charset="-128"/>
                <a:ea typeface="BIZ UDPゴシック" panose="020B0400000000000000" pitchFamily="50" charset="-128"/>
              </a:rPr>
              <a:t>主事</a:t>
            </a:r>
            <a:r>
              <a:rPr lang="en-US" altLang="ja-JP" sz="2000" dirty="0">
                <a:solidFill>
                  <a:srgbClr val="333333"/>
                </a:solidFill>
                <a:latin typeface="BIZ UDPゴシック" panose="020B0400000000000000" pitchFamily="50" charset="-128"/>
                <a:ea typeface="BIZ UDPゴシック" panose="020B0400000000000000" pitchFamily="50" charset="-128"/>
              </a:rPr>
              <a:t>		</a:t>
            </a:r>
            <a:r>
              <a:rPr lang="ja-JP" altLang="en-US" sz="2000" u="sng" dirty="0">
                <a:solidFill>
                  <a:srgbClr val="333333"/>
                </a:solidFill>
                <a:latin typeface="BIZ UDPゴシック" panose="020B0400000000000000" pitchFamily="50" charset="-128"/>
                <a:ea typeface="BIZ UDPゴシック" panose="020B0400000000000000" pitchFamily="50" charset="-128"/>
              </a:rPr>
              <a:t>中井</a:t>
            </a:r>
            <a:r>
              <a:rPr lang="en-US" altLang="ja-JP" sz="2000" dirty="0">
                <a:solidFill>
                  <a:srgbClr val="333333"/>
                </a:solidFill>
                <a:latin typeface="BIZ UDPゴシック" panose="020B0400000000000000" pitchFamily="50" charset="-128"/>
                <a:ea typeface="BIZ UDPゴシック" panose="020B0400000000000000" pitchFamily="50" charset="-128"/>
              </a:rPr>
              <a:t>(</a:t>
            </a:r>
            <a:r>
              <a:rPr lang="ja-JP" altLang="en-US" sz="2000" dirty="0">
                <a:solidFill>
                  <a:srgbClr val="333333"/>
                </a:solidFill>
                <a:latin typeface="BIZ UDPゴシック" panose="020B0400000000000000" pitchFamily="50" charset="-128"/>
                <a:ea typeface="BIZ UDPゴシック" panose="020B0400000000000000" pitchFamily="50" charset="-128"/>
              </a:rPr>
              <a:t>主担当</a:t>
            </a:r>
            <a:r>
              <a:rPr lang="en-US" altLang="ja-JP" sz="2000" dirty="0">
                <a:solidFill>
                  <a:srgbClr val="333333"/>
                </a:solidFill>
                <a:latin typeface="BIZ UDPゴシック" panose="020B0400000000000000" pitchFamily="50" charset="-128"/>
                <a:ea typeface="BIZ UDPゴシック" panose="020B0400000000000000" pitchFamily="50" charset="-128"/>
              </a:rPr>
              <a:t>)</a:t>
            </a:r>
          </a:p>
          <a:p>
            <a:pPr marL="0" indent="0">
              <a:buNone/>
            </a:pPr>
            <a:endParaRPr lang="en-US" altLang="ja-JP" sz="2000" dirty="0">
              <a:solidFill>
                <a:srgbClr val="333333"/>
              </a:solidFill>
              <a:latin typeface="BIZ UDPゴシック" panose="020B0400000000000000" pitchFamily="50" charset="-128"/>
              <a:ea typeface="BIZ UDPゴシック" panose="020B0400000000000000" pitchFamily="50" charset="-128"/>
            </a:endParaRPr>
          </a:p>
          <a:p>
            <a:pPr marL="0" indent="0">
              <a:buNone/>
            </a:pPr>
            <a:endParaRPr lang="en-US" altLang="ja-JP" sz="2000" dirty="0">
              <a:solidFill>
                <a:srgbClr val="333333"/>
              </a:solidFill>
              <a:latin typeface="BIZ UDPゴシック" panose="020B0400000000000000" pitchFamily="50" charset="-128"/>
              <a:ea typeface="BIZ UDPゴシック" panose="020B0400000000000000" pitchFamily="50" charset="-128"/>
            </a:endParaRPr>
          </a:p>
          <a:p>
            <a:pPr marL="0" indent="0">
              <a:buNone/>
            </a:pPr>
            <a:r>
              <a:rPr lang="ja-JP" altLang="en-US" sz="2000" dirty="0">
                <a:solidFill>
                  <a:srgbClr val="333333"/>
                </a:solidFill>
                <a:latin typeface="BIZ UDPゴシック" panose="020B0400000000000000" pitchFamily="50" charset="-128"/>
                <a:ea typeface="BIZ UDPゴシック" panose="020B0400000000000000" pitchFamily="50" charset="-128"/>
              </a:rPr>
              <a:t>電話</a:t>
            </a:r>
            <a:r>
              <a:rPr lang="en-US" altLang="ja-JP" sz="2000" dirty="0">
                <a:solidFill>
                  <a:srgbClr val="333333"/>
                </a:solidFill>
                <a:latin typeface="BIZ UDPゴシック" panose="020B0400000000000000" pitchFamily="50" charset="-128"/>
                <a:ea typeface="BIZ UDPゴシック" panose="020B0400000000000000" pitchFamily="50" charset="-128"/>
              </a:rPr>
              <a:t>	052-972-2540</a:t>
            </a:r>
          </a:p>
          <a:p>
            <a:pPr marL="0" indent="0">
              <a:buNone/>
            </a:pPr>
            <a:r>
              <a:rPr lang="ja-JP" altLang="en-US" sz="2000" dirty="0">
                <a:solidFill>
                  <a:srgbClr val="333333"/>
                </a:solidFill>
                <a:latin typeface="BIZ UDPゴシック" panose="020B0400000000000000" pitchFamily="50" charset="-128"/>
                <a:ea typeface="BIZ UDPゴシック" panose="020B0400000000000000" pitchFamily="50" charset="-128"/>
              </a:rPr>
              <a:t>メール</a:t>
            </a:r>
            <a:r>
              <a:rPr lang="en-US" altLang="ja-JP" sz="2000" dirty="0">
                <a:solidFill>
                  <a:srgbClr val="333333"/>
                </a:solidFill>
                <a:latin typeface="BIZ UDPゴシック" panose="020B0400000000000000" pitchFamily="50" charset="-128"/>
                <a:ea typeface="BIZ UDPゴシック" panose="020B0400000000000000" pitchFamily="50" charset="-128"/>
              </a:rPr>
              <a:t>	</a:t>
            </a:r>
            <a:r>
              <a:rPr lang="en-US" altLang="ja-JP" sz="2000" dirty="0">
                <a:solidFill>
                  <a:srgbClr val="333333"/>
                </a:solidFill>
                <a:latin typeface="BIZ UDPゴシック" panose="020B0400000000000000" pitchFamily="50" charset="-128"/>
                <a:ea typeface="BIZ UDPゴシック" panose="020B0400000000000000" pitchFamily="50" charset="-128"/>
                <a:hlinkClick r:id="rId2"/>
              </a:rPr>
              <a:t>a2540@kenkofukushi.city.</a:t>
            </a:r>
            <a:r>
              <a:rPr lang="ja-JP" altLang="en-US" sz="2000" dirty="0">
                <a:solidFill>
                  <a:srgbClr val="333333"/>
                </a:solidFill>
                <a:latin typeface="BIZ UDPゴシック" panose="020B0400000000000000" pitchFamily="50" charset="-128"/>
                <a:ea typeface="BIZ UDPゴシック" panose="020B0400000000000000" pitchFamily="50" charset="-128"/>
                <a:hlinkClick r:id="rId2"/>
              </a:rPr>
              <a:t>ｎ</a:t>
            </a:r>
            <a:r>
              <a:rPr lang="en-US" altLang="ja-JP" sz="2000" dirty="0">
                <a:solidFill>
                  <a:srgbClr val="333333"/>
                </a:solidFill>
                <a:latin typeface="BIZ UDPゴシック" panose="020B0400000000000000" pitchFamily="50" charset="-128"/>
                <a:ea typeface="BIZ UDPゴシック" panose="020B0400000000000000" pitchFamily="50" charset="-128"/>
                <a:hlinkClick r:id="rId2"/>
              </a:rPr>
              <a:t>agoya.lg.jp</a:t>
            </a:r>
            <a:endParaRPr lang="en-US" altLang="ja-JP" sz="2000" dirty="0">
              <a:solidFill>
                <a:srgbClr val="333333"/>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70248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E783C3F1-64FA-9AE0-2B43-B2D4A36A4C9B}"/>
              </a:ext>
            </a:extLst>
          </p:cNvPr>
          <p:cNvSpPr/>
          <p:nvPr/>
        </p:nvSpPr>
        <p:spPr>
          <a:xfrm>
            <a:off x="270710" y="328218"/>
            <a:ext cx="7682164" cy="311624"/>
          </a:xfrm>
          <a:prstGeom prst="rect">
            <a:avLst/>
          </a:prstGeom>
          <a:noFill/>
          <a:ln/>
        </p:spPr>
        <p:txBody>
          <a:bodyPr wrap="square" lIns="0" tIns="0" rIns="0" bIns="0" rtlCol="0" anchor="ctr">
            <a:spAutoFit/>
          </a:bodyPr>
          <a:lstStyle/>
          <a:p>
            <a:pPr marL="0" indent="0">
              <a:buNone/>
            </a:pP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名古屋市立大学病院　地域包括ケア推進・研究センターからのご報告</a:t>
            </a:r>
            <a:endParaRPr lang="en-US" sz="2025" dirty="0">
              <a:latin typeface="BIZ UDPゴシック" panose="020B0400000000000000" pitchFamily="50" charset="-128"/>
              <a:ea typeface="BIZ UDPゴシック" panose="020B0400000000000000" pitchFamily="50" charset="-128"/>
            </a:endParaRPr>
          </a:p>
        </p:txBody>
      </p:sp>
      <p:sp>
        <p:nvSpPr>
          <p:cNvPr id="5" name="Shape 2">
            <a:extLst>
              <a:ext uri="{FF2B5EF4-FFF2-40B4-BE49-F238E27FC236}">
                <a16:creationId xmlns:a16="http://schemas.microsoft.com/office/drawing/2014/main" id="{38B4642C-059B-ED16-2A3A-9B3E4E8B1064}"/>
              </a:ext>
            </a:extLst>
          </p:cNvPr>
          <p:cNvSpPr/>
          <p:nvPr/>
        </p:nvSpPr>
        <p:spPr>
          <a:xfrm>
            <a:off x="237704" y="818147"/>
            <a:ext cx="8611716" cy="4168942"/>
          </a:xfrm>
          <a:prstGeom prst="rect">
            <a:avLst/>
          </a:prstGeom>
          <a:solidFill>
            <a:srgbClr val="F5F9F5"/>
          </a:solidFill>
          <a:ln/>
        </p:spPr>
        <p:txBody>
          <a:bodyPr/>
          <a:lstStyle/>
          <a:p>
            <a:endParaRPr lang="ja-JP" altLang="en-US" dirty="0"/>
          </a:p>
        </p:txBody>
      </p:sp>
      <p:sp>
        <p:nvSpPr>
          <p:cNvPr id="7" name="Text 0">
            <a:extLst>
              <a:ext uri="{FF2B5EF4-FFF2-40B4-BE49-F238E27FC236}">
                <a16:creationId xmlns:a16="http://schemas.microsoft.com/office/drawing/2014/main" id="{22C2479A-9607-DDF3-5FB3-C33979292126}"/>
              </a:ext>
            </a:extLst>
          </p:cNvPr>
          <p:cNvSpPr/>
          <p:nvPr/>
        </p:nvSpPr>
        <p:spPr>
          <a:xfrm>
            <a:off x="383205" y="980358"/>
            <a:ext cx="7388241"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✅総合事業（ミニデイ・運動型）の効果検証へのご協力のお願い</a:t>
            </a:r>
            <a:endParaRPr lang="en-US" altLang="ja-JP"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CB6D20D5-BF61-974D-3950-01928FB1C0E7}"/>
              </a:ext>
            </a:extLst>
          </p:cNvPr>
          <p:cNvSpPr txBox="1"/>
          <p:nvPr/>
        </p:nvSpPr>
        <p:spPr>
          <a:xfrm>
            <a:off x="620190" y="1337520"/>
            <a:ext cx="7388759" cy="1492716"/>
          </a:xfrm>
          <a:prstGeom prst="rect">
            <a:avLst/>
          </a:prstGeom>
          <a:noFill/>
        </p:spPr>
        <p:txBody>
          <a:bodyPr wrap="square" rtlCol="0">
            <a:spAutoFit/>
          </a:bodyPr>
          <a:lstStyle/>
          <a:p>
            <a:pPr>
              <a:spcBef>
                <a:spcPts val="600"/>
              </a:spcBef>
            </a:pPr>
            <a:r>
              <a:rPr kumimoji="1" lang="ja-JP" altLang="en-US" dirty="0">
                <a:latin typeface="BIZ UDPゴシック" panose="020B0400000000000000" pitchFamily="50" charset="-128"/>
                <a:ea typeface="BIZ UDPゴシック" panose="020B0400000000000000" pitchFamily="50" charset="-128"/>
              </a:rPr>
              <a:t>・基本チェックリストの検証　（マークシートの活用）</a:t>
            </a:r>
            <a:endParaRPr kumimoji="1" lang="en-US" altLang="ja-JP" dirty="0">
              <a:latin typeface="BIZ UDPゴシック" panose="020B0400000000000000" pitchFamily="50" charset="-128"/>
              <a:ea typeface="BIZ UDPゴシック" panose="020B0400000000000000" pitchFamily="50" charset="-128"/>
            </a:endParaRPr>
          </a:p>
          <a:p>
            <a:pPr>
              <a:spcBef>
                <a:spcPts val="600"/>
              </a:spcBef>
            </a:pPr>
            <a:r>
              <a:rPr kumimoji="1" lang="ja-JP" altLang="en-US" dirty="0">
                <a:latin typeface="BIZ UDPゴシック" panose="020B0400000000000000" pitchFamily="50" charset="-128"/>
                <a:ea typeface="BIZ UDPゴシック" panose="020B0400000000000000" pitchFamily="50" charset="-128"/>
              </a:rPr>
              <a:t>・ミニデイ　アセスメント入力システムを運用</a:t>
            </a:r>
            <a:endParaRPr kumimoji="1" lang="en-US" altLang="ja-JP" dirty="0">
              <a:latin typeface="BIZ UDPゴシック" panose="020B0400000000000000" pitchFamily="50" charset="-128"/>
              <a:ea typeface="BIZ UDPゴシック" panose="020B0400000000000000" pitchFamily="50" charset="-128"/>
            </a:endParaRPr>
          </a:p>
          <a:p>
            <a:pPr lvl="1"/>
            <a:r>
              <a:rPr kumimoji="1" lang="ja-JP" altLang="en-US" sz="1600" dirty="0">
                <a:latin typeface="BIZ UDPゴシック" panose="020B0400000000000000" pitchFamily="50" charset="-128"/>
                <a:ea typeface="BIZ UDPゴシック" panose="020B0400000000000000" pitchFamily="50" charset="-128"/>
              </a:rPr>
              <a:t>・入力データを解析し、事業所毎の状況を定期的にフィードバック。</a:t>
            </a:r>
            <a:endParaRPr kumimoji="1" lang="en-US" altLang="ja-JP" sz="1600" dirty="0">
              <a:latin typeface="BIZ UDPゴシック" panose="020B0400000000000000" pitchFamily="50" charset="-128"/>
              <a:ea typeface="BIZ UDPゴシック" panose="020B0400000000000000" pitchFamily="50" charset="-128"/>
            </a:endParaRPr>
          </a:p>
          <a:p>
            <a:pPr lvl="1"/>
            <a:r>
              <a:rPr kumimoji="1" lang="ja-JP" altLang="en-US" sz="1600" dirty="0">
                <a:latin typeface="BIZ UDPゴシック" panose="020B0400000000000000" pitchFamily="50" charset="-128"/>
                <a:ea typeface="BIZ UDPゴシック" panose="020B0400000000000000" pitchFamily="50" charset="-128"/>
              </a:rPr>
              <a:t>・事例：アセスメント手順を確認し、適切な測定方法を共有した。</a:t>
            </a:r>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dirty="0"/>
          </a:p>
        </p:txBody>
      </p:sp>
      <p:sp>
        <p:nvSpPr>
          <p:cNvPr id="11" name="Text 0">
            <a:extLst>
              <a:ext uri="{FF2B5EF4-FFF2-40B4-BE49-F238E27FC236}">
                <a16:creationId xmlns:a16="http://schemas.microsoft.com/office/drawing/2014/main" id="{23EA3B41-3178-1B28-4DD8-9A8D53682D6C}"/>
              </a:ext>
            </a:extLst>
          </p:cNvPr>
          <p:cNvSpPr/>
          <p:nvPr/>
        </p:nvSpPr>
        <p:spPr>
          <a:xfrm>
            <a:off x="419521" y="2717812"/>
            <a:ext cx="6974666"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✅いきいき元気プログラム事業所研修会のご案内（年</a:t>
            </a:r>
            <a:r>
              <a:rPr lang="en-US" altLang="ja-JP" sz="2025" b="1" dirty="0">
                <a:solidFill>
                  <a:schemeClr val="accent6">
                    <a:lumMod val="50000"/>
                  </a:schemeClr>
                </a:solidFill>
                <a:latin typeface="BIZ UDPゴシック" panose="020B0400000000000000" pitchFamily="50" charset="-128"/>
                <a:ea typeface="BIZ UDPゴシック" panose="020B0400000000000000" pitchFamily="50" charset="-128"/>
              </a:rPr>
              <a:t>2</a:t>
            </a: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回）</a:t>
            </a:r>
            <a:endParaRPr lang="en-US" altLang="ja-JP"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13" name="Text 0">
            <a:extLst>
              <a:ext uri="{FF2B5EF4-FFF2-40B4-BE49-F238E27FC236}">
                <a16:creationId xmlns:a16="http://schemas.microsoft.com/office/drawing/2014/main" id="{083A71F9-B9F0-B8FB-F292-493063E8343E}"/>
              </a:ext>
            </a:extLst>
          </p:cNvPr>
          <p:cNvSpPr/>
          <p:nvPr/>
        </p:nvSpPr>
        <p:spPr>
          <a:xfrm>
            <a:off x="419521" y="3964706"/>
            <a:ext cx="7778698" cy="861774"/>
          </a:xfrm>
          <a:prstGeom prst="rect">
            <a:avLst/>
          </a:prstGeom>
          <a:noFill/>
          <a:ln/>
        </p:spPr>
        <p:txBody>
          <a:bodyPr wrap="square" lIns="0" tIns="0" rIns="0" bIns="0" rtlCol="0" anchor="ctr">
            <a:spAutoFit/>
          </a:bodyPr>
          <a:lstStyle/>
          <a:p>
            <a:pPr marL="0" indent="0">
              <a:buNone/>
            </a:pPr>
            <a:r>
              <a:rPr lang="en-US" altLang="ja-JP" sz="2000" dirty="0">
                <a:solidFill>
                  <a:schemeClr val="accent6">
                    <a:lumMod val="50000"/>
                  </a:schemeClr>
                </a:solidFill>
                <a:latin typeface="BIZ UDPゴシック" panose="020B0400000000000000" pitchFamily="50" charset="-128"/>
                <a:ea typeface="BIZ UDPゴシック" panose="020B0400000000000000" pitchFamily="50" charset="-128"/>
              </a:rPr>
              <a:t> </a:t>
            </a:r>
            <a:r>
              <a:rPr lang="en-US" altLang="ja-JP" dirty="0">
                <a:solidFill>
                  <a:schemeClr val="accent6">
                    <a:lumMod val="50000"/>
                  </a:schemeClr>
                </a:solidFill>
                <a:latin typeface="BIZ UDPゴシック" panose="020B0400000000000000" pitchFamily="50" charset="-128"/>
                <a:ea typeface="BIZ UDPゴシック" panose="020B0400000000000000" pitchFamily="50" charset="-128"/>
              </a:rPr>
              <a:t>(</a:t>
            </a:r>
            <a:r>
              <a:rPr lang="ja-JP" altLang="en-US" dirty="0">
                <a:solidFill>
                  <a:schemeClr val="accent6">
                    <a:lumMod val="50000"/>
                  </a:schemeClr>
                </a:solidFill>
                <a:latin typeface="BIZ UDPゴシック" panose="020B0400000000000000" pitchFamily="50" charset="-128"/>
                <a:ea typeface="BIZ UDPゴシック" panose="020B0400000000000000" pitchFamily="50" charset="-128"/>
              </a:rPr>
              <a:t>参考）　医学部医学科</a:t>
            </a:r>
            <a:r>
              <a:rPr lang="en-US" altLang="ja-JP" dirty="0">
                <a:solidFill>
                  <a:schemeClr val="accent6">
                    <a:lumMod val="50000"/>
                  </a:schemeClr>
                </a:solidFill>
                <a:latin typeface="BIZ UDPゴシック" panose="020B0400000000000000" pitchFamily="50" charset="-128"/>
                <a:ea typeface="BIZ UDPゴシック" panose="020B0400000000000000" pitchFamily="50" charset="-128"/>
              </a:rPr>
              <a:t>4</a:t>
            </a:r>
            <a:r>
              <a:rPr lang="ja-JP" altLang="en-US" dirty="0">
                <a:solidFill>
                  <a:schemeClr val="accent6">
                    <a:lumMod val="50000"/>
                  </a:schemeClr>
                </a:solidFill>
                <a:latin typeface="BIZ UDPゴシック" panose="020B0400000000000000" pitchFamily="50" charset="-128"/>
                <a:ea typeface="BIZ UDPゴシック" panose="020B0400000000000000" pitchFamily="50" charset="-128"/>
              </a:rPr>
              <a:t>年次実習　「健康増進・予防医学への参画」を</a:t>
            </a:r>
            <a:endParaRPr lang="en-US" altLang="ja-JP" dirty="0">
              <a:solidFill>
                <a:schemeClr val="accent6">
                  <a:lumMod val="50000"/>
                </a:schemeClr>
              </a:solidFill>
              <a:latin typeface="BIZ UDPゴシック" panose="020B0400000000000000" pitchFamily="50" charset="-128"/>
              <a:ea typeface="BIZ UDPゴシック" panose="020B0400000000000000" pitchFamily="50" charset="-128"/>
            </a:endParaRPr>
          </a:p>
          <a:p>
            <a:pPr marL="0" indent="0">
              <a:buNone/>
            </a:pPr>
            <a:r>
              <a:rPr lang="ja-JP" altLang="en-US" dirty="0">
                <a:solidFill>
                  <a:schemeClr val="accent6">
                    <a:lumMod val="50000"/>
                  </a:schemeClr>
                </a:solidFill>
                <a:latin typeface="BIZ UDPゴシック" panose="020B0400000000000000" pitchFamily="50" charset="-128"/>
                <a:ea typeface="BIZ UDPゴシック" panose="020B0400000000000000" pitchFamily="50" charset="-128"/>
              </a:rPr>
              <a:t>　　        令和</a:t>
            </a:r>
            <a:r>
              <a:rPr lang="en-US" altLang="ja-JP" dirty="0">
                <a:solidFill>
                  <a:schemeClr val="accent6">
                    <a:lumMod val="50000"/>
                  </a:schemeClr>
                </a:solidFill>
                <a:latin typeface="BIZ UDPゴシック" panose="020B0400000000000000" pitchFamily="50" charset="-128"/>
                <a:ea typeface="BIZ UDPゴシック" panose="020B0400000000000000" pitchFamily="50" charset="-128"/>
              </a:rPr>
              <a:t>7</a:t>
            </a:r>
            <a:r>
              <a:rPr lang="ja-JP" altLang="en-US" dirty="0">
                <a:solidFill>
                  <a:schemeClr val="accent6">
                    <a:lumMod val="50000"/>
                  </a:schemeClr>
                </a:solidFill>
                <a:latin typeface="BIZ UDPゴシック" panose="020B0400000000000000" pitchFamily="50" charset="-128"/>
                <a:ea typeface="BIZ UDPゴシック" panose="020B0400000000000000" pitchFamily="50" charset="-128"/>
              </a:rPr>
              <a:t>年度から実施しています。 ミニデイ</a:t>
            </a:r>
            <a:r>
              <a:rPr lang="en-US" altLang="ja-JP" dirty="0">
                <a:solidFill>
                  <a:schemeClr val="accent6">
                    <a:lumMod val="50000"/>
                  </a:schemeClr>
                </a:solidFill>
                <a:latin typeface="BIZ UDPゴシック" panose="020B0400000000000000" pitchFamily="50" charset="-128"/>
                <a:ea typeface="BIZ UDPゴシック" panose="020B0400000000000000" pitchFamily="50" charset="-128"/>
              </a:rPr>
              <a:t>6</a:t>
            </a:r>
            <a:r>
              <a:rPr lang="ja-JP" altLang="en-US" dirty="0">
                <a:solidFill>
                  <a:schemeClr val="accent6">
                    <a:lumMod val="50000"/>
                  </a:schemeClr>
                </a:solidFill>
                <a:latin typeface="BIZ UDPゴシック" panose="020B0400000000000000" pitchFamily="50" charset="-128"/>
                <a:ea typeface="BIZ UDPゴシック" panose="020B0400000000000000" pitchFamily="50" charset="-128"/>
              </a:rPr>
              <a:t>事業所の皆様には、</a:t>
            </a:r>
            <a:endParaRPr lang="en-US" altLang="ja-JP" dirty="0">
              <a:solidFill>
                <a:schemeClr val="accent6">
                  <a:lumMod val="50000"/>
                </a:schemeClr>
              </a:solidFill>
              <a:latin typeface="BIZ UDPゴシック" panose="020B0400000000000000" pitchFamily="50" charset="-128"/>
              <a:ea typeface="BIZ UDPゴシック" panose="020B0400000000000000" pitchFamily="50" charset="-128"/>
            </a:endParaRPr>
          </a:p>
          <a:p>
            <a:pPr marL="0" indent="0">
              <a:buNone/>
            </a:pPr>
            <a:r>
              <a:rPr lang="ja-JP" altLang="en-US" dirty="0">
                <a:solidFill>
                  <a:schemeClr val="accent6">
                    <a:lumMod val="50000"/>
                  </a:schemeClr>
                </a:solidFill>
                <a:latin typeface="BIZ UDPゴシック" panose="020B0400000000000000" pitchFamily="50" charset="-128"/>
                <a:ea typeface="BIZ UDPゴシック" panose="020B0400000000000000" pitchFamily="50" charset="-128"/>
              </a:rPr>
              <a:t>　　　　　　学生教育にご協力をいただき、誠にありがとうございました。</a:t>
            </a:r>
            <a:endParaRPr lang="en-US" altLang="ja-JP"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DA57BD55-271F-5544-9ED2-79DB66C17D09}"/>
              </a:ext>
            </a:extLst>
          </p:cNvPr>
          <p:cNvSpPr txBox="1"/>
          <p:nvPr/>
        </p:nvSpPr>
        <p:spPr>
          <a:xfrm>
            <a:off x="708278" y="3080822"/>
            <a:ext cx="8141142" cy="723275"/>
          </a:xfrm>
          <a:prstGeom prst="rect">
            <a:avLst/>
          </a:prstGeom>
          <a:noFill/>
        </p:spPr>
        <p:txBody>
          <a:bodyPr wrap="square" rtlCol="0">
            <a:spAutoFit/>
          </a:bodyPr>
          <a:lstStyle/>
          <a:p>
            <a:pPr>
              <a:spcBef>
                <a:spcPts val="600"/>
              </a:spcBef>
            </a:pPr>
            <a:r>
              <a:rPr kumimoji="1" lang="ja-JP" altLang="en-US" dirty="0">
                <a:latin typeface="BIZ UDPゴシック" panose="020B0400000000000000" pitchFamily="50" charset="-128"/>
                <a:ea typeface="BIZ UDPゴシック" panose="020B0400000000000000" pitchFamily="50" charset="-128"/>
              </a:rPr>
              <a:t>・第</a:t>
            </a:r>
            <a:r>
              <a:rPr kumimoji="1" lang="en-US" altLang="ja-JP" dirty="0">
                <a:latin typeface="BIZ UDPゴシック" panose="020B0400000000000000" pitchFamily="50" charset="-128"/>
                <a:ea typeface="BIZ UDPゴシック" panose="020B0400000000000000" pitchFamily="50" charset="-128"/>
              </a:rPr>
              <a:t>1</a:t>
            </a:r>
            <a:r>
              <a:rPr kumimoji="1" lang="ja-JP" altLang="en-US" dirty="0">
                <a:latin typeface="BIZ UDPゴシック" panose="020B0400000000000000" pitchFamily="50" charset="-128"/>
                <a:ea typeface="BIZ UDPゴシック" panose="020B0400000000000000" pitchFamily="50" charset="-128"/>
              </a:rPr>
              <a:t>回 </a:t>
            </a:r>
            <a:r>
              <a:rPr kumimoji="1" lang="en-US" altLang="ja-JP" dirty="0">
                <a:latin typeface="BIZ UDPゴシック" panose="020B0400000000000000" pitchFamily="50" charset="-128"/>
                <a:ea typeface="BIZ UDPゴシック" panose="020B0400000000000000" pitchFamily="50" charset="-128"/>
              </a:rPr>
              <a:t>9</a:t>
            </a:r>
            <a:r>
              <a:rPr kumimoji="1" lang="ja-JP" altLang="en-US" dirty="0">
                <a:latin typeface="BIZ UDPゴシック" panose="020B0400000000000000" pitchFamily="50" charset="-128"/>
                <a:ea typeface="BIZ UDPゴシック" panose="020B0400000000000000" pitchFamily="50" charset="-128"/>
              </a:rPr>
              <a:t>月</a:t>
            </a:r>
            <a:r>
              <a:rPr kumimoji="1" lang="en-US" altLang="ja-JP" dirty="0">
                <a:latin typeface="BIZ UDPゴシック" panose="020B0400000000000000" pitchFamily="50" charset="-128"/>
                <a:ea typeface="BIZ UDPゴシック" panose="020B0400000000000000" pitchFamily="50" charset="-128"/>
              </a:rPr>
              <a:t>15</a:t>
            </a:r>
            <a:r>
              <a:rPr kumimoji="1" lang="ja-JP" altLang="en-US" dirty="0">
                <a:latin typeface="BIZ UDPゴシック" panose="020B0400000000000000" pitchFamily="50" charset="-128"/>
                <a:ea typeface="BIZ UDPゴシック" panose="020B0400000000000000" pitchFamily="50" charset="-128"/>
              </a:rPr>
              <a:t>日（火）開催　名市大病院（地下鉄桜山駅から直結通路・徒歩</a:t>
            </a:r>
            <a:r>
              <a:rPr kumimoji="1" lang="en-US" altLang="ja-JP" dirty="0">
                <a:latin typeface="BIZ UDPゴシック" panose="020B0400000000000000" pitchFamily="50" charset="-128"/>
                <a:ea typeface="BIZ UDPゴシック" panose="020B0400000000000000" pitchFamily="50" charset="-128"/>
              </a:rPr>
              <a:t>3</a:t>
            </a:r>
            <a:r>
              <a:rPr kumimoji="1" lang="ja-JP" altLang="en-US" dirty="0">
                <a:latin typeface="BIZ UDPゴシック" panose="020B0400000000000000" pitchFamily="50" charset="-128"/>
                <a:ea typeface="BIZ UDPゴシック" panose="020B0400000000000000" pitchFamily="50" charset="-128"/>
              </a:rPr>
              <a:t>分）</a:t>
            </a:r>
            <a:endParaRPr kumimoji="1" lang="en-US" altLang="ja-JP" dirty="0">
              <a:latin typeface="BIZ UDPゴシック" panose="020B0400000000000000" pitchFamily="50" charset="-128"/>
              <a:ea typeface="BIZ UDPゴシック" panose="020B0400000000000000" pitchFamily="50" charset="-128"/>
            </a:endParaRPr>
          </a:p>
          <a:p>
            <a:pPr>
              <a:spcBef>
                <a:spcPts val="600"/>
              </a:spcBef>
            </a:pPr>
            <a:r>
              <a:rPr kumimoji="1" lang="ja-JP" altLang="en-US" dirty="0">
                <a:latin typeface="BIZ UDPゴシック" panose="020B0400000000000000" pitchFamily="50" charset="-128"/>
                <a:ea typeface="BIZ UDPゴシック" panose="020B0400000000000000" pitchFamily="50" charset="-128"/>
              </a:rPr>
              <a:t>・制度や内容に関する最新情報のアップデートに是非ご活用ください。</a:t>
            </a:r>
            <a:endParaRPr kumimoji="1" lang="ja-JP" altLang="en-US" dirty="0"/>
          </a:p>
        </p:txBody>
      </p:sp>
    </p:spTree>
    <p:extLst>
      <p:ext uri="{BB962C8B-B14F-4D97-AF65-F5344CB8AC3E}">
        <p14:creationId xmlns:p14="http://schemas.microsoft.com/office/powerpoint/2010/main" val="2321109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p:nvPr/>
        </p:nvSpPr>
        <p:spPr>
          <a:xfrm>
            <a:off x="342900" y="341390"/>
            <a:ext cx="2550378" cy="311624"/>
          </a:xfrm>
          <a:prstGeom prst="rect">
            <a:avLst/>
          </a:prstGeom>
          <a:noFill/>
          <a:ln/>
        </p:spPr>
        <p:txBody>
          <a:bodyPr wrap="none" lIns="0" tIns="0" rIns="0" bIns="0" rtlCol="0" anchor="ctr">
            <a:spAutoFit/>
          </a:bodyPr>
          <a:lstStyle/>
          <a:p>
            <a:pPr marL="0" indent="0">
              <a:buNone/>
            </a:pPr>
            <a:r>
              <a:rPr 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連絡会の構成メンバー</a:t>
            </a:r>
            <a:endParaRPr lang="en-US" sz="2025" dirty="0">
              <a:latin typeface="BIZ UDPゴシック" panose="020B0400000000000000" pitchFamily="50" charset="-128"/>
              <a:ea typeface="BIZ UDPゴシック" panose="020B0400000000000000" pitchFamily="50" charset="-128"/>
            </a:endParaRPr>
          </a:p>
        </p:txBody>
      </p:sp>
      <p:sp>
        <p:nvSpPr>
          <p:cNvPr id="5" name="Shape 2"/>
          <p:cNvSpPr/>
          <p:nvPr/>
        </p:nvSpPr>
        <p:spPr>
          <a:xfrm>
            <a:off x="342900" y="1022979"/>
            <a:ext cx="285750" cy="285750"/>
          </a:xfrm>
          <a:prstGeom prst="ellipse">
            <a:avLst/>
          </a:prstGeom>
          <a:solidFill>
            <a:srgbClr val="97BF8F"/>
          </a:solidFill>
          <a:ln/>
        </p:spPr>
        <p:txBody>
          <a:bodyPr/>
          <a:lstStyle/>
          <a:p>
            <a:endParaRPr lang="ja-JP" altLang="en-US"/>
          </a:p>
        </p:txBody>
      </p:sp>
      <p:pic>
        <p:nvPicPr>
          <p:cNvPr id="6" name="Image 1" descr="preencoded.png"/>
          <p:cNvPicPr>
            <a:picLocks noChangeAspect="1"/>
          </p:cNvPicPr>
          <p:nvPr/>
        </p:nvPicPr>
        <p:blipFill>
          <a:blip/>
          <a:stretch>
            <a:fillRect/>
          </a:stretch>
        </p:blipFill>
        <p:spPr>
          <a:xfrm>
            <a:off x="405408" y="1101561"/>
            <a:ext cx="160734" cy="128588"/>
          </a:xfrm>
          <a:prstGeom prst="rect">
            <a:avLst/>
          </a:prstGeom>
        </p:spPr>
      </p:pic>
      <p:sp>
        <p:nvSpPr>
          <p:cNvPr id="7" name="Text 3"/>
          <p:cNvSpPr/>
          <p:nvPr/>
        </p:nvSpPr>
        <p:spPr>
          <a:xfrm>
            <a:off x="714375" y="1061980"/>
            <a:ext cx="461665" cy="207749"/>
          </a:xfrm>
          <a:prstGeom prst="rect">
            <a:avLst/>
          </a:prstGeom>
          <a:noFill/>
          <a:ln/>
        </p:spPr>
        <p:txBody>
          <a:bodyPr wrap="none" lIns="0" tIns="0" rIns="0" bIns="0" rtlCol="0" anchor="ctr">
            <a:spAutoFit/>
          </a:bodyPr>
          <a:lstStyle/>
          <a:p>
            <a:pPr marL="0" indent="0">
              <a:buNone/>
            </a:pPr>
            <a:r>
              <a:rPr lang="en-US" sz="1350" b="1" dirty="0">
                <a:solidFill>
                  <a:srgbClr val="2C5F2D"/>
                </a:solidFill>
                <a:latin typeface="BIZ UDPゴシック" panose="020B0400000000000000" pitchFamily="50" charset="-128"/>
                <a:ea typeface="BIZ UDPゴシック" panose="020B0400000000000000" pitchFamily="50" charset="-128"/>
                <a:cs typeface="Noto Sans" pitchFamily="34" charset="-120"/>
              </a:rPr>
              <a:t> 会員 </a:t>
            </a:r>
            <a:endParaRPr lang="en-US" sz="1350" dirty="0">
              <a:latin typeface="BIZ UDPゴシック" panose="020B0400000000000000" pitchFamily="50" charset="-128"/>
              <a:ea typeface="BIZ UDPゴシック" panose="020B0400000000000000" pitchFamily="50" charset="-128"/>
            </a:endParaRPr>
          </a:p>
        </p:txBody>
      </p:sp>
      <p:sp>
        <p:nvSpPr>
          <p:cNvPr id="8" name="Text 4"/>
          <p:cNvSpPr/>
          <p:nvPr/>
        </p:nvSpPr>
        <p:spPr>
          <a:xfrm>
            <a:off x="342900" y="1564015"/>
            <a:ext cx="4705331" cy="160941"/>
          </a:xfrm>
          <a:prstGeom prst="rect">
            <a:avLst/>
          </a:prstGeom>
          <a:noFill/>
          <a:ln/>
        </p:spPr>
        <p:txBody>
          <a:bodyPr wrap="square" lIns="0" tIns="0" rIns="0" bIns="0" rtlCol="0" anchor="ctr">
            <a:spAutoFit/>
          </a:bodyPr>
          <a:lstStyle/>
          <a:p>
            <a:pPr marL="0" indent="0">
              <a:buNone/>
            </a:pPr>
            <a:r>
              <a:rPr lang="en-US" sz="1046" dirty="0">
                <a:solidFill>
                  <a:srgbClr val="333333"/>
                </a:solidFill>
                <a:latin typeface="BIZ UDPゴシック" panose="020B0400000000000000" pitchFamily="50" charset="-128"/>
                <a:ea typeface="BIZ UDPゴシック" panose="020B0400000000000000" pitchFamily="50" charset="-128"/>
                <a:cs typeface="Noto Sans" pitchFamily="34" charset="-120"/>
              </a:rPr>
              <a:t>ミニデイの事業所（連絡会等への参加は管理者を想定しますが、代理の方も可）</a:t>
            </a:r>
            <a:endParaRPr lang="en-US" sz="1046" dirty="0">
              <a:latin typeface="BIZ UDPゴシック" panose="020B0400000000000000" pitchFamily="50" charset="-128"/>
              <a:ea typeface="BIZ UDPゴシック" panose="020B0400000000000000" pitchFamily="50" charset="-128"/>
            </a:endParaRPr>
          </a:p>
        </p:txBody>
      </p:sp>
      <p:sp>
        <p:nvSpPr>
          <p:cNvPr id="9" name="Shape 5"/>
          <p:cNvSpPr/>
          <p:nvPr/>
        </p:nvSpPr>
        <p:spPr>
          <a:xfrm>
            <a:off x="342900" y="2087398"/>
            <a:ext cx="285750" cy="285750"/>
          </a:xfrm>
          <a:prstGeom prst="ellipse">
            <a:avLst/>
          </a:prstGeom>
          <a:solidFill>
            <a:srgbClr val="97BF8F"/>
          </a:solidFill>
          <a:ln/>
        </p:spPr>
        <p:txBody>
          <a:bodyPr/>
          <a:lstStyle/>
          <a:p>
            <a:endParaRPr lang="ja-JP" altLang="en-US"/>
          </a:p>
        </p:txBody>
      </p:sp>
      <p:pic>
        <p:nvPicPr>
          <p:cNvPr id="10" name="Image 2" descr="preencoded.png"/>
          <p:cNvPicPr>
            <a:picLocks noChangeAspect="1"/>
          </p:cNvPicPr>
          <p:nvPr/>
        </p:nvPicPr>
        <p:blipFill>
          <a:blip/>
          <a:stretch>
            <a:fillRect/>
          </a:stretch>
        </p:blipFill>
        <p:spPr>
          <a:xfrm>
            <a:off x="429518" y="2165979"/>
            <a:ext cx="112514" cy="128588"/>
          </a:xfrm>
          <a:prstGeom prst="rect">
            <a:avLst/>
          </a:prstGeom>
        </p:spPr>
      </p:pic>
      <p:sp>
        <p:nvSpPr>
          <p:cNvPr id="11" name="Text 6"/>
          <p:cNvSpPr/>
          <p:nvPr/>
        </p:nvSpPr>
        <p:spPr>
          <a:xfrm>
            <a:off x="714375" y="2126399"/>
            <a:ext cx="634789" cy="207749"/>
          </a:xfrm>
          <a:prstGeom prst="rect">
            <a:avLst/>
          </a:prstGeom>
          <a:noFill/>
          <a:ln/>
        </p:spPr>
        <p:txBody>
          <a:bodyPr wrap="none" lIns="0" tIns="0" rIns="0" bIns="0" rtlCol="0" anchor="ctr">
            <a:spAutoFit/>
          </a:bodyPr>
          <a:lstStyle/>
          <a:p>
            <a:pPr marL="0" indent="0">
              <a:buNone/>
            </a:pPr>
            <a:r>
              <a:rPr lang="en-US" sz="1350" b="1" dirty="0">
                <a:solidFill>
                  <a:srgbClr val="2C5F2D"/>
                </a:solidFill>
                <a:latin typeface="BIZ UDPゴシック" panose="020B0400000000000000" pitchFamily="50" charset="-128"/>
                <a:ea typeface="BIZ UDPゴシック" panose="020B0400000000000000" pitchFamily="50" charset="-128"/>
                <a:cs typeface="Noto Sans" pitchFamily="34" charset="-120"/>
              </a:rPr>
              <a:t> 事務局 </a:t>
            </a:r>
            <a:endParaRPr lang="en-US" sz="1350" dirty="0">
              <a:latin typeface="BIZ UDPゴシック" panose="020B0400000000000000" pitchFamily="50" charset="-128"/>
              <a:ea typeface="BIZ UDPゴシック" panose="020B0400000000000000" pitchFamily="50" charset="-128"/>
            </a:endParaRPr>
          </a:p>
        </p:txBody>
      </p:sp>
      <p:sp>
        <p:nvSpPr>
          <p:cNvPr id="12" name="Shape 7"/>
          <p:cNvSpPr/>
          <p:nvPr/>
        </p:nvSpPr>
        <p:spPr>
          <a:xfrm>
            <a:off x="342899" y="2379401"/>
            <a:ext cx="4705331" cy="395190"/>
          </a:xfrm>
          <a:prstGeom prst="rect">
            <a:avLst/>
          </a:prstGeom>
          <a:solidFill>
            <a:srgbClr val="F5F9F5"/>
          </a:solidFill>
          <a:ln/>
        </p:spPr>
        <p:txBody>
          <a:bodyPr/>
          <a:lstStyle/>
          <a:p>
            <a:endParaRPr lang="ja-JP" altLang="en-US"/>
          </a:p>
        </p:txBody>
      </p:sp>
      <p:sp>
        <p:nvSpPr>
          <p:cNvPr id="13" name="Text 8"/>
          <p:cNvSpPr/>
          <p:nvPr/>
        </p:nvSpPr>
        <p:spPr>
          <a:xfrm>
            <a:off x="566142" y="2427257"/>
            <a:ext cx="65" cy="160941"/>
          </a:xfrm>
          <a:prstGeom prst="rect">
            <a:avLst/>
          </a:prstGeom>
          <a:noFill/>
          <a:ln/>
        </p:spPr>
        <p:txBody>
          <a:bodyPr wrap="none" lIns="0" tIns="0" rIns="0" bIns="0" rtlCol="0" anchor="ctr">
            <a:spAutoFit/>
          </a:bodyPr>
          <a:lstStyle/>
          <a:p>
            <a:pPr marL="0" indent="0">
              <a:buNone/>
            </a:pPr>
            <a:endParaRPr lang="en-US" sz="1046" dirty="0">
              <a:latin typeface="BIZ UDPゴシック" panose="020B0400000000000000" pitchFamily="50" charset="-128"/>
              <a:ea typeface="BIZ UDPゴシック" panose="020B0400000000000000" pitchFamily="50" charset="-128"/>
            </a:endParaRPr>
          </a:p>
        </p:txBody>
      </p:sp>
      <p:sp>
        <p:nvSpPr>
          <p:cNvPr id="14" name="Text 9"/>
          <p:cNvSpPr/>
          <p:nvPr/>
        </p:nvSpPr>
        <p:spPr>
          <a:xfrm>
            <a:off x="547663" y="2493110"/>
            <a:ext cx="1256754" cy="160941"/>
          </a:xfrm>
          <a:prstGeom prst="rect">
            <a:avLst/>
          </a:prstGeom>
          <a:noFill/>
          <a:ln/>
        </p:spPr>
        <p:txBody>
          <a:bodyPr wrap="none" lIns="0" tIns="0" rIns="0" bIns="0" rtlCol="0" anchor="ctr">
            <a:spAutoFit/>
          </a:bodyPr>
          <a:lstStyle/>
          <a:p>
            <a:pPr marL="0" indent="0">
              <a:buNone/>
            </a:pPr>
            <a:r>
              <a:rPr lang="en-US" sz="1046">
                <a:solidFill>
                  <a:srgbClr val="555555"/>
                </a:solidFill>
                <a:latin typeface="BIZ UDPゴシック" panose="020B0400000000000000" pitchFamily="50" charset="-128"/>
                <a:ea typeface="BIZ UDPゴシック" panose="020B0400000000000000" pitchFamily="50" charset="-128"/>
                <a:cs typeface="Noto Sans" pitchFamily="34" charset="-120"/>
              </a:rPr>
              <a:t>名古屋市 高齢福祉課</a:t>
            </a:r>
            <a:endParaRPr lang="en-US" sz="1046" dirty="0">
              <a:latin typeface="BIZ UDPゴシック" panose="020B0400000000000000" pitchFamily="50" charset="-128"/>
              <a:ea typeface="BIZ UDPゴシック" panose="020B0400000000000000" pitchFamily="50" charset="-128"/>
            </a:endParaRPr>
          </a:p>
        </p:txBody>
      </p:sp>
      <p:sp>
        <p:nvSpPr>
          <p:cNvPr id="18" name="Shape 13"/>
          <p:cNvSpPr/>
          <p:nvPr/>
        </p:nvSpPr>
        <p:spPr>
          <a:xfrm>
            <a:off x="342900" y="3277556"/>
            <a:ext cx="4705331" cy="381777"/>
          </a:xfrm>
          <a:prstGeom prst="rect">
            <a:avLst/>
          </a:prstGeom>
          <a:solidFill>
            <a:srgbClr val="F5F9F5"/>
          </a:solidFill>
          <a:ln/>
        </p:spPr>
        <p:txBody>
          <a:bodyPr/>
          <a:lstStyle/>
          <a:p>
            <a:endParaRPr lang="ja-JP" altLang="en-US"/>
          </a:p>
        </p:txBody>
      </p:sp>
      <p:sp>
        <p:nvSpPr>
          <p:cNvPr id="20" name="Text 15"/>
          <p:cNvSpPr/>
          <p:nvPr/>
        </p:nvSpPr>
        <p:spPr>
          <a:xfrm>
            <a:off x="485775" y="3391636"/>
            <a:ext cx="3140283" cy="160941"/>
          </a:xfrm>
          <a:prstGeom prst="rect">
            <a:avLst/>
          </a:prstGeom>
          <a:noFill/>
          <a:ln/>
        </p:spPr>
        <p:txBody>
          <a:bodyPr wrap="none" lIns="0" tIns="0" rIns="0" bIns="0" rtlCol="0" anchor="ctr">
            <a:spAutoFit/>
          </a:bodyPr>
          <a:lstStyle/>
          <a:p>
            <a:pPr marL="0" indent="0">
              <a:buNone/>
            </a:pPr>
            <a:r>
              <a:rPr lang="en-US" sz="1046" dirty="0">
                <a:solidFill>
                  <a:srgbClr val="555555"/>
                </a:solidFill>
                <a:latin typeface="BIZ UDPゴシック" panose="020B0400000000000000" pitchFamily="50" charset="-128"/>
                <a:ea typeface="BIZ UDPゴシック" panose="020B0400000000000000" pitchFamily="50" charset="-128"/>
                <a:cs typeface="Noto Sans" pitchFamily="34" charset="-120"/>
              </a:rPr>
              <a:t>名古屋市立大学病院 地域包括ケア推進・研究センター</a:t>
            </a:r>
            <a:endParaRPr lang="en-US" sz="1046" dirty="0">
              <a:latin typeface="BIZ UDPゴシック" panose="020B0400000000000000" pitchFamily="50" charset="-128"/>
              <a:ea typeface="BIZ UDPゴシック" panose="020B0400000000000000" pitchFamily="50" charset="-128"/>
            </a:endParaRPr>
          </a:p>
        </p:txBody>
      </p:sp>
      <p:sp>
        <p:nvSpPr>
          <p:cNvPr id="21" name="Shape 16"/>
          <p:cNvSpPr/>
          <p:nvPr/>
        </p:nvSpPr>
        <p:spPr>
          <a:xfrm>
            <a:off x="342898" y="3746091"/>
            <a:ext cx="4705331" cy="511543"/>
          </a:xfrm>
          <a:prstGeom prst="rect">
            <a:avLst/>
          </a:prstGeom>
          <a:solidFill>
            <a:srgbClr val="F5F9F5"/>
          </a:solidFill>
          <a:ln/>
        </p:spPr>
        <p:txBody>
          <a:bodyPr/>
          <a:lstStyle/>
          <a:p>
            <a:endParaRPr lang="ja-JP" altLang="en-US"/>
          </a:p>
        </p:txBody>
      </p:sp>
      <p:sp>
        <p:nvSpPr>
          <p:cNvPr id="23" name="Text 18"/>
          <p:cNvSpPr/>
          <p:nvPr/>
        </p:nvSpPr>
        <p:spPr>
          <a:xfrm>
            <a:off x="485775" y="3921391"/>
            <a:ext cx="2297104" cy="160941"/>
          </a:xfrm>
          <a:prstGeom prst="rect">
            <a:avLst/>
          </a:prstGeom>
          <a:noFill/>
          <a:ln/>
        </p:spPr>
        <p:txBody>
          <a:bodyPr wrap="none" lIns="0" tIns="0" rIns="0" bIns="0" rtlCol="0" anchor="ctr">
            <a:spAutoFit/>
          </a:bodyPr>
          <a:lstStyle/>
          <a:p>
            <a:pPr marL="0" indent="0">
              <a:buNone/>
            </a:pPr>
            <a:r>
              <a:rPr lang="en-US" sz="1046" dirty="0">
                <a:solidFill>
                  <a:srgbClr val="555555"/>
                </a:solidFill>
                <a:latin typeface="BIZ UDPゴシック" panose="020B0400000000000000" pitchFamily="50" charset="-128"/>
                <a:ea typeface="BIZ UDPゴシック" panose="020B0400000000000000" pitchFamily="50" charset="-128"/>
                <a:cs typeface="Noto Sans" pitchFamily="34" charset="-120"/>
              </a:rPr>
              <a:t>あゝす在宅療養支援センター ※兼 会員</a:t>
            </a:r>
            <a:endParaRPr lang="en-US" sz="1046" dirty="0">
              <a:latin typeface="BIZ UDPゴシック" panose="020B0400000000000000" pitchFamily="50" charset="-128"/>
              <a:ea typeface="BIZ UDPゴシック" panose="020B0400000000000000" pitchFamily="50" charset="-128"/>
            </a:endParaRPr>
          </a:p>
        </p:txBody>
      </p:sp>
      <p:sp>
        <p:nvSpPr>
          <p:cNvPr id="24" name="Text 19"/>
          <p:cNvSpPr/>
          <p:nvPr/>
        </p:nvSpPr>
        <p:spPr>
          <a:xfrm>
            <a:off x="705387" y="4417657"/>
            <a:ext cx="2920671" cy="242374"/>
          </a:xfrm>
          <a:prstGeom prst="rect">
            <a:avLst/>
          </a:prstGeom>
          <a:noFill/>
          <a:ln/>
        </p:spPr>
        <p:txBody>
          <a:bodyPr wrap="none" lIns="0" tIns="0" rIns="0" bIns="0" rtlCol="0" anchor="ctr">
            <a:spAutoFit/>
          </a:bodyPr>
          <a:lstStyle/>
          <a:p>
            <a:pPr marL="0" indent="0" algn="ctr">
              <a:buNone/>
            </a:pPr>
            <a:r>
              <a:rPr lang="en-US" sz="1575" b="1" dirty="0">
                <a:solidFill>
                  <a:srgbClr val="2C5F2D"/>
                </a:solidFill>
                <a:latin typeface="BIZ UDPゴシック" panose="020B0400000000000000" pitchFamily="50" charset="-128"/>
                <a:ea typeface="BIZ UDPゴシック" panose="020B0400000000000000" pitchFamily="50" charset="-128"/>
                <a:cs typeface="Noto Sans" pitchFamily="34" charset="-120"/>
              </a:rPr>
              <a:t>ご協力よろしくお願いいたします</a:t>
            </a:r>
            <a:endParaRPr lang="en-US" sz="1575" dirty="0">
              <a:latin typeface="BIZ UDPゴシック" panose="020B0400000000000000" pitchFamily="50" charset="-128"/>
              <a:ea typeface="BIZ UDPゴシック" panose="020B0400000000000000" pitchFamily="50" charset="-128"/>
            </a:endParaRPr>
          </a:p>
        </p:txBody>
      </p:sp>
      <p:sp>
        <p:nvSpPr>
          <p:cNvPr id="25" name="Shape 5"/>
          <p:cNvSpPr/>
          <p:nvPr/>
        </p:nvSpPr>
        <p:spPr>
          <a:xfrm>
            <a:off x="342898" y="2930584"/>
            <a:ext cx="285750" cy="285750"/>
          </a:xfrm>
          <a:prstGeom prst="ellipse">
            <a:avLst/>
          </a:prstGeom>
          <a:solidFill>
            <a:srgbClr val="97BF8F"/>
          </a:solidFill>
          <a:ln/>
        </p:spPr>
        <p:txBody>
          <a:bodyPr/>
          <a:lstStyle/>
          <a:p>
            <a:endParaRPr lang="ja-JP" altLang="en-US"/>
          </a:p>
        </p:txBody>
      </p:sp>
      <p:pic>
        <p:nvPicPr>
          <p:cNvPr id="26" name="Image 2" descr="preencoded.png"/>
          <p:cNvPicPr>
            <a:picLocks noChangeAspect="1"/>
          </p:cNvPicPr>
          <p:nvPr/>
        </p:nvPicPr>
        <p:blipFill>
          <a:blip/>
          <a:stretch>
            <a:fillRect/>
          </a:stretch>
        </p:blipFill>
        <p:spPr>
          <a:xfrm>
            <a:off x="435149" y="3009165"/>
            <a:ext cx="112514" cy="128588"/>
          </a:xfrm>
          <a:prstGeom prst="rect">
            <a:avLst/>
          </a:prstGeom>
        </p:spPr>
      </p:pic>
      <p:sp>
        <p:nvSpPr>
          <p:cNvPr id="27" name="Text 6"/>
          <p:cNvSpPr/>
          <p:nvPr/>
        </p:nvSpPr>
        <p:spPr>
          <a:xfrm>
            <a:off x="720899" y="2964797"/>
            <a:ext cx="1069203" cy="207749"/>
          </a:xfrm>
          <a:prstGeom prst="rect">
            <a:avLst/>
          </a:prstGeom>
          <a:noFill/>
          <a:ln/>
        </p:spPr>
        <p:txBody>
          <a:bodyPr wrap="none" lIns="0" tIns="0" rIns="0" bIns="0" rtlCol="0" anchor="ctr">
            <a:spAutoFit/>
          </a:bodyPr>
          <a:lstStyle/>
          <a:p>
            <a:pPr marL="0" indent="0">
              <a:buNone/>
            </a:pPr>
            <a:r>
              <a:rPr lang="en-US" sz="1350" b="1">
                <a:solidFill>
                  <a:srgbClr val="2C5F2D"/>
                </a:solidFill>
                <a:latin typeface="BIZ UDPゴシック" panose="020B0400000000000000" pitchFamily="50" charset="-128"/>
                <a:ea typeface="BIZ UDPゴシック" panose="020B0400000000000000" pitchFamily="50" charset="-128"/>
                <a:cs typeface="Noto Sans" pitchFamily="34" charset="-120"/>
              </a:rPr>
              <a:t> </a:t>
            </a:r>
            <a:r>
              <a:rPr lang="ja-JP" altLang="en-US" sz="1350" b="1">
                <a:solidFill>
                  <a:srgbClr val="2C5F2D"/>
                </a:solidFill>
                <a:latin typeface="BIZ UDPゴシック" panose="020B0400000000000000" pitchFamily="50" charset="-128"/>
                <a:ea typeface="BIZ UDPゴシック" panose="020B0400000000000000" pitchFamily="50" charset="-128"/>
                <a:cs typeface="Noto Sans" pitchFamily="34" charset="-120"/>
              </a:rPr>
              <a:t>アドバイザー</a:t>
            </a:r>
            <a:r>
              <a:rPr lang="en-US" sz="1350" b="1">
                <a:solidFill>
                  <a:srgbClr val="2C5F2D"/>
                </a:solidFill>
                <a:latin typeface="BIZ UDPゴシック" panose="020B0400000000000000" pitchFamily="50" charset="-128"/>
                <a:ea typeface="BIZ UDPゴシック" panose="020B0400000000000000" pitchFamily="50" charset="-128"/>
                <a:cs typeface="Noto Sans" pitchFamily="34" charset="-120"/>
              </a:rPr>
              <a:t> </a:t>
            </a:r>
            <a:endParaRPr lang="en-US" sz="135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a:stretch>
            <a:fillRect/>
          </a:stretch>
        </p:blipFill>
        <p:spPr>
          <a:xfrm>
            <a:off x="0" y="0"/>
            <a:ext cx="9144000" cy="5143500"/>
          </a:xfrm>
          <a:prstGeom prst="rect">
            <a:avLst/>
          </a:prstGeom>
        </p:spPr>
      </p:pic>
      <p:sp>
        <p:nvSpPr>
          <p:cNvPr id="3" name="Text 0"/>
          <p:cNvSpPr/>
          <p:nvPr/>
        </p:nvSpPr>
        <p:spPr>
          <a:xfrm>
            <a:off x="342900" y="250981"/>
            <a:ext cx="4760919" cy="492443"/>
          </a:xfrm>
          <a:prstGeom prst="rect">
            <a:avLst/>
          </a:prstGeom>
          <a:noFill/>
          <a:ln/>
        </p:spPr>
        <p:txBody>
          <a:bodyPr wrap="none" lIns="0" tIns="0" rIns="0" bIns="0" rtlCol="0" anchor="ctr">
            <a:spAutoFit/>
          </a:bodyPr>
          <a:lstStyle/>
          <a:p>
            <a:pPr marL="0" indent="0">
              <a:buNone/>
            </a:pPr>
            <a:r>
              <a:rPr lang="en-US" sz="3200" b="1" dirty="0">
                <a:solidFill>
                  <a:srgbClr val="2C5F2D"/>
                </a:solidFill>
                <a:latin typeface="BIZ UDPゴシック" panose="020B0400000000000000" pitchFamily="50" charset="-128"/>
                <a:ea typeface="BIZ UDPゴシック" panose="020B0400000000000000" pitchFamily="50" charset="-128"/>
                <a:cs typeface="Noto Sans" pitchFamily="34" charset="-120"/>
              </a:rPr>
              <a:t>ミニデイ事業の現状と課題</a:t>
            </a:r>
            <a:endParaRPr lang="en-US" sz="3200" dirty="0">
              <a:latin typeface="BIZ UDPゴシック" panose="020B0400000000000000" pitchFamily="50" charset="-128"/>
              <a:ea typeface="BIZ UDPゴシック" panose="020B0400000000000000" pitchFamily="50" charset="-128"/>
            </a:endParaRPr>
          </a:p>
        </p:txBody>
      </p:sp>
      <p:sp>
        <p:nvSpPr>
          <p:cNvPr id="5" name="Text 2"/>
          <p:cNvSpPr/>
          <p:nvPr/>
        </p:nvSpPr>
        <p:spPr>
          <a:xfrm>
            <a:off x="485775" y="1010207"/>
            <a:ext cx="2067874" cy="276999"/>
          </a:xfrm>
          <a:prstGeom prst="rect">
            <a:avLst/>
          </a:prstGeom>
          <a:noFill/>
          <a:ln/>
        </p:spPr>
        <p:txBody>
          <a:bodyPr wrap="none" lIns="0" tIns="0" rIns="0" bIns="0" rtlCol="0" anchor="ctr">
            <a:spAutoFit/>
          </a:bodyPr>
          <a:lstStyle/>
          <a:p>
            <a:pPr marL="0" indent="0">
              <a:buNone/>
            </a:pPr>
            <a:r>
              <a:rPr lang="ja-JP" altLang="en-US" b="1">
                <a:solidFill>
                  <a:srgbClr val="2C5F2D"/>
                </a:solidFill>
                <a:latin typeface="BIZ UDPゴシック" panose="020B0400000000000000" pitchFamily="50" charset="-128"/>
                <a:ea typeface="BIZ UDPゴシック" panose="020B0400000000000000" pitchFamily="50" charset="-128"/>
                <a:cs typeface="Noto Sans" pitchFamily="34" charset="-120"/>
              </a:rPr>
              <a:t>効果と</a:t>
            </a:r>
            <a:r>
              <a:rPr lang="en-US" b="1">
                <a:solidFill>
                  <a:srgbClr val="2C5F2D"/>
                </a:solidFill>
                <a:latin typeface="BIZ UDPゴシック" panose="020B0400000000000000" pitchFamily="50" charset="-128"/>
                <a:ea typeface="BIZ UDPゴシック" panose="020B0400000000000000" pitchFamily="50" charset="-128"/>
                <a:cs typeface="Noto Sans" pitchFamily="34" charset="-120"/>
              </a:rPr>
              <a:t>利用者の増加</a:t>
            </a:r>
            <a:endParaRPr lang="en-US" dirty="0">
              <a:latin typeface="BIZ UDPゴシック" panose="020B0400000000000000" pitchFamily="50" charset="-128"/>
              <a:ea typeface="BIZ UDPゴシック" panose="020B0400000000000000" pitchFamily="50" charset="-128"/>
            </a:endParaRPr>
          </a:p>
        </p:txBody>
      </p:sp>
      <p:sp>
        <p:nvSpPr>
          <p:cNvPr id="6" name="Text 3"/>
          <p:cNvSpPr/>
          <p:nvPr/>
        </p:nvSpPr>
        <p:spPr>
          <a:xfrm>
            <a:off x="485774" y="1467851"/>
            <a:ext cx="7522846" cy="184666"/>
          </a:xfrm>
          <a:prstGeom prst="rect">
            <a:avLst/>
          </a:prstGeom>
          <a:noFill/>
          <a:ln/>
        </p:spPr>
        <p:txBody>
          <a:bodyPr wrap="square" lIns="0" tIns="0" rIns="0" bIns="0" rtlCol="0" anchor="ctr">
            <a:spAutoFit/>
          </a:bodyPr>
          <a:lstStyle/>
          <a:p>
            <a:pPr marL="0" indent="0">
              <a:buNone/>
            </a:pPr>
            <a:r>
              <a:rPr lang="en-US" sz="1200" dirty="0" err="1">
                <a:solidFill>
                  <a:srgbClr val="333333"/>
                </a:solidFill>
                <a:latin typeface="BIZ UDPゴシック" panose="020B0400000000000000" pitchFamily="50" charset="-128"/>
                <a:ea typeface="BIZ UDPゴシック" panose="020B0400000000000000" pitchFamily="50" charset="-128"/>
                <a:cs typeface="Noto Sans" pitchFamily="34" charset="-120"/>
              </a:rPr>
              <a:t>ミニデイ事業は、介護予防の一環として効果が検証されており、近年では利用者数が</a:t>
            </a:r>
            <a:r>
              <a:rPr lang="ja-JP" alt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一定は</a:t>
            </a:r>
            <a:r>
              <a:rPr lang="en-US" sz="1200" dirty="0" err="1">
                <a:solidFill>
                  <a:srgbClr val="333333"/>
                </a:solidFill>
                <a:latin typeface="BIZ UDPゴシック" panose="020B0400000000000000" pitchFamily="50" charset="-128"/>
                <a:ea typeface="BIZ UDPゴシック" panose="020B0400000000000000" pitchFamily="50" charset="-128"/>
                <a:cs typeface="Noto Sans" pitchFamily="34" charset="-120"/>
              </a:rPr>
              <a:t>増加傾向にあります</a:t>
            </a: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a:t>
            </a:r>
            <a:endParaRPr lang="en-US" sz="1200" dirty="0">
              <a:latin typeface="BIZ UDPゴシック" panose="020B0400000000000000" pitchFamily="50" charset="-128"/>
              <a:ea typeface="BIZ UDPゴシック" panose="020B0400000000000000" pitchFamily="50" charset="-128"/>
            </a:endParaRPr>
          </a:p>
        </p:txBody>
      </p:sp>
      <p:sp>
        <p:nvSpPr>
          <p:cNvPr id="7" name="Text 4"/>
          <p:cNvSpPr/>
          <p:nvPr/>
        </p:nvSpPr>
        <p:spPr>
          <a:xfrm>
            <a:off x="485775" y="1947462"/>
            <a:ext cx="923330" cy="276999"/>
          </a:xfrm>
          <a:prstGeom prst="rect">
            <a:avLst/>
          </a:prstGeom>
          <a:noFill/>
          <a:ln/>
        </p:spPr>
        <p:txBody>
          <a:bodyPr wrap="none" lIns="0" tIns="0" rIns="0" bIns="0" rtlCol="0" anchor="ctr">
            <a:spAutoFit/>
          </a:bodyPr>
          <a:lstStyle/>
          <a:p>
            <a:pPr marL="0" indent="0">
              <a:buNone/>
            </a:pPr>
            <a:r>
              <a:rPr lang="en-US" b="1" dirty="0" err="1">
                <a:solidFill>
                  <a:srgbClr val="2C5F2D"/>
                </a:solidFill>
                <a:latin typeface="BIZ UDPゴシック" panose="020B0400000000000000" pitchFamily="50" charset="-128"/>
                <a:ea typeface="BIZ UDPゴシック" panose="020B0400000000000000" pitchFamily="50" charset="-128"/>
                <a:cs typeface="Noto Sans" pitchFamily="34" charset="-120"/>
              </a:rPr>
              <a:t>事業所数</a:t>
            </a:r>
            <a:endParaRPr lang="en-US" dirty="0">
              <a:latin typeface="BIZ UDPゴシック" panose="020B0400000000000000" pitchFamily="50" charset="-128"/>
              <a:ea typeface="BIZ UDPゴシック" panose="020B0400000000000000" pitchFamily="50" charset="-128"/>
            </a:endParaRPr>
          </a:p>
        </p:txBody>
      </p:sp>
      <p:sp>
        <p:nvSpPr>
          <p:cNvPr id="8" name="Text 5"/>
          <p:cNvSpPr/>
          <p:nvPr/>
        </p:nvSpPr>
        <p:spPr>
          <a:xfrm>
            <a:off x="485774" y="2405105"/>
            <a:ext cx="7698106" cy="184666"/>
          </a:xfrm>
          <a:prstGeom prst="rect">
            <a:avLst/>
          </a:prstGeom>
          <a:noFill/>
          <a:ln/>
        </p:spPr>
        <p:txBody>
          <a:bodyPr wrap="square" lIns="0" tIns="0" rIns="0" bIns="0" rtlCol="0" anchor="ctr">
            <a:spAutoFit/>
          </a:bodyPr>
          <a:lstStyle/>
          <a:p>
            <a:pPr marL="0" indent="0">
              <a:buNone/>
            </a:pPr>
            <a:r>
              <a:rPr lang="en-US" sz="1200" dirty="0" err="1">
                <a:solidFill>
                  <a:srgbClr val="333333"/>
                </a:solidFill>
                <a:latin typeface="BIZ UDPゴシック" panose="020B0400000000000000" pitchFamily="50" charset="-128"/>
                <a:ea typeface="BIZ UDPゴシック" panose="020B0400000000000000" pitchFamily="50" charset="-128"/>
                <a:cs typeface="Noto Sans" pitchFamily="34" charset="-120"/>
              </a:rPr>
              <a:t>サービス提供事業所数は</a:t>
            </a:r>
            <a:r>
              <a:rPr lang="ja-JP" alt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令和</a:t>
            </a:r>
            <a:r>
              <a:rPr lang="en-US" altLang="ja-JP"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6</a:t>
            </a:r>
            <a:r>
              <a:rPr lang="ja-JP" alt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年度から</a:t>
            </a:r>
            <a:r>
              <a:rPr lang="en-US" altLang="ja-JP"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7</a:t>
            </a:r>
            <a:r>
              <a:rPr lang="ja-JP" alt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年度で増加したが</a:t>
            </a: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、事業所間の情報共有の機会も少ない状況です。</a:t>
            </a:r>
            <a:endParaRPr lang="en-US" sz="1200" dirty="0">
              <a:latin typeface="BIZ UDPゴシック" panose="020B0400000000000000" pitchFamily="50" charset="-128"/>
              <a:ea typeface="BIZ UDPゴシック" panose="020B0400000000000000" pitchFamily="50" charset="-128"/>
            </a:endParaRPr>
          </a:p>
        </p:txBody>
      </p:sp>
      <p:sp>
        <p:nvSpPr>
          <p:cNvPr id="9" name="Text 6"/>
          <p:cNvSpPr/>
          <p:nvPr/>
        </p:nvSpPr>
        <p:spPr>
          <a:xfrm>
            <a:off x="485775" y="2884716"/>
            <a:ext cx="1384995" cy="276999"/>
          </a:xfrm>
          <a:prstGeom prst="rect">
            <a:avLst/>
          </a:prstGeom>
          <a:noFill/>
          <a:ln/>
        </p:spPr>
        <p:txBody>
          <a:bodyPr wrap="none" lIns="0" tIns="0" rIns="0" bIns="0" rtlCol="0" anchor="ctr">
            <a:spAutoFit/>
          </a:bodyPr>
          <a:lstStyle/>
          <a:p>
            <a:pPr marL="0" indent="0">
              <a:buNone/>
            </a:pPr>
            <a:r>
              <a:rPr 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認知度の課題</a:t>
            </a:r>
            <a:endParaRPr lang="en-US" dirty="0">
              <a:latin typeface="BIZ UDPゴシック" panose="020B0400000000000000" pitchFamily="50" charset="-128"/>
              <a:ea typeface="BIZ UDPゴシック" panose="020B0400000000000000" pitchFamily="50" charset="-128"/>
            </a:endParaRPr>
          </a:p>
        </p:txBody>
      </p:sp>
      <p:sp>
        <p:nvSpPr>
          <p:cNvPr id="10" name="Text 7"/>
          <p:cNvSpPr/>
          <p:nvPr/>
        </p:nvSpPr>
        <p:spPr>
          <a:xfrm>
            <a:off x="485774" y="3342360"/>
            <a:ext cx="8368666" cy="184666"/>
          </a:xfrm>
          <a:prstGeom prst="rect">
            <a:avLst/>
          </a:prstGeom>
          <a:noFill/>
          <a:ln/>
        </p:spPr>
        <p:txBody>
          <a:bodyPr wrap="square" lIns="0" tIns="0" rIns="0" bIns="0" rtlCol="0" anchor="ctr">
            <a:spAutoFit/>
          </a:bodyPr>
          <a:lstStyle/>
          <a:p>
            <a:pPr marL="0" indent="0">
              <a:buNone/>
            </a:pPr>
            <a:r>
              <a:rPr lang="ja-JP" alt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ケアマネジャーや利用者</a:t>
            </a:r>
            <a:r>
              <a:rPr lang="en-US" sz="1200" dirty="0" err="1">
                <a:solidFill>
                  <a:srgbClr val="333333"/>
                </a:solidFill>
                <a:latin typeface="BIZ UDPゴシック" panose="020B0400000000000000" pitchFamily="50" charset="-128"/>
                <a:ea typeface="BIZ UDPゴシック" panose="020B0400000000000000" pitchFamily="50" charset="-128"/>
                <a:cs typeface="Noto Sans" pitchFamily="34" charset="-120"/>
              </a:rPr>
              <a:t>への認知度や理解が十分でないことも、利用促進の課題となってい</a:t>
            </a:r>
            <a:r>
              <a:rPr lang="ja-JP" alt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るとの仮説を市として持っています。</a:t>
            </a:r>
            <a:endParaRPr lang="en-US" sz="1200" dirty="0">
              <a:latin typeface="BIZ UDPゴシック" panose="020B0400000000000000" pitchFamily="50" charset="-128"/>
              <a:ea typeface="BIZ UDPゴシック" panose="020B0400000000000000" pitchFamily="50" charset="-128"/>
            </a:endParaRPr>
          </a:p>
        </p:txBody>
      </p:sp>
      <p:graphicFrame>
        <p:nvGraphicFramePr>
          <p:cNvPr id="13" name="表 12"/>
          <p:cNvGraphicFramePr>
            <a:graphicFrameLocks noGrp="1"/>
          </p:cNvGraphicFramePr>
          <p:nvPr>
            <p:extLst>
              <p:ext uri="{D42A27DB-BD31-4B8C-83A1-F6EECF244321}">
                <p14:modId xmlns:p14="http://schemas.microsoft.com/office/powerpoint/2010/main" val="1576999780"/>
              </p:ext>
            </p:extLst>
          </p:nvPr>
        </p:nvGraphicFramePr>
        <p:xfrm>
          <a:off x="1019228" y="3793839"/>
          <a:ext cx="7301757" cy="971550"/>
        </p:xfrm>
        <a:graphic>
          <a:graphicData uri="http://schemas.openxmlformats.org/drawingml/2006/table">
            <a:tbl>
              <a:tblPr firstRow="1" firstCol="1" bandRow="1">
                <a:tableStyleId>{93296810-A885-4BE3-A3E7-6D5BEEA58F35}</a:tableStyleId>
              </a:tblPr>
              <a:tblGrid>
                <a:gridCol w="1618065">
                  <a:extLst>
                    <a:ext uri="{9D8B030D-6E8A-4147-A177-3AD203B41FA5}">
                      <a16:colId xmlns:a16="http://schemas.microsoft.com/office/drawing/2014/main" val="23111521"/>
                    </a:ext>
                  </a:extLst>
                </a:gridCol>
                <a:gridCol w="1691737">
                  <a:extLst>
                    <a:ext uri="{9D8B030D-6E8A-4147-A177-3AD203B41FA5}">
                      <a16:colId xmlns:a16="http://schemas.microsoft.com/office/drawing/2014/main" val="3350810548"/>
                    </a:ext>
                  </a:extLst>
                </a:gridCol>
                <a:gridCol w="1985063">
                  <a:extLst>
                    <a:ext uri="{9D8B030D-6E8A-4147-A177-3AD203B41FA5}">
                      <a16:colId xmlns:a16="http://schemas.microsoft.com/office/drawing/2014/main" val="1571716202"/>
                    </a:ext>
                  </a:extLst>
                </a:gridCol>
                <a:gridCol w="2006892">
                  <a:extLst>
                    <a:ext uri="{9D8B030D-6E8A-4147-A177-3AD203B41FA5}">
                      <a16:colId xmlns:a16="http://schemas.microsoft.com/office/drawing/2014/main" val="3339037152"/>
                    </a:ext>
                  </a:extLst>
                </a:gridCol>
              </a:tblGrid>
              <a:tr h="323850">
                <a:tc>
                  <a:txBody>
                    <a:bodyPr/>
                    <a:lstStyle/>
                    <a:p>
                      <a:pPr algn="ctr">
                        <a:spcAft>
                          <a:spcPts val="0"/>
                        </a:spcAft>
                      </a:pPr>
                      <a:r>
                        <a:rPr lang="ja-JP" sz="1200" kern="100">
                          <a:effectLst/>
                          <a:latin typeface="BIZ UDPゴシック" panose="020B0400000000000000" pitchFamily="50" charset="-128"/>
                          <a:ea typeface="BIZ UDPゴシック" panose="020B0400000000000000" pitchFamily="50" charset="-128"/>
                        </a:rPr>
                        <a:t>区　分</a:t>
                      </a:r>
                      <a:endParaRPr lang="ja-JP" sz="12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tc>
                  <a:txBody>
                    <a:bodyPr/>
                    <a:lstStyle/>
                    <a:p>
                      <a:pPr algn="ctr">
                        <a:spcAft>
                          <a:spcPts val="0"/>
                        </a:spcAft>
                      </a:pPr>
                      <a:r>
                        <a:rPr lang="en-US" altLang="ja-JP" sz="1200" kern="100" dirty="0">
                          <a:effectLst/>
                          <a:latin typeface="BIZ UDPゴシック" panose="020B0400000000000000" pitchFamily="50" charset="-128"/>
                          <a:ea typeface="BIZ UDPゴシック" panose="020B0400000000000000" pitchFamily="50" charset="-128"/>
                        </a:rPr>
                        <a:t>5</a:t>
                      </a:r>
                      <a:r>
                        <a:rPr lang="ja-JP" sz="1200" kern="100" dirty="0">
                          <a:effectLst/>
                          <a:latin typeface="BIZ UDPゴシック" panose="020B0400000000000000" pitchFamily="50" charset="-128"/>
                          <a:ea typeface="BIZ UDPゴシック" panose="020B0400000000000000" pitchFamily="50" charset="-128"/>
                        </a:rPr>
                        <a:t>年度</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tc>
                  <a:txBody>
                    <a:bodyPr/>
                    <a:lstStyle/>
                    <a:p>
                      <a:pPr algn="ctr">
                        <a:spcAft>
                          <a:spcPts val="0"/>
                        </a:spcAft>
                      </a:pPr>
                      <a:r>
                        <a:rPr lang="en-US" altLang="ja-JP" sz="1200" kern="100" dirty="0">
                          <a:effectLst/>
                          <a:latin typeface="BIZ UDPゴシック" panose="020B0400000000000000" pitchFamily="50" charset="-128"/>
                          <a:ea typeface="BIZ UDPゴシック" panose="020B0400000000000000" pitchFamily="50" charset="-128"/>
                        </a:rPr>
                        <a:t>6</a:t>
                      </a:r>
                      <a:r>
                        <a:rPr lang="ja-JP" sz="1200" kern="100" dirty="0">
                          <a:effectLst/>
                          <a:latin typeface="BIZ UDPゴシック" panose="020B0400000000000000" pitchFamily="50" charset="-128"/>
                          <a:ea typeface="BIZ UDPゴシック" panose="020B0400000000000000" pitchFamily="50" charset="-128"/>
                        </a:rPr>
                        <a:t>年度</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tc>
                  <a:txBody>
                    <a:bodyPr/>
                    <a:lstStyle/>
                    <a:p>
                      <a:pPr algn="ctr">
                        <a:spcAft>
                          <a:spcPts val="0"/>
                        </a:spcAft>
                      </a:pPr>
                      <a:r>
                        <a:rPr lang="en-US" altLang="ja-JP" sz="1200" kern="100" dirty="0">
                          <a:effectLst/>
                          <a:latin typeface="BIZ UDPゴシック" panose="020B0400000000000000" pitchFamily="50" charset="-128"/>
                          <a:ea typeface="BIZ UDPゴシック" panose="020B0400000000000000" pitchFamily="50" charset="-128"/>
                        </a:rPr>
                        <a:t>7</a:t>
                      </a:r>
                      <a:r>
                        <a:rPr lang="ja-JP" sz="1200" kern="100" dirty="0">
                          <a:effectLst/>
                          <a:latin typeface="BIZ UDPゴシック" panose="020B0400000000000000" pitchFamily="50" charset="-128"/>
                          <a:ea typeface="BIZ UDPゴシック" panose="020B0400000000000000" pitchFamily="50" charset="-128"/>
                        </a:rPr>
                        <a:t>年度</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75812459"/>
                  </a:ext>
                </a:extLst>
              </a:tr>
              <a:tr h="323850">
                <a:tc>
                  <a:txBody>
                    <a:bodyPr/>
                    <a:lstStyle/>
                    <a:p>
                      <a:pPr algn="ctr">
                        <a:spcAft>
                          <a:spcPts val="0"/>
                        </a:spcAft>
                      </a:pPr>
                      <a:r>
                        <a:rPr lang="ja-JP" sz="1200" kern="100">
                          <a:effectLst/>
                          <a:latin typeface="BIZ UDPゴシック" panose="020B0400000000000000" pitchFamily="50" charset="-128"/>
                          <a:ea typeface="BIZ UDPゴシック" panose="020B0400000000000000" pitchFamily="50" charset="-128"/>
                        </a:rPr>
                        <a:t>利用者数</a:t>
                      </a:r>
                      <a:endParaRPr lang="ja-JP" sz="12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tc>
                  <a:txBody>
                    <a:bodyPr/>
                    <a:lstStyle/>
                    <a:p>
                      <a:pPr algn="ctr">
                        <a:spcAft>
                          <a:spcPts val="0"/>
                        </a:spcAft>
                      </a:pPr>
                      <a:r>
                        <a:rPr lang="en-US" altLang="ja-JP" sz="1200" kern="100" dirty="0">
                          <a:effectLst/>
                          <a:latin typeface="BIZ UDPゴシック" panose="020B0400000000000000" pitchFamily="50" charset="-128"/>
                          <a:ea typeface="BIZ UDPゴシック" panose="020B0400000000000000" pitchFamily="50" charset="-128"/>
                        </a:rPr>
                        <a:t>359</a:t>
                      </a:r>
                      <a:r>
                        <a:rPr lang="ja-JP" sz="1200" kern="100" dirty="0">
                          <a:effectLst/>
                          <a:latin typeface="BIZ UDPゴシック" panose="020B0400000000000000" pitchFamily="50" charset="-128"/>
                          <a:ea typeface="BIZ UDPゴシック" panose="020B0400000000000000" pitchFamily="50" charset="-128"/>
                        </a:rPr>
                        <a:t>人／月</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tc>
                  <a:txBody>
                    <a:bodyPr/>
                    <a:lstStyle/>
                    <a:p>
                      <a:pPr algn="ctr">
                        <a:spcAft>
                          <a:spcPts val="0"/>
                        </a:spcAft>
                      </a:pPr>
                      <a:r>
                        <a:rPr lang="en-US" altLang="ja-JP" sz="1200" kern="100" dirty="0">
                          <a:effectLst/>
                          <a:latin typeface="BIZ UDPゴシック" panose="020B0400000000000000" pitchFamily="50" charset="-128"/>
                          <a:ea typeface="BIZ UDPゴシック" panose="020B0400000000000000" pitchFamily="50" charset="-128"/>
                        </a:rPr>
                        <a:t>393</a:t>
                      </a:r>
                      <a:r>
                        <a:rPr lang="ja-JP" sz="1200" kern="100" dirty="0">
                          <a:effectLst/>
                          <a:latin typeface="BIZ UDPゴシック" panose="020B0400000000000000" pitchFamily="50" charset="-128"/>
                          <a:ea typeface="BIZ UDPゴシック" panose="020B0400000000000000" pitchFamily="50" charset="-128"/>
                        </a:rPr>
                        <a:t>人／月</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tc>
                  <a:txBody>
                    <a:bodyPr/>
                    <a:lstStyle/>
                    <a:p>
                      <a:pPr algn="ctr">
                        <a:spcAft>
                          <a:spcPts val="0"/>
                        </a:spcAft>
                      </a:pPr>
                      <a:r>
                        <a:rPr lang="en-US" altLang="ja-JP" sz="1200" kern="100" dirty="0">
                          <a:effectLst/>
                          <a:latin typeface="BIZ UDPゴシック" panose="020B0400000000000000" pitchFamily="50" charset="-128"/>
                          <a:ea typeface="BIZ UDPゴシック" panose="020B0400000000000000" pitchFamily="50" charset="-128"/>
                        </a:rPr>
                        <a:t>487</a:t>
                      </a:r>
                      <a:r>
                        <a:rPr lang="ja-JP" sz="1200" kern="100" dirty="0">
                          <a:effectLst/>
                          <a:latin typeface="BIZ UDPゴシック" panose="020B0400000000000000" pitchFamily="50" charset="-128"/>
                          <a:ea typeface="BIZ UDPゴシック" panose="020B0400000000000000" pitchFamily="50" charset="-128"/>
                        </a:rPr>
                        <a:t>人／月</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169830862"/>
                  </a:ext>
                </a:extLst>
              </a:tr>
              <a:tr h="323850">
                <a:tc>
                  <a:txBody>
                    <a:bodyPr/>
                    <a:lstStyle/>
                    <a:p>
                      <a:pPr algn="ctr">
                        <a:spcAft>
                          <a:spcPts val="0"/>
                        </a:spcAft>
                      </a:pPr>
                      <a:r>
                        <a:rPr lang="ja-JP" altLang="en-US" sz="1200" kern="100">
                          <a:effectLst/>
                          <a:latin typeface="BIZ UDPゴシック" panose="020B0400000000000000" pitchFamily="50" charset="-128"/>
                          <a:ea typeface="BIZ UDPゴシック" panose="020B0400000000000000" pitchFamily="50" charset="-128"/>
                        </a:rPr>
                        <a:t>事業所数</a:t>
                      </a:r>
                      <a:endParaRPr lang="ja-JP" sz="12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tc>
                  <a:txBody>
                    <a:bodyPr/>
                    <a:lstStyle/>
                    <a:p>
                      <a:pPr algn="ctr">
                        <a:spcAft>
                          <a:spcPts val="0"/>
                        </a:spcAft>
                      </a:pPr>
                      <a:r>
                        <a:rPr lang="en-US" sz="1200" kern="100">
                          <a:effectLst/>
                          <a:latin typeface="BIZ UDPゴシック" panose="020B0400000000000000" pitchFamily="50" charset="-128"/>
                          <a:ea typeface="BIZ UDPゴシック" panose="020B0400000000000000" pitchFamily="50" charset="-128"/>
                        </a:rPr>
                        <a:t>44</a:t>
                      </a:r>
                      <a:r>
                        <a:rPr lang="ja-JP" sz="1200" kern="100">
                          <a:effectLst/>
                          <a:latin typeface="BIZ UDPゴシック" panose="020B0400000000000000" pitchFamily="50" charset="-128"/>
                          <a:ea typeface="BIZ UDPゴシック" panose="020B0400000000000000" pitchFamily="50" charset="-128"/>
                        </a:rPr>
                        <a:t>事業所</a:t>
                      </a:r>
                      <a:endParaRPr lang="ja-JP" sz="12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tc>
                  <a:txBody>
                    <a:bodyPr/>
                    <a:lstStyle/>
                    <a:p>
                      <a:pPr algn="ctr">
                        <a:spcAft>
                          <a:spcPts val="0"/>
                        </a:spcAft>
                      </a:pPr>
                      <a:r>
                        <a:rPr lang="en-US" sz="1200" kern="100" dirty="0">
                          <a:effectLst/>
                          <a:latin typeface="BIZ UDPゴシック" panose="020B0400000000000000" pitchFamily="50" charset="-128"/>
                          <a:ea typeface="BIZ UDPゴシック" panose="020B0400000000000000" pitchFamily="50" charset="-128"/>
                        </a:rPr>
                        <a:t>40</a:t>
                      </a:r>
                      <a:r>
                        <a:rPr lang="ja-JP" sz="1200" kern="100" dirty="0">
                          <a:effectLst/>
                          <a:latin typeface="BIZ UDPゴシック" panose="020B0400000000000000" pitchFamily="50" charset="-128"/>
                          <a:ea typeface="BIZ UDPゴシック" panose="020B0400000000000000" pitchFamily="50" charset="-128"/>
                        </a:rPr>
                        <a:t>事業所</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tc>
                  <a:txBody>
                    <a:bodyPr/>
                    <a:lstStyle/>
                    <a:p>
                      <a:pPr algn="ctr">
                        <a:spcAft>
                          <a:spcPts val="0"/>
                        </a:spcAft>
                      </a:pPr>
                      <a:r>
                        <a:rPr lang="en-US" altLang="ja-JP" sz="1200" kern="100" dirty="0">
                          <a:effectLst/>
                          <a:latin typeface="BIZ UDPゴシック" panose="020B0400000000000000" pitchFamily="50" charset="-128"/>
                          <a:ea typeface="BIZ UDPゴシック" panose="020B0400000000000000" pitchFamily="50" charset="-128"/>
                        </a:rPr>
                        <a:t>46</a:t>
                      </a:r>
                      <a:r>
                        <a:rPr lang="ja-JP" sz="1200" kern="100" dirty="0">
                          <a:effectLst/>
                          <a:latin typeface="BIZ UDPゴシック" panose="020B0400000000000000" pitchFamily="50" charset="-128"/>
                          <a:ea typeface="BIZ UDPゴシック" panose="020B0400000000000000" pitchFamily="50" charset="-128"/>
                        </a:rPr>
                        <a:t>事業所</a:t>
                      </a:r>
                      <a:endParaRPr 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94229746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a:stretch>
            <a:fillRect/>
          </a:stretch>
        </p:blipFill>
        <p:spPr>
          <a:xfrm>
            <a:off x="0" y="-224827"/>
            <a:ext cx="9144000" cy="5286347"/>
          </a:xfrm>
          <a:prstGeom prst="rect">
            <a:avLst/>
          </a:prstGeom>
        </p:spPr>
      </p:pic>
      <p:sp>
        <p:nvSpPr>
          <p:cNvPr id="3" name="Text 0"/>
          <p:cNvSpPr/>
          <p:nvPr/>
        </p:nvSpPr>
        <p:spPr>
          <a:xfrm>
            <a:off x="342900" y="26154"/>
            <a:ext cx="2462213" cy="492443"/>
          </a:xfrm>
          <a:prstGeom prst="rect">
            <a:avLst/>
          </a:prstGeom>
          <a:noFill/>
          <a:ln/>
        </p:spPr>
        <p:txBody>
          <a:bodyPr wrap="none" lIns="0" tIns="0" rIns="0" bIns="0" rtlCol="0" anchor="ctr">
            <a:spAutoFit/>
          </a:bodyPr>
          <a:lstStyle/>
          <a:p>
            <a:pPr marL="0" indent="0">
              <a:buNone/>
            </a:pPr>
            <a:r>
              <a:rPr lang="en-US" sz="3200" b="1" dirty="0">
                <a:solidFill>
                  <a:srgbClr val="2C5F2D"/>
                </a:solidFill>
                <a:latin typeface="BIZ UDPゴシック" panose="020B0400000000000000" pitchFamily="50" charset="-128"/>
                <a:ea typeface="BIZ UDPゴシック" panose="020B0400000000000000" pitchFamily="50" charset="-128"/>
                <a:cs typeface="Noto Sans" pitchFamily="34" charset="-120"/>
              </a:rPr>
              <a:t>連絡会の目的</a:t>
            </a:r>
            <a:endParaRPr lang="en-US" sz="3200" dirty="0">
              <a:latin typeface="BIZ UDPゴシック" panose="020B0400000000000000" pitchFamily="50" charset="-128"/>
              <a:ea typeface="BIZ UDPゴシック" panose="020B0400000000000000" pitchFamily="50" charset="-128"/>
            </a:endParaRPr>
          </a:p>
        </p:txBody>
      </p:sp>
      <p:sp>
        <p:nvSpPr>
          <p:cNvPr id="5" name="Text 2"/>
          <p:cNvSpPr/>
          <p:nvPr/>
        </p:nvSpPr>
        <p:spPr>
          <a:xfrm>
            <a:off x="342900" y="925609"/>
            <a:ext cx="8413750" cy="430887"/>
          </a:xfrm>
          <a:prstGeom prst="rect">
            <a:avLst/>
          </a:prstGeom>
          <a:noFill/>
          <a:ln/>
        </p:spPr>
        <p:txBody>
          <a:bodyPr wrap="square" lIns="0" tIns="0" rIns="0" bIns="0" rtlCol="0" anchor="ctr">
            <a:spAutoFit/>
          </a:bodyPr>
          <a:lstStyle/>
          <a:p>
            <a:pPr marL="0" indent="0">
              <a:buNone/>
            </a:pPr>
            <a:r>
              <a:rPr lang="en-US" sz="1400" dirty="0">
                <a:solidFill>
                  <a:srgbClr val="333333"/>
                </a:solidFill>
                <a:latin typeface="BIZ UDPゴシック" panose="020B0400000000000000" pitchFamily="50" charset="-128"/>
                <a:ea typeface="BIZ UDPゴシック" panose="020B0400000000000000" pitchFamily="50" charset="-128"/>
                <a:cs typeface="Noto Sans" pitchFamily="34" charset="-120"/>
              </a:rPr>
              <a:t>名古屋市全体として</a:t>
            </a:r>
            <a:r>
              <a:rPr lang="en-US" sz="1400">
                <a:solidFill>
                  <a:srgbClr val="333333"/>
                </a:solidFill>
                <a:latin typeface="BIZ UDPゴシック" panose="020B0400000000000000" pitchFamily="50" charset="-128"/>
                <a:ea typeface="BIZ UDPゴシック" panose="020B0400000000000000" pitchFamily="50" charset="-128"/>
                <a:cs typeface="Noto Sans" pitchFamily="34" charset="-120"/>
              </a:rPr>
              <a:t>、ミニデイ事業の</a:t>
            </a:r>
            <a:r>
              <a:rPr lang="ja-JP" altLang="en-US" sz="1400">
                <a:solidFill>
                  <a:srgbClr val="333333"/>
                </a:solidFill>
                <a:latin typeface="BIZ UDPゴシック" panose="020B0400000000000000" pitchFamily="50" charset="-128"/>
                <a:ea typeface="BIZ UDPゴシック" panose="020B0400000000000000" pitchFamily="50" charset="-128"/>
                <a:cs typeface="Noto Sans" pitchFamily="34" charset="-120"/>
              </a:rPr>
              <a:t>更なる</a:t>
            </a:r>
            <a:r>
              <a:rPr lang="en-US" sz="1400" u="sng">
                <a:solidFill>
                  <a:srgbClr val="333333"/>
                </a:solidFill>
                <a:latin typeface="BIZ UDPゴシック" panose="020B0400000000000000" pitchFamily="50" charset="-128"/>
                <a:ea typeface="BIZ UDPゴシック" panose="020B0400000000000000" pitchFamily="50" charset="-128"/>
                <a:cs typeface="Noto Sans" pitchFamily="34" charset="-120"/>
              </a:rPr>
              <a:t>利用促進</a:t>
            </a:r>
            <a:r>
              <a:rPr lang="en-US" sz="1400">
                <a:solidFill>
                  <a:srgbClr val="333333"/>
                </a:solidFill>
                <a:latin typeface="BIZ UDPゴシック" panose="020B0400000000000000" pitchFamily="50" charset="-128"/>
                <a:ea typeface="BIZ UDPゴシック" panose="020B0400000000000000" pitchFamily="50" charset="-128"/>
                <a:cs typeface="Noto Sans" pitchFamily="34" charset="-120"/>
              </a:rPr>
              <a:t>と事業の</a:t>
            </a:r>
            <a:r>
              <a:rPr lang="en-US" sz="1400" u="sng">
                <a:solidFill>
                  <a:srgbClr val="333333"/>
                </a:solidFill>
                <a:latin typeface="BIZ UDPゴシック" panose="020B0400000000000000" pitchFamily="50" charset="-128"/>
                <a:ea typeface="BIZ UDPゴシック" panose="020B0400000000000000" pitchFamily="50" charset="-128"/>
                <a:cs typeface="Noto Sans" pitchFamily="34" charset="-120"/>
              </a:rPr>
              <a:t>質の向上</a:t>
            </a:r>
            <a:r>
              <a:rPr lang="en-US" sz="1400">
                <a:solidFill>
                  <a:srgbClr val="333333"/>
                </a:solidFill>
                <a:latin typeface="BIZ UDPゴシック" panose="020B0400000000000000" pitchFamily="50" charset="-128"/>
                <a:ea typeface="BIZ UDPゴシック" panose="020B0400000000000000" pitchFamily="50" charset="-128"/>
                <a:cs typeface="Noto Sans" pitchFamily="34" charset="-120"/>
              </a:rPr>
              <a:t>を図るために</a:t>
            </a:r>
            <a:r>
              <a:rPr lang="en-US" sz="1400" dirty="0">
                <a:solidFill>
                  <a:srgbClr val="333333"/>
                </a:solidFill>
                <a:latin typeface="BIZ UDPゴシック" panose="020B0400000000000000" pitchFamily="50" charset="-128"/>
                <a:ea typeface="BIZ UDPゴシック" panose="020B0400000000000000" pitchFamily="50" charset="-128"/>
                <a:cs typeface="Noto Sans" pitchFamily="34" charset="-120"/>
              </a:rPr>
              <a:t>、ミニデイ事業所および関係機関による</a:t>
            </a:r>
            <a:r>
              <a:rPr lang="en-US" sz="1400">
                <a:solidFill>
                  <a:srgbClr val="333333"/>
                </a:solidFill>
                <a:latin typeface="BIZ UDPゴシック" panose="020B0400000000000000" pitchFamily="50" charset="-128"/>
                <a:ea typeface="BIZ UDPゴシック" panose="020B0400000000000000" pitchFamily="50" charset="-128"/>
                <a:cs typeface="Noto Sans" pitchFamily="34" charset="-120"/>
              </a:rPr>
              <a:t>「ミニデイ事業所連絡会」</a:t>
            </a:r>
            <a:r>
              <a:rPr lang="en-US" sz="1400" dirty="0">
                <a:solidFill>
                  <a:srgbClr val="333333"/>
                </a:solidFill>
                <a:latin typeface="BIZ UDPゴシック" panose="020B0400000000000000" pitchFamily="50" charset="-128"/>
                <a:ea typeface="BIZ UDPゴシック" panose="020B0400000000000000" pitchFamily="50" charset="-128"/>
                <a:cs typeface="Noto Sans" pitchFamily="34" charset="-120"/>
              </a:rPr>
              <a:t>を発足します。</a:t>
            </a:r>
            <a:endParaRPr lang="en-US" sz="1400" dirty="0">
              <a:latin typeface="BIZ UDPゴシック" panose="020B0400000000000000" pitchFamily="50" charset="-128"/>
              <a:ea typeface="BIZ UDPゴシック" panose="020B0400000000000000" pitchFamily="50" charset="-128"/>
            </a:endParaRPr>
          </a:p>
        </p:txBody>
      </p:sp>
      <p:sp>
        <p:nvSpPr>
          <p:cNvPr id="6" name="Shape 3"/>
          <p:cNvSpPr/>
          <p:nvPr/>
        </p:nvSpPr>
        <p:spPr>
          <a:xfrm>
            <a:off x="342900" y="1655402"/>
            <a:ext cx="7284720" cy="1131559"/>
          </a:xfrm>
          <a:prstGeom prst="rect">
            <a:avLst/>
          </a:prstGeom>
          <a:solidFill>
            <a:srgbClr val="F5F9F5"/>
          </a:solidFill>
          <a:ln/>
        </p:spPr>
        <p:txBody>
          <a:bodyPr/>
          <a:lstStyle/>
          <a:p>
            <a:endParaRPr lang="ja-JP" altLang="en-US"/>
          </a:p>
        </p:txBody>
      </p:sp>
      <p:sp>
        <p:nvSpPr>
          <p:cNvPr id="7" name="Shape 4"/>
          <p:cNvSpPr/>
          <p:nvPr/>
        </p:nvSpPr>
        <p:spPr>
          <a:xfrm>
            <a:off x="342900" y="1655402"/>
            <a:ext cx="42863" cy="1131559"/>
          </a:xfrm>
          <a:prstGeom prst="rect">
            <a:avLst/>
          </a:prstGeom>
          <a:solidFill>
            <a:srgbClr val="97BF8F"/>
          </a:solidFill>
          <a:ln/>
        </p:spPr>
        <p:txBody>
          <a:bodyPr/>
          <a:lstStyle/>
          <a:p>
            <a:endParaRPr lang="ja-JP" altLang="en-US"/>
          </a:p>
        </p:txBody>
      </p:sp>
      <p:sp>
        <p:nvSpPr>
          <p:cNvPr id="8" name="Text 5"/>
          <p:cNvSpPr/>
          <p:nvPr/>
        </p:nvSpPr>
        <p:spPr>
          <a:xfrm>
            <a:off x="514350" y="1825508"/>
            <a:ext cx="1615827" cy="276999"/>
          </a:xfrm>
          <a:prstGeom prst="rect">
            <a:avLst/>
          </a:prstGeom>
          <a:noFill/>
          <a:ln/>
        </p:spPr>
        <p:txBody>
          <a:bodyPr wrap="none" lIns="0" tIns="0" rIns="0" bIns="0" rtlCol="0" anchor="ctr">
            <a:spAutoFit/>
          </a:bodyPr>
          <a:lstStyle/>
          <a:p>
            <a:pPr marL="0" indent="0">
              <a:buNone/>
            </a:pPr>
            <a:r>
              <a:rPr lang="en-US" b="1">
                <a:solidFill>
                  <a:srgbClr val="2C5F2D"/>
                </a:solidFill>
                <a:latin typeface="BIZ UDPゴシック" panose="020B0400000000000000" pitchFamily="50" charset="-128"/>
                <a:ea typeface="BIZ UDPゴシック" panose="020B0400000000000000" pitchFamily="50" charset="-128"/>
                <a:cs typeface="Noto Sans" pitchFamily="34" charset="-120"/>
              </a:rPr>
              <a:t>事業の利用促進</a:t>
            </a:r>
            <a:endParaRPr lang="en-US" dirty="0">
              <a:latin typeface="BIZ UDPゴシック" panose="020B0400000000000000" pitchFamily="50" charset="-128"/>
              <a:ea typeface="BIZ UDPゴシック" panose="020B0400000000000000" pitchFamily="50" charset="-128"/>
            </a:endParaRPr>
          </a:p>
        </p:txBody>
      </p:sp>
      <p:sp>
        <p:nvSpPr>
          <p:cNvPr id="9" name="Text 6"/>
          <p:cNvSpPr/>
          <p:nvPr/>
        </p:nvSpPr>
        <p:spPr>
          <a:xfrm>
            <a:off x="514350" y="2294578"/>
            <a:ext cx="6412230" cy="184666"/>
          </a:xfrm>
          <a:prstGeom prst="rect">
            <a:avLst/>
          </a:prstGeom>
          <a:noFill/>
          <a:ln/>
        </p:spPr>
        <p:txBody>
          <a:bodyPr wrap="square" lIns="0" tIns="0" rIns="0" bIns="0" rtlCol="0" anchor="ctr">
            <a:spAutoFit/>
          </a:bodyPr>
          <a:lstStyle/>
          <a:p>
            <a:pPr marL="0" indent="0">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ケアマネジャーや利用者への認知度向上と理解促進を図り、サービスの利用を促進します。</a:t>
            </a:r>
            <a:endParaRPr lang="en-US" sz="1200" dirty="0">
              <a:latin typeface="BIZ UDPゴシック" panose="020B0400000000000000" pitchFamily="50" charset="-128"/>
              <a:ea typeface="BIZ UDPゴシック" panose="020B0400000000000000" pitchFamily="50" charset="-128"/>
            </a:endParaRPr>
          </a:p>
        </p:txBody>
      </p:sp>
      <p:sp>
        <p:nvSpPr>
          <p:cNvPr id="10" name="Shape 7"/>
          <p:cNvSpPr/>
          <p:nvPr/>
        </p:nvSpPr>
        <p:spPr>
          <a:xfrm>
            <a:off x="266700" y="2939474"/>
            <a:ext cx="7223760" cy="1131559"/>
          </a:xfrm>
          <a:prstGeom prst="rect">
            <a:avLst/>
          </a:prstGeom>
          <a:solidFill>
            <a:srgbClr val="F5F9F5"/>
          </a:solidFill>
          <a:ln/>
        </p:spPr>
        <p:txBody>
          <a:bodyPr/>
          <a:lstStyle/>
          <a:p>
            <a:endParaRPr lang="ja-JP" altLang="en-US"/>
          </a:p>
        </p:txBody>
      </p:sp>
      <p:sp>
        <p:nvSpPr>
          <p:cNvPr id="11" name="Shape 8"/>
          <p:cNvSpPr/>
          <p:nvPr/>
        </p:nvSpPr>
        <p:spPr>
          <a:xfrm>
            <a:off x="342900" y="2958411"/>
            <a:ext cx="42863" cy="1131559"/>
          </a:xfrm>
          <a:prstGeom prst="rect">
            <a:avLst/>
          </a:prstGeom>
          <a:solidFill>
            <a:srgbClr val="97BF8F"/>
          </a:solidFill>
          <a:ln/>
        </p:spPr>
        <p:txBody>
          <a:bodyPr/>
          <a:lstStyle/>
          <a:p>
            <a:endParaRPr lang="ja-JP" altLang="en-US"/>
          </a:p>
        </p:txBody>
      </p:sp>
      <p:sp>
        <p:nvSpPr>
          <p:cNvPr id="12" name="Text 9"/>
          <p:cNvSpPr/>
          <p:nvPr/>
        </p:nvSpPr>
        <p:spPr>
          <a:xfrm>
            <a:off x="514350" y="3128517"/>
            <a:ext cx="1615827" cy="276999"/>
          </a:xfrm>
          <a:prstGeom prst="rect">
            <a:avLst/>
          </a:prstGeom>
          <a:noFill/>
          <a:ln/>
        </p:spPr>
        <p:txBody>
          <a:bodyPr wrap="none" lIns="0" tIns="0" rIns="0" bIns="0" rtlCol="0" anchor="ctr">
            <a:spAutoFit/>
          </a:bodyPr>
          <a:lstStyle/>
          <a:p>
            <a:pPr marL="0" indent="0">
              <a:buNone/>
            </a:pPr>
            <a:r>
              <a:rPr 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事業の質の向上</a:t>
            </a:r>
            <a:endParaRPr lang="en-US" dirty="0">
              <a:latin typeface="BIZ UDPゴシック" panose="020B0400000000000000" pitchFamily="50" charset="-128"/>
              <a:ea typeface="BIZ UDPゴシック" panose="020B0400000000000000" pitchFamily="50" charset="-128"/>
            </a:endParaRPr>
          </a:p>
        </p:txBody>
      </p:sp>
      <p:sp>
        <p:nvSpPr>
          <p:cNvPr id="13" name="Text 10"/>
          <p:cNvSpPr/>
          <p:nvPr/>
        </p:nvSpPr>
        <p:spPr>
          <a:xfrm>
            <a:off x="514350" y="3597587"/>
            <a:ext cx="5764530" cy="184666"/>
          </a:xfrm>
          <a:prstGeom prst="rect">
            <a:avLst/>
          </a:prstGeom>
          <a:noFill/>
          <a:ln/>
        </p:spPr>
        <p:txBody>
          <a:bodyPr wrap="square" lIns="0" tIns="0" rIns="0" bIns="0" rtlCol="0" anchor="ctr">
            <a:spAutoFit/>
          </a:bodyPr>
          <a:lstStyle/>
          <a:p>
            <a:pPr marL="0" indent="0">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事業所間の情報共有や連携を強化し、サービス提供の質を高めます。</a:t>
            </a:r>
            <a:endParaRPr lang="en-US" sz="1200" dirty="0">
              <a:latin typeface="BIZ UDPゴシック" panose="020B0400000000000000" pitchFamily="50" charset="-128"/>
              <a:ea typeface="BIZ UDPゴシック" panose="020B0400000000000000" pitchFamily="50" charset="-128"/>
            </a:endParaRPr>
          </a:p>
        </p:txBody>
      </p:sp>
      <p:sp>
        <p:nvSpPr>
          <p:cNvPr id="14" name="Text 11"/>
          <p:cNvSpPr/>
          <p:nvPr/>
        </p:nvSpPr>
        <p:spPr>
          <a:xfrm>
            <a:off x="342900" y="4397687"/>
            <a:ext cx="6261100" cy="184666"/>
          </a:xfrm>
          <a:prstGeom prst="rect">
            <a:avLst/>
          </a:prstGeom>
          <a:noFill/>
          <a:ln/>
        </p:spPr>
        <p:txBody>
          <a:bodyPr wrap="square" lIns="0" tIns="0" rIns="0" bIns="0" rtlCol="0" anchor="ctr">
            <a:spAutoFit/>
          </a:bodyPr>
          <a:lstStyle/>
          <a:p>
            <a:pPr marL="0" indent="0">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名古屋市立大学病院地域包括ケア推進・研究センターにもサポートをいただきます。</a:t>
            </a:r>
            <a:endParaRPr lang="en-US" sz="12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a:stretch>
            <a:fillRect/>
          </a:stretch>
        </p:blipFill>
        <p:spPr>
          <a:xfrm>
            <a:off x="0" y="-9711"/>
            <a:ext cx="9144000" cy="5143500"/>
          </a:xfrm>
          <a:prstGeom prst="rect">
            <a:avLst/>
          </a:prstGeom>
        </p:spPr>
      </p:pic>
      <p:sp>
        <p:nvSpPr>
          <p:cNvPr id="3" name="Text 0"/>
          <p:cNvSpPr/>
          <p:nvPr/>
        </p:nvSpPr>
        <p:spPr>
          <a:xfrm>
            <a:off x="342900" y="250981"/>
            <a:ext cx="4079643" cy="492443"/>
          </a:xfrm>
          <a:prstGeom prst="rect">
            <a:avLst/>
          </a:prstGeom>
          <a:noFill/>
          <a:ln/>
        </p:spPr>
        <p:txBody>
          <a:bodyPr wrap="none" lIns="0" tIns="0" rIns="0" bIns="0" rtlCol="0" anchor="ctr">
            <a:spAutoFit/>
          </a:bodyPr>
          <a:lstStyle/>
          <a:p>
            <a:pPr marL="0" indent="0">
              <a:buNone/>
            </a:pPr>
            <a:r>
              <a:rPr lang="en-US" sz="3200" b="1" dirty="0">
                <a:solidFill>
                  <a:srgbClr val="2C5F2D"/>
                </a:solidFill>
                <a:latin typeface="BIZ UDPゴシック" panose="020B0400000000000000" pitchFamily="50" charset="-128"/>
                <a:ea typeface="BIZ UDPゴシック" panose="020B0400000000000000" pitchFamily="50" charset="-128"/>
                <a:cs typeface="Noto Sans" pitchFamily="34" charset="-120"/>
              </a:rPr>
              <a:t>目的1: ミニデイの普及</a:t>
            </a:r>
            <a:endParaRPr lang="en-US" sz="3200" dirty="0">
              <a:latin typeface="BIZ UDPゴシック" panose="020B0400000000000000" pitchFamily="50" charset="-128"/>
              <a:ea typeface="BIZ UDPゴシック" panose="020B0400000000000000" pitchFamily="50" charset="-128"/>
            </a:endParaRPr>
          </a:p>
        </p:txBody>
      </p:sp>
      <p:sp>
        <p:nvSpPr>
          <p:cNvPr id="5" name="Shape 2"/>
          <p:cNvSpPr/>
          <p:nvPr/>
        </p:nvSpPr>
        <p:spPr>
          <a:xfrm>
            <a:off x="342900" y="1062996"/>
            <a:ext cx="8054340" cy="1828800"/>
          </a:xfrm>
          <a:prstGeom prst="rect">
            <a:avLst/>
          </a:prstGeom>
          <a:solidFill>
            <a:srgbClr val="F5F9F5"/>
          </a:solidFill>
          <a:ln/>
        </p:spPr>
        <p:txBody>
          <a:bodyPr/>
          <a:lstStyle/>
          <a:p>
            <a:endParaRPr lang="ja-JP" altLang="en-US" dirty="0"/>
          </a:p>
        </p:txBody>
      </p:sp>
      <p:sp>
        <p:nvSpPr>
          <p:cNvPr id="6" name="Shape 3"/>
          <p:cNvSpPr/>
          <p:nvPr/>
        </p:nvSpPr>
        <p:spPr>
          <a:xfrm>
            <a:off x="485775" y="1165854"/>
            <a:ext cx="257175" cy="257175"/>
          </a:xfrm>
          <a:prstGeom prst="ellipse">
            <a:avLst/>
          </a:prstGeom>
          <a:solidFill>
            <a:srgbClr val="97BF8F"/>
          </a:solidFill>
          <a:ln/>
        </p:spPr>
        <p:txBody>
          <a:bodyPr/>
          <a:lstStyle/>
          <a:p>
            <a:endParaRPr lang="ja-JP" altLang="en-US"/>
          </a:p>
        </p:txBody>
      </p:sp>
      <p:pic>
        <p:nvPicPr>
          <p:cNvPr id="7" name="Image 1" descr="preencoded.png"/>
          <p:cNvPicPr>
            <a:picLocks noChangeAspect="1"/>
          </p:cNvPicPr>
          <p:nvPr/>
        </p:nvPicPr>
        <p:blipFill>
          <a:blip/>
          <a:stretch>
            <a:fillRect/>
          </a:stretch>
        </p:blipFill>
        <p:spPr>
          <a:xfrm>
            <a:off x="545604" y="1215861"/>
            <a:ext cx="137517" cy="157163"/>
          </a:xfrm>
          <a:prstGeom prst="rect">
            <a:avLst/>
          </a:prstGeom>
        </p:spPr>
      </p:pic>
      <p:sp>
        <p:nvSpPr>
          <p:cNvPr id="8" name="Text 4"/>
          <p:cNvSpPr/>
          <p:nvPr/>
        </p:nvSpPr>
        <p:spPr>
          <a:xfrm>
            <a:off x="828675" y="1155929"/>
            <a:ext cx="4675960" cy="276999"/>
          </a:xfrm>
          <a:prstGeom prst="rect">
            <a:avLst/>
          </a:prstGeom>
          <a:noFill/>
          <a:ln/>
        </p:spPr>
        <p:txBody>
          <a:bodyPr wrap="none" lIns="0" tIns="0" rIns="0" bIns="0" rtlCol="0" anchor="ctr">
            <a:spAutoFit/>
          </a:bodyPr>
          <a:lstStyle/>
          <a:p>
            <a:pPr marL="0" indent="0">
              <a:buNone/>
            </a:pPr>
            <a:r>
              <a:rPr 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 </a:t>
            </a:r>
            <a:r>
              <a:rPr lang="ja-JP" alt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令和</a:t>
            </a:r>
            <a:r>
              <a:rPr lang="en-US" altLang="ja-JP" b="1" dirty="0">
                <a:solidFill>
                  <a:srgbClr val="2C5F2D"/>
                </a:solidFill>
                <a:latin typeface="BIZ UDPゴシック" panose="020B0400000000000000" pitchFamily="50" charset="-128"/>
                <a:ea typeface="BIZ UDPゴシック" panose="020B0400000000000000" pitchFamily="50" charset="-128"/>
                <a:cs typeface="Noto Sans" pitchFamily="34" charset="-120"/>
              </a:rPr>
              <a:t>7</a:t>
            </a:r>
            <a:r>
              <a:rPr lang="ja-JP" alt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年度</a:t>
            </a:r>
            <a:r>
              <a:rPr lang="en-US" b="1" dirty="0" err="1">
                <a:solidFill>
                  <a:srgbClr val="2C5F2D"/>
                </a:solidFill>
                <a:latin typeface="BIZ UDPゴシック" panose="020B0400000000000000" pitchFamily="50" charset="-128"/>
                <a:ea typeface="BIZ UDPゴシック" panose="020B0400000000000000" pitchFamily="50" charset="-128"/>
                <a:cs typeface="Noto Sans" pitchFamily="34" charset="-120"/>
              </a:rPr>
              <a:t>活動</a:t>
            </a:r>
            <a:r>
              <a:rPr lang="ja-JP" alt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例</a:t>
            </a:r>
            <a:r>
              <a:rPr 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① ケアマネジャーへの訴求 </a:t>
            </a:r>
            <a:endParaRPr lang="en-US" dirty="0">
              <a:latin typeface="BIZ UDPゴシック" panose="020B0400000000000000" pitchFamily="50" charset="-128"/>
              <a:ea typeface="BIZ UDPゴシック" panose="020B0400000000000000" pitchFamily="50" charset="-128"/>
            </a:endParaRPr>
          </a:p>
        </p:txBody>
      </p:sp>
      <p:sp>
        <p:nvSpPr>
          <p:cNvPr id="9" name="Text 5"/>
          <p:cNvSpPr/>
          <p:nvPr/>
        </p:nvSpPr>
        <p:spPr>
          <a:xfrm>
            <a:off x="485775" y="1645021"/>
            <a:ext cx="7629525" cy="184666"/>
          </a:xfrm>
          <a:prstGeom prst="rect">
            <a:avLst/>
          </a:prstGeom>
          <a:noFill/>
          <a:ln/>
        </p:spPr>
        <p:txBody>
          <a:bodyPr wrap="square" lIns="0" tIns="0" rIns="0" bIns="0" rtlCol="0" anchor="ctr">
            <a:spAutoFit/>
          </a:bodyPr>
          <a:lstStyle/>
          <a:p>
            <a:pPr marL="0" indent="0">
              <a:buNone/>
            </a:pPr>
            <a:r>
              <a:rPr lang="en-US" sz="1200" dirty="0" err="1">
                <a:solidFill>
                  <a:srgbClr val="333333"/>
                </a:solidFill>
                <a:latin typeface="BIZ UDPゴシック" panose="020B0400000000000000" pitchFamily="50" charset="-128"/>
                <a:ea typeface="BIZ UDPゴシック" panose="020B0400000000000000" pitchFamily="50" charset="-128"/>
                <a:cs typeface="Noto Sans" pitchFamily="34" charset="-120"/>
              </a:rPr>
              <a:t>いきいき支援センターに在籍するプランナーがよりミニデイを提案しやすくなるよう、以下の取り組みを行いま</a:t>
            </a:r>
            <a:r>
              <a:rPr lang="ja-JP" alt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した</a:t>
            </a:r>
            <a:endParaRPr lang="en-US" sz="1200" dirty="0">
              <a:latin typeface="BIZ UDPゴシック" panose="020B0400000000000000" pitchFamily="50" charset="-128"/>
              <a:ea typeface="BIZ UDPゴシック" panose="020B0400000000000000" pitchFamily="50" charset="-128"/>
            </a:endParaRPr>
          </a:p>
        </p:txBody>
      </p:sp>
      <p:sp>
        <p:nvSpPr>
          <p:cNvPr id="10" name="Text 6"/>
          <p:cNvSpPr/>
          <p:nvPr/>
        </p:nvSpPr>
        <p:spPr>
          <a:xfrm>
            <a:off x="657225" y="2045071"/>
            <a:ext cx="2779607" cy="184666"/>
          </a:xfrm>
          <a:prstGeom prst="rect">
            <a:avLst/>
          </a:prstGeom>
          <a:noFill/>
          <a:ln/>
        </p:spPr>
        <p:txBody>
          <a:bodyPr wrap="none" lIns="0" tIns="0" rIns="0" bIns="0" rtlCol="0" anchor="ctr">
            <a:spAutoFit/>
          </a:bodyPr>
          <a:lstStyle/>
          <a:p>
            <a:pPr marL="0" indent="0" algn="l">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提案時のネックとなっている点をリサーチ</a:t>
            </a:r>
            <a:endParaRPr lang="en-US" sz="1200" dirty="0">
              <a:latin typeface="BIZ UDPゴシック" panose="020B0400000000000000" pitchFamily="50" charset="-128"/>
              <a:ea typeface="BIZ UDPゴシック" panose="020B0400000000000000" pitchFamily="50" charset="-128"/>
            </a:endParaRPr>
          </a:p>
        </p:txBody>
      </p:sp>
      <p:sp>
        <p:nvSpPr>
          <p:cNvPr id="11" name="Text 7"/>
          <p:cNvSpPr/>
          <p:nvPr/>
        </p:nvSpPr>
        <p:spPr>
          <a:xfrm>
            <a:off x="657225" y="2273671"/>
            <a:ext cx="3946593" cy="184666"/>
          </a:xfrm>
          <a:prstGeom prst="rect">
            <a:avLst/>
          </a:prstGeom>
          <a:noFill/>
          <a:ln/>
        </p:spPr>
        <p:txBody>
          <a:bodyPr wrap="none" lIns="0" tIns="0" rIns="0" bIns="0" rtlCol="0" anchor="ctr">
            <a:spAutoFit/>
          </a:bodyPr>
          <a:lstStyle/>
          <a:p>
            <a:pPr marL="0" indent="0" algn="l">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各いきいき支援センターからプランナーを集めてヒアリング</a:t>
            </a:r>
            <a:endParaRPr lang="en-US" sz="1200" dirty="0">
              <a:latin typeface="BIZ UDPゴシック" panose="020B0400000000000000" pitchFamily="50" charset="-128"/>
              <a:ea typeface="BIZ UDPゴシック" panose="020B0400000000000000" pitchFamily="50" charset="-128"/>
            </a:endParaRPr>
          </a:p>
        </p:txBody>
      </p:sp>
      <p:sp>
        <p:nvSpPr>
          <p:cNvPr id="12" name="Text 8"/>
          <p:cNvSpPr/>
          <p:nvPr/>
        </p:nvSpPr>
        <p:spPr>
          <a:xfrm>
            <a:off x="657225" y="2502271"/>
            <a:ext cx="2635337" cy="184666"/>
          </a:xfrm>
          <a:prstGeom prst="rect">
            <a:avLst/>
          </a:prstGeom>
          <a:noFill/>
          <a:ln/>
        </p:spPr>
        <p:txBody>
          <a:bodyPr wrap="none" lIns="0" tIns="0" rIns="0" bIns="0" rtlCol="0" anchor="ctr">
            <a:spAutoFit/>
          </a:bodyPr>
          <a:lstStyle/>
          <a:p>
            <a:pPr marL="0" indent="0" algn="l">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リサーチ内容を基に連絡会で協議・検討</a:t>
            </a:r>
            <a:endParaRPr lang="en-US" sz="1200" dirty="0">
              <a:latin typeface="BIZ UDPゴシック" panose="020B0400000000000000" pitchFamily="50" charset="-128"/>
              <a:ea typeface="BIZ UDPゴシック" panose="020B0400000000000000" pitchFamily="50" charset="-128"/>
            </a:endParaRPr>
          </a:p>
        </p:txBody>
      </p:sp>
      <p:sp>
        <p:nvSpPr>
          <p:cNvPr id="13" name="Shape 9"/>
          <p:cNvSpPr/>
          <p:nvPr/>
        </p:nvSpPr>
        <p:spPr>
          <a:xfrm>
            <a:off x="342900" y="2994654"/>
            <a:ext cx="8054340" cy="1085850"/>
          </a:xfrm>
          <a:prstGeom prst="rect">
            <a:avLst/>
          </a:prstGeom>
          <a:solidFill>
            <a:srgbClr val="F5F9F5"/>
          </a:solidFill>
          <a:ln/>
        </p:spPr>
        <p:txBody>
          <a:bodyPr/>
          <a:lstStyle/>
          <a:p>
            <a:endParaRPr lang="ja-JP" altLang="en-US"/>
          </a:p>
        </p:txBody>
      </p:sp>
      <p:sp>
        <p:nvSpPr>
          <p:cNvPr id="14" name="Shape 10"/>
          <p:cNvSpPr/>
          <p:nvPr/>
        </p:nvSpPr>
        <p:spPr>
          <a:xfrm>
            <a:off x="485775" y="3137529"/>
            <a:ext cx="257175" cy="257175"/>
          </a:xfrm>
          <a:prstGeom prst="ellipse">
            <a:avLst/>
          </a:prstGeom>
          <a:solidFill>
            <a:srgbClr val="97BF8F"/>
          </a:solidFill>
          <a:ln/>
        </p:spPr>
        <p:txBody>
          <a:bodyPr/>
          <a:lstStyle/>
          <a:p>
            <a:endParaRPr lang="ja-JP" altLang="en-US"/>
          </a:p>
        </p:txBody>
      </p:sp>
      <p:pic>
        <p:nvPicPr>
          <p:cNvPr id="15" name="Image 2" descr="preencoded.png"/>
          <p:cNvPicPr>
            <a:picLocks noChangeAspect="1"/>
          </p:cNvPicPr>
          <p:nvPr/>
        </p:nvPicPr>
        <p:blipFill>
          <a:blip/>
          <a:stretch>
            <a:fillRect/>
          </a:stretch>
        </p:blipFill>
        <p:spPr>
          <a:xfrm>
            <a:off x="516136" y="3187536"/>
            <a:ext cx="196453" cy="157163"/>
          </a:xfrm>
          <a:prstGeom prst="rect">
            <a:avLst/>
          </a:prstGeom>
        </p:spPr>
      </p:pic>
      <p:sp>
        <p:nvSpPr>
          <p:cNvPr id="16" name="Text 11"/>
          <p:cNvSpPr/>
          <p:nvPr/>
        </p:nvSpPr>
        <p:spPr>
          <a:xfrm>
            <a:off x="828675" y="3127604"/>
            <a:ext cx="3868047" cy="276999"/>
          </a:xfrm>
          <a:prstGeom prst="rect">
            <a:avLst/>
          </a:prstGeom>
          <a:noFill/>
          <a:ln/>
        </p:spPr>
        <p:txBody>
          <a:bodyPr wrap="none" lIns="0" tIns="0" rIns="0" bIns="0" rtlCol="0" anchor="ctr">
            <a:spAutoFit/>
          </a:bodyPr>
          <a:lstStyle/>
          <a:p>
            <a:pPr marL="0" indent="0">
              <a:buNone/>
            </a:pPr>
            <a:r>
              <a:rPr 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 </a:t>
            </a:r>
            <a:r>
              <a:rPr lang="ja-JP" alt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令和</a:t>
            </a:r>
            <a:r>
              <a:rPr lang="en-US" altLang="ja-JP" b="1" dirty="0">
                <a:solidFill>
                  <a:srgbClr val="2C5F2D"/>
                </a:solidFill>
                <a:latin typeface="BIZ UDPゴシック" panose="020B0400000000000000" pitchFamily="50" charset="-128"/>
                <a:ea typeface="BIZ UDPゴシック" panose="020B0400000000000000" pitchFamily="50" charset="-128"/>
                <a:cs typeface="Noto Sans" pitchFamily="34" charset="-120"/>
              </a:rPr>
              <a:t>7</a:t>
            </a:r>
            <a:r>
              <a:rPr lang="ja-JP" alt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年度</a:t>
            </a:r>
            <a:r>
              <a:rPr lang="en-US" b="1" dirty="0" err="1">
                <a:solidFill>
                  <a:srgbClr val="2C5F2D"/>
                </a:solidFill>
                <a:latin typeface="BIZ UDPゴシック" panose="020B0400000000000000" pitchFamily="50" charset="-128"/>
                <a:ea typeface="BIZ UDPゴシック" panose="020B0400000000000000" pitchFamily="50" charset="-128"/>
                <a:cs typeface="Noto Sans" pitchFamily="34" charset="-120"/>
              </a:rPr>
              <a:t>活動</a:t>
            </a:r>
            <a:r>
              <a:rPr lang="ja-JP" alt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例</a:t>
            </a:r>
            <a:r>
              <a:rPr 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② 利用者への訴求 </a:t>
            </a:r>
            <a:endParaRPr lang="en-US" dirty="0">
              <a:latin typeface="BIZ UDPゴシック" panose="020B0400000000000000" pitchFamily="50" charset="-128"/>
              <a:ea typeface="BIZ UDPゴシック" panose="020B0400000000000000" pitchFamily="50" charset="-128"/>
            </a:endParaRPr>
          </a:p>
        </p:txBody>
      </p:sp>
      <p:sp>
        <p:nvSpPr>
          <p:cNvPr id="17" name="Text 12"/>
          <p:cNvSpPr/>
          <p:nvPr/>
        </p:nvSpPr>
        <p:spPr>
          <a:xfrm>
            <a:off x="485775" y="3524363"/>
            <a:ext cx="7911465" cy="369332"/>
          </a:xfrm>
          <a:prstGeom prst="rect">
            <a:avLst/>
          </a:prstGeom>
          <a:noFill/>
          <a:ln/>
        </p:spPr>
        <p:txBody>
          <a:bodyPr wrap="square" lIns="0" tIns="0" rIns="0" bIns="0" rtlCol="0" anchor="ctr">
            <a:spAutoFit/>
          </a:bodyPr>
          <a:lstStyle/>
          <a:p>
            <a:pPr marL="0" indent="0">
              <a:buNone/>
            </a:pPr>
            <a:r>
              <a:rPr lang="en-US" sz="1200" dirty="0" err="1">
                <a:solidFill>
                  <a:srgbClr val="333333"/>
                </a:solidFill>
                <a:latin typeface="BIZ UDPゴシック" panose="020B0400000000000000" pitchFamily="50" charset="-128"/>
                <a:ea typeface="BIZ UDPゴシック" panose="020B0400000000000000" pitchFamily="50" charset="-128"/>
                <a:cs typeface="Noto Sans" pitchFamily="34" charset="-120"/>
              </a:rPr>
              <a:t>連絡会のメンバーが、はつらつ長寿推進事業などの高齢者等が集まる場でミニデイサービス全体のPRを行い、利用者増を促進しま</a:t>
            </a:r>
            <a:r>
              <a:rPr lang="ja-JP" alt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した</a:t>
            </a: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a:t>
            </a:r>
            <a:endParaRPr lang="en-US" sz="12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a:stretch>
            <a:fillRect/>
          </a:stretch>
        </p:blipFill>
        <p:spPr>
          <a:xfrm>
            <a:off x="0" y="0"/>
            <a:ext cx="9144000" cy="5143500"/>
          </a:xfrm>
          <a:prstGeom prst="rect">
            <a:avLst/>
          </a:prstGeom>
        </p:spPr>
      </p:pic>
      <p:sp>
        <p:nvSpPr>
          <p:cNvPr id="3" name="Text 0"/>
          <p:cNvSpPr/>
          <p:nvPr/>
        </p:nvSpPr>
        <p:spPr>
          <a:xfrm>
            <a:off x="342900" y="250981"/>
            <a:ext cx="5701882" cy="492443"/>
          </a:xfrm>
          <a:prstGeom prst="rect">
            <a:avLst/>
          </a:prstGeom>
          <a:noFill/>
          <a:ln/>
        </p:spPr>
        <p:txBody>
          <a:bodyPr wrap="none" lIns="0" tIns="0" rIns="0" bIns="0" rtlCol="0" anchor="ctr">
            <a:spAutoFit/>
          </a:bodyPr>
          <a:lstStyle/>
          <a:p>
            <a:pPr marL="0" indent="0">
              <a:buNone/>
            </a:pPr>
            <a:r>
              <a:rPr lang="en-US" sz="3200" b="1" dirty="0">
                <a:solidFill>
                  <a:srgbClr val="2C5F2D"/>
                </a:solidFill>
                <a:latin typeface="BIZ UDPゴシック" panose="020B0400000000000000" pitchFamily="50" charset="-128"/>
                <a:ea typeface="BIZ UDPゴシック" panose="020B0400000000000000" pitchFamily="50" charset="-128"/>
                <a:cs typeface="Noto Sans" pitchFamily="34" charset="-120"/>
              </a:rPr>
              <a:t>目的2: 事業所・市との関係構築</a:t>
            </a:r>
            <a:endParaRPr lang="en-US" sz="3200" dirty="0">
              <a:latin typeface="BIZ UDPゴシック" panose="020B0400000000000000" pitchFamily="50" charset="-128"/>
              <a:ea typeface="BIZ UDPゴシック" panose="020B0400000000000000" pitchFamily="50" charset="-128"/>
            </a:endParaRPr>
          </a:p>
        </p:txBody>
      </p:sp>
      <p:sp>
        <p:nvSpPr>
          <p:cNvPr id="5" name="Text 2"/>
          <p:cNvSpPr/>
          <p:nvPr/>
        </p:nvSpPr>
        <p:spPr>
          <a:xfrm>
            <a:off x="342900" y="1159246"/>
            <a:ext cx="8145780" cy="184666"/>
          </a:xfrm>
          <a:prstGeom prst="rect">
            <a:avLst/>
          </a:prstGeom>
          <a:noFill/>
          <a:ln/>
        </p:spPr>
        <p:txBody>
          <a:bodyPr wrap="square" lIns="0" tIns="0" rIns="0" bIns="0" rtlCol="0" anchor="ctr">
            <a:spAutoFit/>
          </a:bodyPr>
          <a:lstStyle/>
          <a:p>
            <a:pPr marL="0" indent="0">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事業所同士の横のつながりと、名古屋市との顔が見える関係性を構築します。</a:t>
            </a:r>
            <a:endParaRPr lang="en-US" sz="1200" dirty="0">
              <a:latin typeface="BIZ UDPゴシック" panose="020B0400000000000000" pitchFamily="50" charset="-128"/>
              <a:ea typeface="BIZ UDPゴシック" panose="020B0400000000000000" pitchFamily="50" charset="-128"/>
            </a:endParaRPr>
          </a:p>
        </p:txBody>
      </p:sp>
      <p:sp>
        <p:nvSpPr>
          <p:cNvPr id="6" name="Shape 3"/>
          <p:cNvSpPr/>
          <p:nvPr/>
        </p:nvSpPr>
        <p:spPr>
          <a:xfrm>
            <a:off x="342900" y="1694492"/>
            <a:ext cx="7423150" cy="1771650"/>
          </a:xfrm>
          <a:prstGeom prst="rect">
            <a:avLst/>
          </a:prstGeom>
          <a:solidFill>
            <a:srgbClr val="F5F9F5"/>
          </a:solidFill>
          <a:ln/>
        </p:spPr>
        <p:txBody>
          <a:bodyPr/>
          <a:lstStyle/>
          <a:p>
            <a:endParaRPr lang="ja-JP" altLang="en-US"/>
          </a:p>
        </p:txBody>
      </p:sp>
      <p:sp>
        <p:nvSpPr>
          <p:cNvPr id="7" name="Shape 4"/>
          <p:cNvSpPr/>
          <p:nvPr/>
        </p:nvSpPr>
        <p:spPr>
          <a:xfrm>
            <a:off x="485775" y="1837367"/>
            <a:ext cx="257175" cy="257175"/>
          </a:xfrm>
          <a:prstGeom prst="ellipse">
            <a:avLst/>
          </a:prstGeom>
          <a:solidFill>
            <a:srgbClr val="97BF8F"/>
          </a:solidFill>
          <a:ln/>
        </p:spPr>
        <p:txBody>
          <a:bodyPr/>
          <a:lstStyle/>
          <a:p>
            <a:endParaRPr lang="ja-JP" altLang="en-US"/>
          </a:p>
        </p:txBody>
      </p:sp>
      <p:pic>
        <p:nvPicPr>
          <p:cNvPr id="8" name="Image 1" descr="preencoded.png"/>
          <p:cNvPicPr>
            <a:picLocks noChangeAspect="1"/>
          </p:cNvPicPr>
          <p:nvPr/>
        </p:nvPicPr>
        <p:blipFill>
          <a:blip/>
          <a:stretch>
            <a:fillRect/>
          </a:stretch>
        </p:blipFill>
        <p:spPr>
          <a:xfrm>
            <a:off x="516136" y="1887373"/>
            <a:ext cx="196453" cy="157163"/>
          </a:xfrm>
          <a:prstGeom prst="rect">
            <a:avLst/>
          </a:prstGeom>
        </p:spPr>
      </p:pic>
      <p:sp>
        <p:nvSpPr>
          <p:cNvPr id="9" name="Text 5"/>
          <p:cNvSpPr/>
          <p:nvPr/>
        </p:nvSpPr>
        <p:spPr>
          <a:xfrm>
            <a:off x="828675" y="1827441"/>
            <a:ext cx="2156039" cy="276999"/>
          </a:xfrm>
          <a:prstGeom prst="rect">
            <a:avLst/>
          </a:prstGeom>
          <a:noFill/>
          <a:ln/>
        </p:spPr>
        <p:txBody>
          <a:bodyPr wrap="none" lIns="0" tIns="0" rIns="0" bIns="0" rtlCol="0" anchor="ctr">
            <a:spAutoFit/>
          </a:bodyPr>
          <a:lstStyle/>
          <a:p>
            <a:pPr marL="0" indent="0">
              <a:buNone/>
            </a:pPr>
            <a:r>
              <a:rPr lang="en-US" b="1" dirty="0">
                <a:solidFill>
                  <a:srgbClr val="2C5F2D"/>
                </a:solidFill>
                <a:latin typeface="BIZ UDPゴシック" panose="020B0400000000000000" pitchFamily="50" charset="-128"/>
                <a:ea typeface="BIZ UDPゴシック" panose="020B0400000000000000" pitchFamily="50" charset="-128"/>
                <a:cs typeface="Noto Sans" pitchFamily="34" charset="-120"/>
              </a:rPr>
              <a:t> 活動: 会議等の開催 </a:t>
            </a:r>
            <a:endParaRPr lang="en-US" dirty="0">
              <a:latin typeface="BIZ UDPゴシック" panose="020B0400000000000000" pitchFamily="50" charset="-128"/>
              <a:ea typeface="BIZ UDPゴシック" panose="020B0400000000000000" pitchFamily="50" charset="-128"/>
            </a:endParaRPr>
          </a:p>
        </p:txBody>
      </p:sp>
      <p:sp>
        <p:nvSpPr>
          <p:cNvPr id="10" name="Text 6"/>
          <p:cNvSpPr/>
          <p:nvPr/>
        </p:nvSpPr>
        <p:spPr>
          <a:xfrm>
            <a:off x="657225" y="2316534"/>
            <a:ext cx="6829425" cy="184666"/>
          </a:xfrm>
          <a:prstGeom prst="rect">
            <a:avLst/>
          </a:prstGeom>
          <a:noFill/>
          <a:ln/>
        </p:spPr>
        <p:txBody>
          <a:bodyPr wrap="square" lIns="0" tIns="0" rIns="0" bIns="0" rtlCol="0" anchor="ctr">
            <a:spAutoFit/>
          </a:bodyPr>
          <a:lstStyle/>
          <a:p>
            <a:pPr marL="0" indent="0" algn="l">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事業所が日ごろミニデイを行う中で疑問に思っていることを相談し合う場を設定</a:t>
            </a:r>
            <a:endParaRPr lang="en-US" sz="1200" dirty="0">
              <a:latin typeface="BIZ UDPゴシック" panose="020B0400000000000000" pitchFamily="50" charset="-128"/>
              <a:ea typeface="BIZ UDPゴシック" panose="020B0400000000000000" pitchFamily="50" charset="-128"/>
            </a:endParaRPr>
          </a:p>
        </p:txBody>
      </p:sp>
      <p:sp>
        <p:nvSpPr>
          <p:cNvPr id="11" name="Text 7"/>
          <p:cNvSpPr/>
          <p:nvPr/>
        </p:nvSpPr>
        <p:spPr>
          <a:xfrm>
            <a:off x="657225" y="2659434"/>
            <a:ext cx="3730188" cy="184666"/>
          </a:xfrm>
          <a:prstGeom prst="rect">
            <a:avLst/>
          </a:prstGeom>
          <a:noFill/>
          <a:ln/>
        </p:spPr>
        <p:txBody>
          <a:bodyPr wrap="none" lIns="0" tIns="0" rIns="0" bIns="0" rtlCol="0" anchor="ctr">
            <a:spAutoFit/>
          </a:bodyPr>
          <a:lstStyle/>
          <a:p>
            <a:pPr marL="0" indent="0" algn="l">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情報交換を通じてミニデイ事業所の横のつながりを構築</a:t>
            </a:r>
            <a:endParaRPr lang="en-US" sz="1200" dirty="0">
              <a:latin typeface="BIZ UDPゴシック" panose="020B0400000000000000" pitchFamily="50" charset="-128"/>
              <a:ea typeface="BIZ UDPゴシック" panose="020B0400000000000000" pitchFamily="50" charset="-128"/>
            </a:endParaRPr>
          </a:p>
        </p:txBody>
      </p:sp>
      <p:sp>
        <p:nvSpPr>
          <p:cNvPr id="12" name="Text 8"/>
          <p:cNvSpPr/>
          <p:nvPr/>
        </p:nvSpPr>
        <p:spPr>
          <a:xfrm>
            <a:off x="657225" y="3002334"/>
            <a:ext cx="6829425" cy="184666"/>
          </a:xfrm>
          <a:prstGeom prst="rect">
            <a:avLst/>
          </a:prstGeom>
          <a:noFill/>
          <a:ln/>
        </p:spPr>
        <p:txBody>
          <a:bodyPr wrap="square" lIns="0" tIns="0" rIns="0" bIns="0" rtlCol="0" anchor="ctr">
            <a:spAutoFit/>
          </a:bodyPr>
          <a:lstStyle/>
          <a:p>
            <a:pPr marL="0" indent="0" algn="l">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市との顔が見える関係性を作り、困ったときにも相談できる環境を整備</a:t>
            </a:r>
            <a:endParaRPr lang="en-US" sz="1200" dirty="0">
              <a:latin typeface="BIZ UDPゴシック" panose="020B0400000000000000" pitchFamily="50" charset="-128"/>
              <a:ea typeface="BIZ UDPゴシック" panose="020B0400000000000000" pitchFamily="50" charset="-128"/>
            </a:endParaRPr>
          </a:p>
        </p:txBody>
      </p:sp>
      <p:sp>
        <p:nvSpPr>
          <p:cNvPr id="13" name="Text 9"/>
          <p:cNvSpPr/>
          <p:nvPr/>
        </p:nvSpPr>
        <p:spPr>
          <a:xfrm>
            <a:off x="342900" y="3838688"/>
            <a:ext cx="8145780" cy="369332"/>
          </a:xfrm>
          <a:prstGeom prst="rect">
            <a:avLst/>
          </a:prstGeom>
          <a:noFill/>
          <a:ln/>
        </p:spPr>
        <p:txBody>
          <a:bodyPr wrap="square" lIns="0" tIns="0" rIns="0" bIns="0" rtlCol="0" anchor="ctr">
            <a:spAutoFit/>
          </a:bodyPr>
          <a:lstStyle/>
          <a:p>
            <a:pPr marL="0" indent="0">
              <a:buNone/>
            </a:pP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定期的な会議の開催により、事業所間の連携を強化し</a:t>
            </a:r>
            <a:r>
              <a:rPr lang="en-US" sz="1200">
                <a:solidFill>
                  <a:srgbClr val="333333"/>
                </a:solidFill>
                <a:latin typeface="BIZ UDPゴシック" panose="020B0400000000000000" pitchFamily="50" charset="-128"/>
                <a:ea typeface="BIZ UDPゴシック" panose="020B0400000000000000" pitchFamily="50" charset="-128"/>
                <a:cs typeface="Noto Sans" pitchFamily="34" charset="-120"/>
              </a:rPr>
              <a:t>、共通の課題解決に向けた取り組みを促進し、</a:t>
            </a:r>
            <a:r>
              <a:rPr lang="en-US" sz="1200" dirty="0">
                <a:solidFill>
                  <a:srgbClr val="333333"/>
                </a:solidFill>
                <a:latin typeface="BIZ UDPゴシック" panose="020B0400000000000000" pitchFamily="50" charset="-128"/>
                <a:ea typeface="BIZ UDPゴシック" panose="020B0400000000000000" pitchFamily="50" charset="-128"/>
                <a:cs typeface="Noto Sans" pitchFamily="34" charset="-120"/>
              </a:rPr>
              <a:t>より効果的な事業運営を目指します。</a:t>
            </a:r>
            <a:endParaRPr lang="en-US" sz="12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66312" y="227196"/>
            <a:ext cx="6283771" cy="369332"/>
          </a:xfrm>
          <a:prstGeom prst="rect">
            <a:avLst/>
          </a:prstGeom>
          <a:noFill/>
          <a:ln/>
        </p:spPr>
        <p:txBody>
          <a:bodyPr wrap="none" lIns="0" tIns="0" rIns="0" bIns="0" rtlCol="0" anchor="ctr">
            <a:spAutoFit/>
          </a:bodyPr>
          <a:lstStyle/>
          <a:p>
            <a:pPr marL="0" indent="0">
              <a:buNone/>
            </a:pPr>
            <a:r>
              <a:rPr lang="ja-JP" altLang="en-US" sz="2400" b="1" dirty="0">
                <a:solidFill>
                  <a:srgbClr val="2C5F2D"/>
                </a:solidFill>
                <a:latin typeface="BIZ UDPゴシック" panose="020B0400000000000000" pitchFamily="50" charset="-128"/>
                <a:ea typeface="BIZ UDPゴシック" panose="020B0400000000000000" pitchFamily="50" charset="-128"/>
                <a:cs typeface="Noto Sans" pitchFamily="34" charset="-120"/>
              </a:rPr>
              <a:t>高齢者はつらつ長寿推進事業での</a:t>
            </a:r>
            <a:r>
              <a:rPr lang="en-US" altLang="ja-JP" sz="2400" b="1" dirty="0">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400" b="1" dirty="0">
                <a:solidFill>
                  <a:srgbClr val="2C5F2D"/>
                </a:solidFill>
                <a:latin typeface="BIZ UDPゴシック" panose="020B0400000000000000" pitchFamily="50" charset="-128"/>
                <a:ea typeface="BIZ UDPゴシック" panose="020B0400000000000000" pitchFamily="50" charset="-128"/>
                <a:cs typeface="Noto Sans" pitchFamily="34" charset="-120"/>
              </a:rPr>
              <a:t>に向けて</a:t>
            </a:r>
            <a:endParaRPr lang="en-US" sz="2400" dirty="0">
              <a:latin typeface="BIZ UDPゴシック" panose="020B0400000000000000" pitchFamily="50" charset="-128"/>
              <a:ea typeface="BIZ UDPゴシック" panose="020B0400000000000000" pitchFamily="50" charset="-128"/>
            </a:endParaRPr>
          </a:p>
        </p:txBody>
      </p:sp>
      <p:sp>
        <p:nvSpPr>
          <p:cNvPr id="4" name="Text 2"/>
          <p:cNvSpPr/>
          <p:nvPr/>
        </p:nvSpPr>
        <p:spPr>
          <a:xfrm>
            <a:off x="485775" y="994818"/>
            <a:ext cx="3821559" cy="307777"/>
          </a:xfrm>
          <a:prstGeom prst="rect">
            <a:avLst/>
          </a:prstGeom>
          <a:noFill/>
          <a:ln/>
        </p:spPr>
        <p:txBody>
          <a:bodyPr wrap="none" lIns="0" tIns="0" rIns="0" bIns="0" rtlCol="0" anchor="ctr">
            <a:spAutoFit/>
          </a:bodyPr>
          <a:lstStyle/>
          <a:p>
            <a:r>
              <a:rPr lang="ja-JP" altLang="en-US" sz="2000" b="1" dirty="0">
                <a:solidFill>
                  <a:srgbClr val="2C5F2D"/>
                </a:solidFill>
                <a:latin typeface="BIZ UDPゴシック" panose="020B0400000000000000" pitchFamily="50" charset="-128"/>
                <a:ea typeface="BIZ UDPゴシック" panose="020B0400000000000000" pitchFamily="50" charset="-128"/>
                <a:cs typeface="Noto Sans" pitchFamily="34" charset="-120"/>
              </a:rPr>
              <a:t>高齢者はつらつ長寿推進事業とは</a:t>
            </a:r>
            <a:endParaRPr lang="en-US" dirty="0">
              <a:latin typeface="BIZ UDPゴシック" panose="020B0400000000000000" pitchFamily="50" charset="-128"/>
              <a:ea typeface="BIZ UDPゴシック" panose="020B0400000000000000" pitchFamily="50" charset="-128"/>
            </a:endParaRPr>
          </a:p>
        </p:txBody>
      </p:sp>
      <p:sp>
        <p:nvSpPr>
          <p:cNvPr id="6" name="Text 2"/>
          <p:cNvSpPr/>
          <p:nvPr/>
        </p:nvSpPr>
        <p:spPr>
          <a:xfrm>
            <a:off x="704850" y="1379860"/>
            <a:ext cx="7518400" cy="1292662"/>
          </a:xfrm>
          <a:prstGeom prst="rect">
            <a:avLst/>
          </a:prstGeom>
          <a:noFill/>
          <a:ln/>
        </p:spPr>
        <p:txBody>
          <a:bodyPr wrap="square" lIns="0" tIns="0" rIns="0" bIns="0" rtlCol="0" anchor="ctr">
            <a:spAutoFit/>
          </a:bodyPr>
          <a:lstStyle/>
          <a:p>
            <a:pPr marL="0" indent="0">
              <a:buNone/>
            </a:pPr>
            <a:r>
              <a:rPr lang="ja-JP" altLang="en-US" sz="1200" dirty="0">
                <a:solidFill>
                  <a:srgbClr val="333333"/>
                </a:solidFill>
                <a:latin typeface="BIZ UDPゴシック" panose="020B0400000000000000" pitchFamily="50" charset="-128"/>
                <a:ea typeface="BIZ UDPゴシック" panose="020B0400000000000000" pitchFamily="50" charset="-128"/>
              </a:rPr>
              <a:t>👉 一般介護予防事業</a:t>
            </a:r>
            <a:r>
              <a:rPr lang="en-US" altLang="ja-JP" sz="1200" dirty="0">
                <a:solidFill>
                  <a:srgbClr val="333333"/>
                </a:solidFill>
                <a:latin typeface="BIZ UDPゴシック" panose="020B0400000000000000" pitchFamily="50" charset="-128"/>
                <a:ea typeface="BIZ UDPゴシック" panose="020B0400000000000000" pitchFamily="50" charset="-128"/>
              </a:rPr>
              <a:t>(65</a:t>
            </a:r>
            <a:r>
              <a:rPr lang="ja-JP" altLang="en-US" sz="1200" dirty="0">
                <a:solidFill>
                  <a:srgbClr val="333333"/>
                </a:solidFill>
                <a:latin typeface="BIZ UDPゴシック" panose="020B0400000000000000" pitchFamily="50" charset="-128"/>
                <a:ea typeface="BIZ UDPゴシック" panose="020B0400000000000000" pitchFamily="50" charset="-128"/>
              </a:rPr>
              <a:t>歳以上のすべての方が対象</a:t>
            </a:r>
            <a:r>
              <a:rPr lang="en-US" altLang="ja-JP" sz="1200" dirty="0">
                <a:solidFill>
                  <a:srgbClr val="333333"/>
                </a:solidFill>
                <a:latin typeface="BIZ UDPゴシック" panose="020B0400000000000000" pitchFamily="50" charset="-128"/>
                <a:ea typeface="BIZ UDPゴシック" panose="020B0400000000000000" pitchFamily="50" charset="-128"/>
              </a:rPr>
              <a:t>)</a:t>
            </a:r>
            <a:r>
              <a:rPr lang="ja-JP" altLang="en-US" sz="1200" dirty="0">
                <a:solidFill>
                  <a:srgbClr val="333333"/>
                </a:solidFill>
                <a:latin typeface="BIZ UDPゴシック" panose="020B0400000000000000" pitchFamily="50" charset="-128"/>
                <a:ea typeface="BIZ UDPゴシック" panose="020B0400000000000000" pitchFamily="50" charset="-128"/>
              </a:rPr>
              <a:t>として</a:t>
            </a:r>
            <a:endParaRPr lang="en-US" altLang="ja-JP" sz="1200" dirty="0">
              <a:solidFill>
                <a:srgbClr val="333333"/>
              </a:solidFill>
              <a:latin typeface="BIZ UDPゴシック" panose="020B0400000000000000" pitchFamily="50" charset="-128"/>
              <a:ea typeface="BIZ UDPゴシック" panose="020B0400000000000000" pitchFamily="50" charset="-128"/>
            </a:endParaRPr>
          </a:p>
          <a:p>
            <a:pPr marL="0" indent="0">
              <a:buNone/>
            </a:pPr>
            <a:r>
              <a:rPr lang="ja-JP" altLang="en-US" sz="1200" dirty="0">
                <a:solidFill>
                  <a:srgbClr val="333333"/>
                </a:solidFill>
                <a:latin typeface="BIZ UDPゴシック" panose="020B0400000000000000" pitchFamily="50" charset="-128"/>
                <a:ea typeface="BIZ UDPゴシック" panose="020B0400000000000000" pitchFamily="50" charset="-128"/>
              </a:rPr>
              <a:t>名古屋市が各区の社会福祉協議会に委託して実施している。</a:t>
            </a:r>
            <a:endParaRPr lang="en-US" altLang="ja-JP" sz="1200" dirty="0">
              <a:solidFill>
                <a:srgbClr val="333333"/>
              </a:solidFill>
              <a:latin typeface="BIZ UDPゴシック" panose="020B0400000000000000" pitchFamily="50" charset="-128"/>
              <a:ea typeface="BIZ UDPゴシック" panose="020B0400000000000000" pitchFamily="50" charset="-128"/>
            </a:endParaRPr>
          </a:p>
          <a:p>
            <a:pPr marL="0" indent="0">
              <a:buNone/>
            </a:pPr>
            <a:endParaRPr lang="en-US" sz="1200" dirty="0">
              <a:solidFill>
                <a:srgbClr val="333333"/>
              </a:solidFill>
              <a:latin typeface="BIZ UDPゴシック" panose="020B0400000000000000" pitchFamily="50" charset="-128"/>
              <a:ea typeface="BIZ UDPゴシック" panose="020B0400000000000000" pitchFamily="50" charset="-128"/>
            </a:endParaRPr>
          </a:p>
          <a:p>
            <a:pPr marL="0" indent="0">
              <a:buNone/>
            </a:pPr>
            <a:r>
              <a:rPr lang="ja-JP" altLang="en-US" sz="1200" dirty="0">
                <a:latin typeface="BIZ UDPゴシック" panose="020B0400000000000000" pitchFamily="50" charset="-128"/>
                <a:ea typeface="BIZ UDPゴシック" panose="020B0400000000000000" pitchFamily="50" charset="-128"/>
              </a:rPr>
              <a:t>👉 レクリエーションや趣味の教室等を通じて仲間づくり</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お友達づくり</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ができるプログラムを毎週実施している。</a:t>
            </a:r>
            <a:endParaRPr lang="en-US" altLang="ja-JP" sz="1200" dirty="0">
              <a:latin typeface="BIZ UDPゴシック" panose="020B0400000000000000" pitchFamily="50" charset="-128"/>
              <a:ea typeface="BIZ UDPゴシック" panose="020B0400000000000000" pitchFamily="50" charset="-128"/>
            </a:endParaRPr>
          </a:p>
          <a:p>
            <a:pPr marL="0" indent="0">
              <a:buNone/>
            </a:pPr>
            <a:endParaRPr lang="en-US" sz="1200" dirty="0">
              <a:latin typeface="BIZ UDPゴシック" panose="020B0400000000000000" pitchFamily="50" charset="-128"/>
              <a:ea typeface="BIZ UDPゴシック" panose="020B0400000000000000" pitchFamily="50" charset="-128"/>
            </a:endParaRPr>
          </a:p>
          <a:p>
            <a:pPr marL="0" indent="0">
              <a:buNone/>
            </a:pPr>
            <a:r>
              <a:rPr lang="ja-JP" altLang="en-US" sz="1200" dirty="0">
                <a:latin typeface="BIZ UDPゴシック" panose="020B0400000000000000" pitchFamily="50" charset="-128"/>
                <a:ea typeface="BIZ UDPゴシック" panose="020B0400000000000000" pitchFamily="50" charset="-128"/>
              </a:rPr>
              <a:t>👉  本事業を経験された方の中で、体調的にミニデイ型通所サービス等、総合事業の要支援・事業対象者向けサービスへ移行していくことがフィットするような参加者様もいることが想定される。</a:t>
            </a:r>
            <a:endParaRPr lang="en-US" sz="1200" dirty="0">
              <a:latin typeface="BIZ UDPゴシック" panose="020B0400000000000000" pitchFamily="50" charset="-128"/>
              <a:ea typeface="BIZ UDPゴシック" panose="020B0400000000000000" pitchFamily="50" charset="-128"/>
            </a:endParaRPr>
          </a:p>
        </p:txBody>
      </p:sp>
      <p:sp>
        <p:nvSpPr>
          <p:cNvPr id="8" name="Text 2"/>
          <p:cNvSpPr/>
          <p:nvPr/>
        </p:nvSpPr>
        <p:spPr>
          <a:xfrm>
            <a:off x="485775" y="2717091"/>
            <a:ext cx="65" cy="276999"/>
          </a:xfrm>
          <a:prstGeom prst="rect">
            <a:avLst/>
          </a:prstGeom>
          <a:noFill/>
          <a:ln/>
        </p:spPr>
        <p:txBody>
          <a:bodyPr wrap="none" lIns="0" tIns="0" rIns="0" bIns="0" rtlCol="0" anchor="ctr">
            <a:spAutoFit/>
          </a:bodyPr>
          <a:lstStyle/>
          <a:p>
            <a:endParaRPr lang="en-US" dirty="0">
              <a:latin typeface="BIZ UDPゴシック" panose="020B0400000000000000" pitchFamily="50" charset="-128"/>
              <a:ea typeface="BIZ UDPゴシック" panose="020B0400000000000000" pitchFamily="50" charset="-128"/>
            </a:endParaRPr>
          </a:p>
        </p:txBody>
      </p:sp>
      <p:sp>
        <p:nvSpPr>
          <p:cNvPr id="9" name="Text 2"/>
          <p:cNvSpPr/>
          <p:nvPr/>
        </p:nvSpPr>
        <p:spPr>
          <a:xfrm>
            <a:off x="485840" y="2796952"/>
            <a:ext cx="2431756" cy="307777"/>
          </a:xfrm>
          <a:prstGeom prst="rect">
            <a:avLst/>
          </a:prstGeom>
          <a:noFill/>
          <a:ln/>
        </p:spPr>
        <p:txBody>
          <a:bodyPr wrap="none" lIns="0" tIns="0" rIns="0" bIns="0" rtlCol="0" anchor="ctr">
            <a:spAutoFit/>
          </a:bodyPr>
          <a:lstStyle/>
          <a:p>
            <a:r>
              <a:rPr lang="ja-JP" altLang="en-US" sz="2000" b="1">
                <a:solidFill>
                  <a:srgbClr val="2C5F2D"/>
                </a:solidFill>
                <a:latin typeface="BIZ UDPゴシック" panose="020B0400000000000000" pitchFamily="50" charset="-128"/>
                <a:ea typeface="BIZ UDPゴシック" panose="020B0400000000000000" pitchFamily="50" charset="-128"/>
                <a:cs typeface="Noto Sans" pitchFamily="34" charset="-120"/>
              </a:rPr>
              <a:t>事業での</a:t>
            </a:r>
            <a:r>
              <a:rPr lang="en-US" altLang="ja-JP" sz="2000" b="1">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000" b="1">
                <a:solidFill>
                  <a:srgbClr val="2C5F2D"/>
                </a:solidFill>
                <a:latin typeface="BIZ UDPゴシック" panose="020B0400000000000000" pitchFamily="50" charset="-128"/>
                <a:ea typeface="BIZ UDPゴシック" panose="020B0400000000000000" pitchFamily="50" charset="-128"/>
                <a:cs typeface="Noto Sans" pitchFamily="34" charset="-120"/>
              </a:rPr>
              <a:t>に向けて</a:t>
            </a:r>
            <a:endParaRPr lang="en-US" dirty="0">
              <a:latin typeface="BIZ UDPゴシック" panose="020B0400000000000000" pitchFamily="50" charset="-128"/>
              <a:ea typeface="BIZ UDPゴシック" panose="020B0400000000000000" pitchFamily="50" charset="-128"/>
            </a:endParaRPr>
          </a:p>
        </p:txBody>
      </p:sp>
      <p:sp>
        <p:nvSpPr>
          <p:cNvPr id="10" name="Text 2"/>
          <p:cNvSpPr/>
          <p:nvPr/>
        </p:nvSpPr>
        <p:spPr>
          <a:xfrm>
            <a:off x="704850" y="3181994"/>
            <a:ext cx="7518400" cy="738664"/>
          </a:xfrm>
          <a:prstGeom prst="rect">
            <a:avLst/>
          </a:prstGeom>
          <a:noFill/>
          <a:ln/>
        </p:spPr>
        <p:txBody>
          <a:bodyPr wrap="square" lIns="0" tIns="0" rIns="0" bIns="0" rtlCol="0" anchor="ctr">
            <a:spAutoFit/>
          </a:bodyPr>
          <a:lstStyle/>
          <a:p>
            <a:pPr marL="0" indent="0">
              <a:buNone/>
            </a:pPr>
            <a:r>
              <a:rPr lang="ja-JP" altLang="en-US" sz="1200" dirty="0">
                <a:solidFill>
                  <a:srgbClr val="333333"/>
                </a:solidFill>
                <a:latin typeface="BIZ UDPゴシック" panose="020B0400000000000000" pitchFamily="50" charset="-128"/>
                <a:ea typeface="BIZ UDPゴシック" panose="020B0400000000000000" pitchFamily="50" charset="-128"/>
              </a:rPr>
              <a:t>👉 </a:t>
            </a:r>
            <a:r>
              <a:rPr lang="en-US" altLang="ja-JP" sz="1200" dirty="0">
                <a:solidFill>
                  <a:srgbClr val="333333"/>
                </a:solidFill>
                <a:latin typeface="BIZ UDPゴシック" panose="020B0400000000000000" pitchFamily="50" charset="-128"/>
                <a:ea typeface="BIZ UDPゴシック" panose="020B0400000000000000" pitchFamily="50" charset="-128"/>
              </a:rPr>
              <a:t>10</a:t>
            </a:r>
            <a:r>
              <a:rPr lang="ja-JP" altLang="en-US" sz="1200" dirty="0">
                <a:solidFill>
                  <a:srgbClr val="333333"/>
                </a:solidFill>
                <a:latin typeface="BIZ UDPゴシック" panose="020B0400000000000000" pitchFamily="50" charset="-128"/>
                <a:ea typeface="BIZ UDPゴシック" panose="020B0400000000000000" pitchFamily="50" charset="-128"/>
              </a:rPr>
              <a:t>月中旬～</a:t>
            </a:r>
            <a:r>
              <a:rPr lang="en-US" altLang="ja-JP" sz="1200" dirty="0">
                <a:solidFill>
                  <a:srgbClr val="333333"/>
                </a:solidFill>
                <a:latin typeface="BIZ UDPゴシック" panose="020B0400000000000000" pitchFamily="50" charset="-128"/>
                <a:ea typeface="BIZ UDPゴシック" panose="020B0400000000000000" pitchFamily="50" charset="-128"/>
              </a:rPr>
              <a:t>12</a:t>
            </a:r>
            <a:r>
              <a:rPr lang="ja-JP" altLang="en-US" sz="1200" dirty="0">
                <a:solidFill>
                  <a:srgbClr val="333333"/>
                </a:solidFill>
                <a:latin typeface="BIZ UDPゴシック" panose="020B0400000000000000" pitchFamily="50" charset="-128"/>
                <a:ea typeface="BIZ UDPゴシック" panose="020B0400000000000000" pitchFamily="50" charset="-128"/>
              </a:rPr>
              <a:t>月のどこかの週において、事業終了後にミニデイ</a:t>
            </a:r>
            <a:r>
              <a:rPr lang="en-US" altLang="ja-JP" sz="1200" dirty="0">
                <a:solidFill>
                  <a:srgbClr val="333333"/>
                </a:solidFill>
                <a:latin typeface="BIZ UDPゴシック" panose="020B0400000000000000" pitchFamily="50" charset="-128"/>
                <a:ea typeface="BIZ UDPゴシック" panose="020B0400000000000000" pitchFamily="50" charset="-128"/>
              </a:rPr>
              <a:t>PR</a:t>
            </a:r>
            <a:r>
              <a:rPr lang="ja-JP" altLang="en-US" sz="1200" dirty="0">
                <a:solidFill>
                  <a:srgbClr val="333333"/>
                </a:solidFill>
                <a:latin typeface="BIZ UDPゴシック" panose="020B0400000000000000" pitchFamily="50" charset="-128"/>
                <a:ea typeface="BIZ UDPゴシック" panose="020B0400000000000000" pitchFamily="50" charset="-128"/>
              </a:rPr>
              <a:t>時間</a:t>
            </a:r>
            <a:r>
              <a:rPr lang="en-US" altLang="ja-JP" sz="1200" dirty="0">
                <a:solidFill>
                  <a:srgbClr val="333333"/>
                </a:solidFill>
                <a:latin typeface="BIZ UDPゴシック" panose="020B0400000000000000" pitchFamily="50" charset="-128"/>
                <a:ea typeface="BIZ UDPゴシック" panose="020B0400000000000000" pitchFamily="50" charset="-128"/>
              </a:rPr>
              <a:t>(10</a:t>
            </a:r>
            <a:r>
              <a:rPr lang="ja-JP" altLang="en-US" sz="1200" dirty="0">
                <a:solidFill>
                  <a:srgbClr val="333333"/>
                </a:solidFill>
                <a:latin typeface="BIZ UDPゴシック" panose="020B0400000000000000" pitchFamily="50" charset="-128"/>
                <a:ea typeface="BIZ UDPゴシック" panose="020B0400000000000000" pitchFamily="50" charset="-128"/>
              </a:rPr>
              <a:t>分程度</a:t>
            </a:r>
            <a:r>
              <a:rPr lang="en-US" altLang="ja-JP" sz="1200" dirty="0">
                <a:solidFill>
                  <a:srgbClr val="333333"/>
                </a:solidFill>
                <a:latin typeface="BIZ UDPゴシック" panose="020B0400000000000000" pitchFamily="50" charset="-128"/>
                <a:ea typeface="BIZ UDPゴシック" panose="020B0400000000000000" pitchFamily="50" charset="-128"/>
              </a:rPr>
              <a:t>)</a:t>
            </a:r>
            <a:r>
              <a:rPr lang="ja-JP" altLang="en-US" sz="1200" dirty="0">
                <a:solidFill>
                  <a:srgbClr val="333333"/>
                </a:solidFill>
                <a:latin typeface="BIZ UDPゴシック" panose="020B0400000000000000" pitchFamily="50" charset="-128"/>
                <a:ea typeface="BIZ UDPゴシック" panose="020B0400000000000000" pitchFamily="50" charset="-128"/>
              </a:rPr>
              <a:t>を頂戴し、事業全体の</a:t>
            </a:r>
            <a:r>
              <a:rPr lang="en-US" altLang="ja-JP" sz="1200" dirty="0">
                <a:solidFill>
                  <a:srgbClr val="333333"/>
                </a:solidFill>
                <a:latin typeface="BIZ UDPゴシック" panose="020B0400000000000000" pitchFamily="50" charset="-128"/>
                <a:ea typeface="BIZ UDPゴシック" panose="020B0400000000000000" pitchFamily="50" charset="-128"/>
              </a:rPr>
              <a:t>PR</a:t>
            </a:r>
            <a:r>
              <a:rPr lang="ja-JP" altLang="en-US" sz="1200" dirty="0">
                <a:solidFill>
                  <a:srgbClr val="333333"/>
                </a:solidFill>
                <a:latin typeface="BIZ UDPゴシック" panose="020B0400000000000000" pitchFamily="50" charset="-128"/>
                <a:ea typeface="BIZ UDPゴシック" panose="020B0400000000000000" pitchFamily="50" charset="-128"/>
              </a:rPr>
              <a:t>を実施する</a:t>
            </a:r>
            <a:r>
              <a:rPr lang="en-US" altLang="ja-JP" sz="1200" dirty="0">
                <a:solidFill>
                  <a:srgbClr val="333333"/>
                </a:solidFill>
                <a:latin typeface="BIZ UDPゴシック" panose="020B0400000000000000" pitchFamily="50" charset="-128"/>
                <a:ea typeface="BIZ UDPゴシック" panose="020B0400000000000000" pitchFamily="50" charset="-128"/>
              </a:rPr>
              <a:t>(</a:t>
            </a:r>
            <a:r>
              <a:rPr lang="ja-JP" altLang="en-US" sz="1200" dirty="0">
                <a:solidFill>
                  <a:srgbClr val="333333"/>
                </a:solidFill>
                <a:latin typeface="BIZ UDPゴシック" panose="020B0400000000000000" pitchFamily="50" charset="-128"/>
                <a:ea typeface="BIZ UDPゴシック" panose="020B0400000000000000" pitchFamily="50" charset="-128"/>
              </a:rPr>
              <a:t>個別事業所に焦点を当てた説明は不可</a:t>
            </a:r>
            <a:r>
              <a:rPr lang="en-US" altLang="ja-JP" sz="1200" dirty="0">
                <a:solidFill>
                  <a:srgbClr val="333333"/>
                </a:solidFill>
                <a:latin typeface="BIZ UDPゴシック" panose="020B0400000000000000" pitchFamily="50" charset="-128"/>
                <a:ea typeface="BIZ UDPゴシック" panose="020B0400000000000000" pitchFamily="50" charset="-128"/>
              </a:rPr>
              <a:t>)</a:t>
            </a:r>
          </a:p>
          <a:p>
            <a:pPr marL="0" indent="0">
              <a:buNone/>
            </a:pPr>
            <a:endParaRPr lang="en-US" altLang="ja-JP" sz="1200" dirty="0">
              <a:solidFill>
                <a:srgbClr val="333333"/>
              </a:solidFill>
              <a:latin typeface="BIZ UDPゴシック" panose="020B0400000000000000" pitchFamily="50" charset="-128"/>
              <a:ea typeface="BIZ UDPゴシック" panose="020B0400000000000000" pitchFamily="50" charset="-128"/>
            </a:endParaRPr>
          </a:p>
          <a:p>
            <a:pPr marL="0" indent="0">
              <a:buNone/>
            </a:pPr>
            <a:r>
              <a:rPr lang="ja-JP" altLang="en-US" sz="1200" dirty="0">
                <a:solidFill>
                  <a:srgbClr val="333333"/>
                </a:solidFill>
                <a:latin typeface="BIZ UDPゴシック" panose="020B0400000000000000" pitchFamily="50" charset="-128"/>
                <a:ea typeface="BIZ UDPゴシック" panose="020B0400000000000000" pitchFamily="50" charset="-128"/>
              </a:rPr>
              <a:t>👉 利用者像が近いことからミニデイへの円滑な繋ぎを目指していく。</a:t>
            </a:r>
            <a:endParaRPr lang="en-US" altLang="ja-JP" sz="1200" dirty="0">
              <a:solidFill>
                <a:srgbClr val="333333"/>
              </a:solidFill>
              <a:latin typeface="BIZ UDPゴシック" panose="020B0400000000000000" pitchFamily="50" charset="-128"/>
              <a:ea typeface="BIZ UDPゴシック" panose="020B0400000000000000" pitchFamily="50" charset="-128"/>
            </a:endParaRPr>
          </a:p>
        </p:txBody>
      </p:sp>
      <p:pic>
        <p:nvPicPr>
          <p:cNvPr id="3" name="図 2" descr="空港のロビーにいる人たち&#10;&#10;AI によって生成されたコンテンツは間違っている可能性があります。">
            <a:extLst>
              <a:ext uri="{FF2B5EF4-FFF2-40B4-BE49-F238E27FC236}">
                <a16:creationId xmlns:a16="http://schemas.microsoft.com/office/drawing/2014/main" id="{489A66E7-3D04-7E0E-118C-B70E7517FC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9158" y="3431048"/>
            <a:ext cx="2312922" cy="1712452"/>
          </a:xfrm>
          <a:prstGeom prst="rect">
            <a:avLst/>
          </a:prstGeom>
        </p:spPr>
      </p:pic>
      <p:pic>
        <p:nvPicPr>
          <p:cNvPr id="5" name="図 4" descr="屋内, 床, 天井, 人 が含まれている画像&#10;&#10;AI によって生成されたコンテンツは間違っている可能性があります。">
            <a:extLst>
              <a:ext uri="{FF2B5EF4-FFF2-40B4-BE49-F238E27FC236}">
                <a16:creationId xmlns:a16="http://schemas.microsoft.com/office/drawing/2014/main" id="{87E56CDF-2451-5FCF-E4A1-986ED50DAF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2638" y="149204"/>
            <a:ext cx="2249442" cy="1691227"/>
          </a:xfrm>
          <a:prstGeom prst="rect">
            <a:avLst/>
          </a:prstGeom>
        </p:spPr>
      </p:pic>
    </p:spTree>
    <p:extLst>
      <p:ext uri="{BB962C8B-B14F-4D97-AF65-F5344CB8AC3E}">
        <p14:creationId xmlns:p14="http://schemas.microsoft.com/office/powerpoint/2010/main" val="3122269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a:extLst>
              <a:ext uri="{FF2B5EF4-FFF2-40B4-BE49-F238E27FC236}">
                <a16:creationId xmlns:a16="http://schemas.microsoft.com/office/drawing/2014/main" id="{8C0F75C7-2396-E472-BC52-3E8DB16906A2}"/>
              </a:ext>
            </a:extLst>
          </p:cNvPr>
          <p:cNvSpPr/>
          <p:nvPr/>
        </p:nvSpPr>
        <p:spPr>
          <a:xfrm>
            <a:off x="237704" y="1063717"/>
            <a:ext cx="8054340" cy="1532078"/>
          </a:xfrm>
          <a:prstGeom prst="rect">
            <a:avLst/>
          </a:prstGeom>
          <a:solidFill>
            <a:srgbClr val="F5F9F5"/>
          </a:solidFill>
          <a:ln>
            <a:solidFill>
              <a:srgbClr val="F5F9F5"/>
            </a:solidFill>
          </a:ln>
        </p:spPr>
        <p:txBody>
          <a:bodyPr/>
          <a:lstStyle/>
          <a:p>
            <a:endParaRPr lang="ja-JP" altLang="en-US" dirty="0"/>
          </a:p>
        </p:txBody>
      </p:sp>
      <p:sp>
        <p:nvSpPr>
          <p:cNvPr id="2" name="Text 0">
            <a:extLst>
              <a:ext uri="{FF2B5EF4-FFF2-40B4-BE49-F238E27FC236}">
                <a16:creationId xmlns:a16="http://schemas.microsoft.com/office/drawing/2014/main" id="{D8A56FDC-5576-2552-51B3-9D075CA402E1}"/>
              </a:ext>
            </a:extLst>
          </p:cNvPr>
          <p:cNvSpPr/>
          <p:nvPr/>
        </p:nvSpPr>
        <p:spPr>
          <a:xfrm>
            <a:off x="342900" y="341390"/>
            <a:ext cx="3771866" cy="311624"/>
          </a:xfrm>
          <a:prstGeom prst="rect">
            <a:avLst/>
          </a:prstGeom>
          <a:noFill/>
          <a:ln/>
        </p:spPr>
        <p:txBody>
          <a:bodyPr wrap="none" lIns="0" tIns="0" rIns="0" bIns="0" rtlCol="0" anchor="ctr">
            <a:spAutoFit/>
          </a:bodyPr>
          <a:lstStyle/>
          <a:p>
            <a:pPr marL="0" indent="0">
              <a:buNone/>
            </a:pPr>
            <a:r>
              <a:rPr 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令和7年度 </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はつらつ</a:t>
            </a:r>
            <a:r>
              <a:rPr lang="en-US" altLang="ja-JP"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について</a:t>
            </a:r>
            <a:endParaRPr lang="en-US" sz="2025" dirty="0">
              <a:latin typeface="BIZ UDPゴシック" panose="020B0400000000000000" pitchFamily="50" charset="-128"/>
              <a:ea typeface="BIZ UDPゴシック" panose="020B0400000000000000" pitchFamily="50" charset="-128"/>
            </a:endParaRPr>
          </a:p>
        </p:txBody>
      </p:sp>
      <p:sp>
        <p:nvSpPr>
          <p:cNvPr id="3" name="Text 0">
            <a:extLst>
              <a:ext uri="{FF2B5EF4-FFF2-40B4-BE49-F238E27FC236}">
                <a16:creationId xmlns:a16="http://schemas.microsoft.com/office/drawing/2014/main" id="{6987C95E-805F-EBD2-B862-1EABB49BABF7}"/>
              </a:ext>
            </a:extLst>
          </p:cNvPr>
          <p:cNvSpPr/>
          <p:nvPr/>
        </p:nvSpPr>
        <p:spPr>
          <a:xfrm>
            <a:off x="342900" y="1202634"/>
            <a:ext cx="3763851"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課題①参加エリアが限定的だった</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5" name="Text 2">
            <a:extLst>
              <a:ext uri="{FF2B5EF4-FFF2-40B4-BE49-F238E27FC236}">
                <a16:creationId xmlns:a16="http://schemas.microsoft.com/office/drawing/2014/main" id="{4D60124F-DFFF-4147-9899-B596F95B70D5}"/>
              </a:ext>
            </a:extLst>
          </p:cNvPr>
          <p:cNvSpPr/>
          <p:nvPr/>
        </p:nvSpPr>
        <p:spPr>
          <a:xfrm>
            <a:off x="587155" y="2395585"/>
            <a:ext cx="7518400" cy="184666"/>
          </a:xfrm>
          <a:prstGeom prst="rect">
            <a:avLst/>
          </a:prstGeom>
          <a:noFill/>
          <a:ln/>
        </p:spPr>
        <p:txBody>
          <a:bodyPr wrap="square" lIns="0" tIns="0" rIns="0" bIns="0" rtlCol="0" anchor="ctr">
            <a:spAutoFit/>
          </a:bodyPr>
          <a:lstStyle/>
          <a:p>
            <a:pPr marL="0" indent="0">
              <a:buNone/>
            </a:pPr>
            <a:endParaRPr lang="en-US" sz="12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BCFB9D1A-3593-6404-57D8-2BAEFCB3213A}"/>
              </a:ext>
            </a:extLst>
          </p:cNvPr>
          <p:cNvSpPr txBox="1"/>
          <p:nvPr/>
        </p:nvSpPr>
        <p:spPr>
          <a:xfrm>
            <a:off x="342900" y="1655136"/>
            <a:ext cx="7388759" cy="646331"/>
          </a:xfrm>
          <a:prstGeom prst="rect">
            <a:avLst/>
          </a:prstGeom>
          <a:noFill/>
        </p:spPr>
        <p:txBody>
          <a:bodyPr wrap="square" rtlCol="0">
            <a:spAutoFit/>
          </a:bodyPr>
          <a:lstStyle/>
          <a:p>
            <a:r>
              <a:rPr kumimoji="1" lang="ja-JP" altLang="en-US" dirty="0"/>
              <a:t>👉連絡会立ち上げ初年度であったことから、</a:t>
            </a:r>
            <a:r>
              <a:rPr kumimoji="1" lang="en-US" altLang="ja-JP" dirty="0"/>
              <a:t>PR</a:t>
            </a:r>
            <a:r>
              <a:rPr kumimoji="1" lang="ja-JP" altLang="en-US" dirty="0"/>
              <a:t>実施は</a:t>
            </a:r>
            <a:r>
              <a:rPr kumimoji="1" lang="en-US" altLang="ja-JP" dirty="0"/>
              <a:t>3</a:t>
            </a:r>
            <a:r>
              <a:rPr kumimoji="1" lang="ja-JP" altLang="en-US" dirty="0"/>
              <a:t>区にとどまった。そのため市内全域への周知には至らなかった</a:t>
            </a:r>
          </a:p>
        </p:txBody>
      </p:sp>
      <p:sp>
        <p:nvSpPr>
          <p:cNvPr id="7" name="Shape 2">
            <a:extLst>
              <a:ext uri="{FF2B5EF4-FFF2-40B4-BE49-F238E27FC236}">
                <a16:creationId xmlns:a16="http://schemas.microsoft.com/office/drawing/2014/main" id="{07477475-9222-9DC2-D82D-18A2B58CE2D6}"/>
              </a:ext>
            </a:extLst>
          </p:cNvPr>
          <p:cNvSpPr/>
          <p:nvPr/>
        </p:nvSpPr>
        <p:spPr>
          <a:xfrm>
            <a:off x="237704" y="2742980"/>
            <a:ext cx="8054340" cy="1828800"/>
          </a:xfrm>
          <a:prstGeom prst="rect">
            <a:avLst/>
          </a:prstGeom>
          <a:solidFill>
            <a:srgbClr val="F5F9F5"/>
          </a:solidFill>
          <a:ln/>
        </p:spPr>
        <p:txBody>
          <a:bodyPr/>
          <a:lstStyle/>
          <a:p>
            <a:endParaRPr lang="ja-JP" altLang="en-US" dirty="0"/>
          </a:p>
        </p:txBody>
      </p:sp>
      <p:sp>
        <p:nvSpPr>
          <p:cNvPr id="8" name="Text 0">
            <a:extLst>
              <a:ext uri="{FF2B5EF4-FFF2-40B4-BE49-F238E27FC236}">
                <a16:creationId xmlns:a16="http://schemas.microsoft.com/office/drawing/2014/main" id="{155DF156-1C3A-2E68-3320-DF2248FAADBF}"/>
              </a:ext>
            </a:extLst>
          </p:cNvPr>
          <p:cNvSpPr/>
          <p:nvPr/>
        </p:nvSpPr>
        <p:spPr>
          <a:xfrm>
            <a:off x="350915" y="2870171"/>
            <a:ext cx="4845878"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課題②直接の利用促進につながりくかった</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0A61C2C5-8DCC-3772-1830-02414D9780CB}"/>
              </a:ext>
            </a:extLst>
          </p:cNvPr>
          <p:cNvSpPr txBox="1"/>
          <p:nvPr/>
        </p:nvSpPr>
        <p:spPr>
          <a:xfrm>
            <a:off x="342900" y="3403581"/>
            <a:ext cx="7762655" cy="923330"/>
          </a:xfrm>
          <a:prstGeom prst="rect">
            <a:avLst/>
          </a:prstGeom>
          <a:noFill/>
        </p:spPr>
        <p:txBody>
          <a:bodyPr wrap="square" rtlCol="0">
            <a:spAutoFit/>
          </a:bodyPr>
          <a:lstStyle/>
          <a:p>
            <a:r>
              <a:rPr kumimoji="1" lang="ja-JP" altLang="en-US" dirty="0"/>
              <a:t>👉はつらつ</a:t>
            </a:r>
            <a:r>
              <a:rPr kumimoji="1" lang="en-US" altLang="ja-JP" dirty="0"/>
              <a:t>PR</a:t>
            </a:r>
            <a:r>
              <a:rPr kumimoji="1" lang="ja-JP" altLang="en-US" dirty="0"/>
              <a:t>により周知は図れたものの、いきいき支援センターにつながる導線が十分でなかった。そのため、</a:t>
            </a:r>
            <a:r>
              <a:rPr kumimoji="1" lang="en-US" altLang="ja-JP" dirty="0"/>
              <a:t>PR</a:t>
            </a:r>
            <a:r>
              <a:rPr kumimoji="1" lang="ja-JP" altLang="en-US" dirty="0"/>
              <a:t>による直接的な成果が見えにくかった。</a:t>
            </a:r>
          </a:p>
        </p:txBody>
      </p:sp>
    </p:spTree>
    <p:extLst>
      <p:ext uri="{BB962C8B-B14F-4D97-AF65-F5344CB8AC3E}">
        <p14:creationId xmlns:p14="http://schemas.microsoft.com/office/powerpoint/2010/main" val="493702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
            <a:extLst>
              <a:ext uri="{FF2B5EF4-FFF2-40B4-BE49-F238E27FC236}">
                <a16:creationId xmlns:a16="http://schemas.microsoft.com/office/drawing/2014/main" id="{9CA73C36-5C25-FA7E-B4CC-B20FDC289A7E}"/>
              </a:ext>
            </a:extLst>
          </p:cNvPr>
          <p:cNvSpPr/>
          <p:nvPr/>
        </p:nvSpPr>
        <p:spPr>
          <a:xfrm>
            <a:off x="237704" y="1039672"/>
            <a:ext cx="8054340" cy="1532078"/>
          </a:xfrm>
          <a:prstGeom prst="rect">
            <a:avLst/>
          </a:prstGeom>
          <a:solidFill>
            <a:srgbClr val="F5F9F5"/>
          </a:solidFill>
          <a:ln/>
        </p:spPr>
        <p:txBody>
          <a:bodyPr/>
          <a:lstStyle/>
          <a:p>
            <a:endParaRPr lang="ja-JP" altLang="en-US" dirty="0"/>
          </a:p>
        </p:txBody>
      </p:sp>
      <p:sp>
        <p:nvSpPr>
          <p:cNvPr id="3" name="Shape 2">
            <a:extLst>
              <a:ext uri="{FF2B5EF4-FFF2-40B4-BE49-F238E27FC236}">
                <a16:creationId xmlns:a16="http://schemas.microsoft.com/office/drawing/2014/main" id="{D7DFD0F4-9DC8-6654-968B-98267D00E107}"/>
              </a:ext>
            </a:extLst>
          </p:cNvPr>
          <p:cNvSpPr/>
          <p:nvPr/>
        </p:nvSpPr>
        <p:spPr>
          <a:xfrm>
            <a:off x="237704" y="2830748"/>
            <a:ext cx="8054340" cy="1729060"/>
          </a:xfrm>
          <a:prstGeom prst="rect">
            <a:avLst/>
          </a:prstGeom>
          <a:solidFill>
            <a:srgbClr val="F5F9F5"/>
          </a:solidFill>
          <a:ln/>
        </p:spPr>
        <p:txBody>
          <a:bodyPr/>
          <a:lstStyle/>
          <a:p>
            <a:endParaRPr lang="ja-JP" altLang="en-US" dirty="0"/>
          </a:p>
        </p:txBody>
      </p:sp>
      <p:sp>
        <p:nvSpPr>
          <p:cNvPr id="4" name="Text 0">
            <a:extLst>
              <a:ext uri="{FF2B5EF4-FFF2-40B4-BE49-F238E27FC236}">
                <a16:creationId xmlns:a16="http://schemas.microsoft.com/office/drawing/2014/main" id="{EA1A7B6B-D814-9578-D5C2-20E88D1946FD}"/>
              </a:ext>
            </a:extLst>
          </p:cNvPr>
          <p:cNvSpPr/>
          <p:nvPr/>
        </p:nvSpPr>
        <p:spPr>
          <a:xfrm>
            <a:off x="342900" y="1202634"/>
            <a:ext cx="4836260"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課題③利用までの流れが伝わりにくかった</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5" name="Text 0">
            <a:extLst>
              <a:ext uri="{FF2B5EF4-FFF2-40B4-BE49-F238E27FC236}">
                <a16:creationId xmlns:a16="http://schemas.microsoft.com/office/drawing/2014/main" id="{3552D744-482C-9A28-65AC-44243EF50881}"/>
              </a:ext>
            </a:extLst>
          </p:cNvPr>
          <p:cNvSpPr/>
          <p:nvPr/>
        </p:nvSpPr>
        <p:spPr>
          <a:xfrm>
            <a:off x="342899" y="2936451"/>
            <a:ext cx="4608634" cy="311624"/>
          </a:xfrm>
          <a:prstGeom prst="rect">
            <a:avLst/>
          </a:prstGeom>
          <a:noFill/>
          <a:ln/>
        </p:spPr>
        <p:txBody>
          <a:bodyPr wrap="none" lIns="0" tIns="0" rIns="0" bIns="0" rtlCol="0" anchor="ctr">
            <a:spAutoFit/>
          </a:bodyPr>
          <a:lstStyle/>
          <a:p>
            <a:pPr marL="0" indent="0">
              <a:buNone/>
            </a:pPr>
            <a:r>
              <a:rPr lang="ja-JP" altLang="en-US" sz="2025" b="1" dirty="0">
                <a:solidFill>
                  <a:schemeClr val="accent6">
                    <a:lumMod val="50000"/>
                  </a:schemeClr>
                </a:solidFill>
                <a:latin typeface="BIZ UDPゴシック" panose="020B0400000000000000" pitchFamily="50" charset="-128"/>
                <a:ea typeface="BIZ UDPゴシック" panose="020B0400000000000000" pitchFamily="50" charset="-128"/>
              </a:rPr>
              <a:t>課題④地域の事業所につなげにくかった</a:t>
            </a:r>
            <a:endParaRPr lang="en-US" sz="2025" b="1" dirty="0">
              <a:solidFill>
                <a:schemeClr val="accent6">
                  <a:lumMod val="50000"/>
                </a:schemeClr>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98EFC4F3-576B-6BD1-E576-5164DD34505F}"/>
              </a:ext>
            </a:extLst>
          </p:cNvPr>
          <p:cNvSpPr txBox="1"/>
          <p:nvPr/>
        </p:nvSpPr>
        <p:spPr>
          <a:xfrm>
            <a:off x="319185" y="3404945"/>
            <a:ext cx="7837987" cy="923330"/>
          </a:xfrm>
          <a:prstGeom prst="rect">
            <a:avLst/>
          </a:prstGeom>
          <a:noFill/>
        </p:spPr>
        <p:txBody>
          <a:bodyPr wrap="square" rtlCol="0">
            <a:spAutoFit/>
          </a:bodyPr>
          <a:lstStyle/>
          <a:p>
            <a:r>
              <a:rPr kumimoji="1" lang="ja-JP" altLang="en-US" dirty="0"/>
              <a:t>👉</a:t>
            </a:r>
            <a:r>
              <a:rPr kumimoji="1" lang="en-US" altLang="ja-JP" dirty="0"/>
              <a:t>PR</a:t>
            </a:r>
            <a:r>
              <a:rPr kumimoji="1" lang="ja-JP" altLang="en-US" dirty="0"/>
              <a:t>会場に当該地区の事業所が参加していない場合があった。そのため、利用希望者がいても、その場で具体的な事業所案内につなげられないケースがあった。</a:t>
            </a:r>
          </a:p>
        </p:txBody>
      </p:sp>
      <p:sp>
        <p:nvSpPr>
          <p:cNvPr id="7" name="テキスト ボックス 6">
            <a:extLst>
              <a:ext uri="{FF2B5EF4-FFF2-40B4-BE49-F238E27FC236}">
                <a16:creationId xmlns:a16="http://schemas.microsoft.com/office/drawing/2014/main" id="{7040E9A4-FC75-EF76-3B27-058B1D8662C9}"/>
              </a:ext>
            </a:extLst>
          </p:cNvPr>
          <p:cNvSpPr txBox="1"/>
          <p:nvPr/>
        </p:nvSpPr>
        <p:spPr>
          <a:xfrm>
            <a:off x="319184" y="1687447"/>
            <a:ext cx="7388759" cy="646331"/>
          </a:xfrm>
          <a:prstGeom prst="rect">
            <a:avLst/>
          </a:prstGeom>
          <a:noFill/>
        </p:spPr>
        <p:txBody>
          <a:bodyPr wrap="square" rtlCol="0">
            <a:spAutoFit/>
          </a:bodyPr>
          <a:lstStyle/>
          <a:p>
            <a:r>
              <a:rPr kumimoji="1" lang="ja-JP" altLang="en-US" dirty="0"/>
              <a:t>👉介護保険制度に基づく条件や手続きがあるため、利用対象者や利用開始までの流れについて、より丁寧な説明が必要であった。</a:t>
            </a:r>
            <a:endParaRPr kumimoji="1" lang="en-US" altLang="ja-JP" dirty="0"/>
          </a:p>
        </p:txBody>
      </p:sp>
      <p:sp>
        <p:nvSpPr>
          <p:cNvPr id="9" name="Text 0">
            <a:extLst>
              <a:ext uri="{FF2B5EF4-FFF2-40B4-BE49-F238E27FC236}">
                <a16:creationId xmlns:a16="http://schemas.microsoft.com/office/drawing/2014/main" id="{58A0467E-4854-028C-0540-F00F4925D562}"/>
              </a:ext>
            </a:extLst>
          </p:cNvPr>
          <p:cNvSpPr/>
          <p:nvPr/>
        </p:nvSpPr>
        <p:spPr>
          <a:xfrm>
            <a:off x="342900" y="341390"/>
            <a:ext cx="3771866" cy="311624"/>
          </a:xfrm>
          <a:prstGeom prst="rect">
            <a:avLst/>
          </a:prstGeom>
          <a:noFill/>
          <a:ln/>
        </p:spPr>
        <p:txBody>
          <a:bodyPr wrap="none" lIns="0" tIns="0" rIns="0" bIns="0" rtlCol="0" anchor="ctr">
            <a:spAutoFit/>
          </a:bodyPr>
          <a:lstStyle/>
          <a:p>
            <a:pPr marL="0" indent="0">
              <a:buNone/>
            </a:pPr>
            <a:r>
              <a:rPr 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令和7年度 </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はつらつ</a:t>
            </a:r>
            <a:r>
              <a:rPr lang="en-US" altLang="ja-JP"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PR</a:t>
            </a:r>
            <a:r>
              <a:rPr lang="ja-JP" altLang="en-US" sz="2025" b="1" dirty="0">
                <a:solidFill>
                  <a:srgbClr val="2C5F2D"/>
                </a:solidFill>
                <a:latin typeface="BIZ UDPゴシック" panose="020B0400000000000000" pitchFamily="50" charset="-128"/>
                <a:ea typeface="BIZ UDPゴシック" panose="020B0400000000000000" pitchFamily="50" charset="-128"/>
                <a:cs typeface="Noto Sans" pitchFamily="34" charset="-120"/>
              </a:rPr>
              <a:t>について</a:t>
            </a:r>
            <a:endParaRPr lang="en-US" sz="2025"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962324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3526</TotalTime>
  <Words>1293</Words>
  <Application>Microsoft Office PowerPoint</Application>
  <PresentationFormat>画面に合わせる (16:9)</PresentationFormat>
  <Paragraphs>148</Paragraphs>
  <Slides>18</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18</vt:i4>
      </vt:variant>
    </vt:vector>
  </HeadingPairs>
  <TitlesOfParts>
    <vt:vector size="24" baseType="lpstr">
      <vt:lpstr>BIZ UDPゴシック</vt:lpstr>
      <vt:lpstr>游ゴシック</vt:lpstr>
      <vt:lpstr>Arial</vt:lpstr>
      <vt:lpstr>Calibri Light</vt:lpstr>
      <vt:lpstr>Segoe UI</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中井　彩美央</cp:lastModifiedBy>
  <cp:revision>56</cp:revision>
  <cp:lastPrinted>2026-08-21T05:06:18Z</cp:lastPrinted>
  <dcterms:created xsi:type="dcterms:W3CDTF">2025-09-18T10:54:21Z</dcterms:created>
  <dcterms:modified xsi:type="dcterms:W3CDTF">2026-08-21T05:34:25Z</dcterms:modified>
</cp:coreProperties>
</file>