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3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CCECFF"/>
    <a:srgbClr val="CCFFFF"/>
    <a:srgbClr val="6666FF"/>
    <a:srgbClr val="009900"/>
    <a:srgbClr val="FFFF99"/>
    <a:srgbClr val="0000FF"/>
    <a:srgbClr val="FFDA3F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04" autoAdjust="0"/>
  </p:normalViewPr>
  <p:slideViewPr>
    <p:cSldViewPr>
      <p:cViewPr varScale="1">
        <p:scale>
          <a:sx n="48" d="100"/>
          <a:sy n="48" d="100"/>
        </p:scale>
        <p:origin x="1890" y="66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viewProps" Target="viewProps.xml" />
  <Relationship Id="rId3" Type="http://schemas.openxmlformats.org/officeDocument/2006/relationships/slide" Target="slides/slide2.xml" />
  <Relationship Id="rId7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commentAuthors" Target="commentAuthors.xml" />
  <Relationship Id="rId5" Type="http://schemas.openxmlformats.org/officeDocument/2006/relationships/handoutMaster" Target="handoutMasters/handoutMaster1.xml" />
  <Relationship Id="rId10" Type="http://schemas.openxmlformats.org/officeDocument/2006/relationships/tableStyles" Target="tableStyles.xml" />
  <Relationship Id="rId4" Type="http://schemas.openxmlformats.org/officeDocument/2006/relationships/notesMaster" Target="notesMasters/notesMaster1.xml" />
  <Relationship Id="rId9" Type="http://schemas.openxmlformats.org/officeDocument/2006/relationships/theme" Target="theme/theme1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2019/7/3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058" y="9675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疾病名の表記を変更したもの（新旧対照表）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471149"/>
              </p:ext>
            </p:extLst>
          </p:nvPr>
        </p:nvGraphicFramePr>
        <p:xfrm>
          <a:off x="55228" y="1204753"/>
          <a:ext cx="7056784" cy="8376406"/>
        </p:xfrm>
        <a:graphic>
          <a:graphicData uri="http://schemas.openxmlformats.org/drawingml/2006/table">
            <a:tbl>
              <a:tblPr/>
              <a:tblGrid>
                <a:gridCol w="3528392">
                  <a:extLst>
                    <a:ext uri="{9D8B030D-6E8A-4147-A177-3AD203B41FA5}">
                      <a16:colId xmlns="" xmlns:a16="http://schemas.microsoft.com/office/drawing/2014/main" val="127511479"/>
                    </a:ext>
                  </a:extLst>
                </a:gridCol>
                <a:gridCol w="3528392">
                  <a:extLst>
                    <a:ext uri="{9D8B030D-6E8A-4147-A177-3AD203B41FA5}">
                      <a16:colId xmlns="" xmlns:a16="http://schemas.microsoft.com/office/drawing/2014/main" val="2011040028"/>
                    </a:ext>
                  </a:extLst>
                </a:gridCol>
              </a:tblGrid>
              <a:tr h="5091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平成２６年１２月３１日までの疾病名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平成２７年１月１日以降の疾病名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4401435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アミロイド症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アミロイドーシス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566317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アレルギー性肉芽腫性血管炎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好酸球性多発血管炎性肉芽腫症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9532261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ウェゲナー肉芽腫症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多発血管炎性肉芽腫症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498421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ADH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不適合分泌症候群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ADH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分泌異常症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084198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中枢性尿崩症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791475"/>
                  </a:ext>
                </a:extLst>
              </a:tr>
              <a:tr h="32780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結節性動脈周囲炎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結節性多発動脈炎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9710254"/>
                  </a:ext>
                </a:extLst>
              </a:tr>
              <a:tr h="3278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顕微鏡的多発血管炎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4618231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高プロラクチン血症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PRL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分泌亢進症（高プロラクチン血症）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8121635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ゴナドトロピン分泌過剰症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ゴナドトロピン分泌亢進症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21894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脊髄小脳変性症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脊髄小脳変性症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多系統萎縮症を除く。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393997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先端巨大症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成長ホルモン分泌亢進症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76868413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側頭動脈炎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巨細胞性動脈炎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3703390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大動脈炎症候群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高安動脈炎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3709165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多巣性運動ニューロパチー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慢性炎症性脱髄性多発神経炎／多巣性運動ニューロパチー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669195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慢性炎症性脱髄性多発神経炎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98367879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多発筋炎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皮膚筋炎／多発性筋炎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2545330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皮膚筋炎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4546696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多発性硬化症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多発性硬化症／視神経脊髄炎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612481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TSH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産生下垂体腺腫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TSH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分泌亢進症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6282485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特発性大腿骨頭壊死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特発性大腿骨頭壊死症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3198197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有棘赤血球舞踏病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神経有棘赤血球症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286298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リソソーム病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ライソゾーム病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2671530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リンパ管筋腫症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リンパ脈管筋腫症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0714702"/>
                  </a:ext>
                </a:extLst>
              </a:tr>
              <a:tr h="3278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レフェトフ症候群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甲状腺ホルモン不応症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49664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-10914" y="701647"/>
            <a:ext cx="45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　平成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日に表記を変更した疾病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173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058" y="96756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疾病名の表記を変更したもの（新旧対照表）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4314066"/>
            <a:ext cx="45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　平成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日に表記を変更した疾病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1990" y="6278494"/>
            <a:ext cx="45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　平成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日に表記を変更した疾病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1512"/>
              </p:ext>
            </p:extLst>
          </p:nvPr>
        </p:nvGraphicFramePr>
        <p:xfrm>
          <a:off x="72058" y="4740013"/>
          <a:ext cx="7056784" cy="1200001"/>
        </p:xfrm>
        <a:graphic>
          <a:graphicData uri="http://schemas.openxmlformats.org/drawingml/2006/table">
            <a:tbl>
              <a:tblPr/>
              <a:tblGrid>
                <a:gridCol w="3528392">
                  <a:extLst>
                    <a:ext uri="{9D8B030D-6E8A-4147-A177-3AD203B41FA5}">
                      <a16:colId xmlns="" xmlns:a16="http://schemas.microsoft.com/office/drawing/2014/main" val="1954467364"/>
                    </a:ext>
                  </a:extLst>
                </a:gridCol>
                <a:gridCol w="3528392">
                  <a:extLst>
                    <a:ext uri="{9D8B030D-6E8A-4147-A177-3AD203B41FA5}">
                      <a16:colId xmlns="" xmlns:a16="http://schemas.microsoft.com/office/drawing/2014/main" val="673626410"/>
                    </a:ext>
                  </a:extLst>
                </a:gridCol>
              </a:tblGrid>
              <a:tr h="5245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平成２９年３月３１日までの疾病名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平成２９年４月１日以降の疾病名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8126303"/>
                  </a:ext>
                </a:extLst>
              </a:tr>
              <a:tr h="33771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原発性胆汁性肝硬変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原発性胆汁性胆管炎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3106837"/>
                  </a:ext>
                </a:extLst>
              </a:tr>
              <a:tr h="33771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自己免疫性出血病</a:t>
                      </a:r>
                      <a:r>
                        <a:rPr lang="en-US" altLang="ja-JP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ⅩⅢ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自己免疫性後天性凝固因子欠乏症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0678418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428509"/>
              </p:ext>
            </p:extLst>
          </p:nvPr>
        </p:nvGraphicFramePr>
        <p:xfrm>
          <a:off x="89558" y="6704441"/>
          <a:ext cx="7053150" cy="1354255"/>
        </p:xfrm>
        <a:graphic>
          <a:graphicData uri="http://schemas.openxmlformats.org/drawingml/2006/table">
            <a:tbl>
              <a:tblPr/>
              <a:tblGrid>
                <a:gridCol w="3526575">
                  <a:extLst>
                    <a:ext uri="{9D8B030D-6E8A-4147-A177-3AD203B41FA5}">
                      <a16:colId xmlns="" xmlns:a16="http://schemas.microsoft.com/office/drawing/2014/main" val="291859856"/>
                    </a:ext>
                  </a:extLst>
                </a:gridCol>
                <a:gridCol w="3526575">
                  <a:extLst>
                    <a:ext uri="{9D8B030D-6E8A-4147-A177-3AD203B41FA5}">
                      <a16:colId xmlns="" xmlns:a16="http://schemas.microsoft.com/office/drawing/2014/main" val="611352164"/>
                    </a:ext>
                  </a:extLst>
                </a:gridCol>
              </a:tblGrid>
              <a:tr h="5340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平成３０年３月３１日までの疾病名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平成３０年４月１日以降の疾病名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6588506"/>
                  </a:ext>
                </a:extLst>
              </a:tr>
              <a:tr h="27339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有馬症候群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ジュベール症候群関連疾患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3701011"/>
                  </a:ext>
                </a:extLst>
              </a:tr>
              <a:tr h="273398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全身型若年性特発性関節炎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若年性特発性関節炎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5024904"/>
                  </a:ext>
                </a:extLst>
              </a:tr>
              <a:tr h="27339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先天性気管狭窄症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先天性気管狭窄症／先天性声門下狭窄症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4954318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0" y="8361092"/>
            <a:ext cx="45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⑤　令和元年７月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日に表記を変更した疾病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746656"/>
              </p:ext>
            </p:extLst>
          </p:nvPr>
        </p:nvGraphicFramePr>
        <p:xfrm>
          <a:off x="89558" y="8823123"/>
          <a:ext cx="7053150" cy="866334"/>
        </p:xfrm>
        <a:graphic>
          <a:graphicData uri="http://schemas.openxmlformats.org/drawingml/2006/table">
            <a:tbl>
              <a:tblPr/>
              <a:tblGrid>
                <a:gridCol w="3526575">
                  <a:extLst>
                    <a:ext uri="{9D8B030D-6E8A-4147-A177-3AD203B41FA5}">
                      <a16:colId xmlns="" xmlns:a16="http://schemas.microsoft.com/office/drawing/2014/main" val="291859856"/>
                    </a:ext>
                  </a:extLst>
                </a:gridCol>
                <a:gridCol w="3526575">
                  <a:extLst>
                    <a:ext uri="{9D8B030D-6E8A-4147-A177-3AD203B41FA5}">
                      <a16:colId xmlns="" xmlns:a16="http://schemas.microsoft.com/office/drawing/2014/main" val="611352164"/>
                    </a:ext>
                  </a:extLst>
                </a:gridCol>
              </a:tblGrid>
              <a:tr h="54289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令和元年６月３０日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までの疾病名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令和元年</a:t>
                      </a:r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１日以降の疾病名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6588506"/>
                  </a:ext>
                </a:extLst>
              </a:tr>
              <a:tr h="3234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強皮症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全身性強皮症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370101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469836"/>
              </p:ext>
            </p:extLst>
          </p:nvPr>
        </p:nvGraphicFramePr>
        <p:xfrm>
          <a:off x="75826" y="1092225"/>
          <a:ext cx="7066882" cy="2883361"/>
        </p:xfrm>
        <a:graphic>
          <a:graphicData uri="http://schemas.openxmlformats.org/drawingml/2006/table">
            <a:tbl>
              <a:tblPr/>
              <a:tblGrid>
                <a:gridCol w="3533441">
                  <a:extLst>
                    <a:ext uri="{9D8B030D-6E8A-4147-A177-3AD203B41FA5}">
                      <a16:colId xmlns="" xmlns:a16="http://schemas.microsoft.com/office/drawing/2014/main" val="518855423"/>
                    </a:ext>
                  </a:extLst>
                </a:gridCol>
                <a:gridCol w="3533441">
                  <a:extLst>
                    <a:ext uri="{9D8B030D-6E8A-4147-A177-3AD203B41FA5}">
                      <a16:colId xmlns="" xmlns:a16="http://schemas.microsoft.com/office/drawing/2014/main" val="1053015194"/>
                    </a:ext>
                  </a:extLst>
                </a:gridCol>
              </a:tblGrid>
              <a:tr h="48010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旧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平成２７年６月３０日までの疾病名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b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平成２７年７月１日以降の疾病名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0092025"/>
                  </a:ext>
                </a:extLst>
              </a:tr>
              <a:tr h="30907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難治性ネフローゼ症候群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一次性ネフローゼ症候群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1289291"/>
                  </a:ext>
                </a:extLst>
              </a:tr>
              <a:tr h="30907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加齢性黄斑変性症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加齢黄斑変性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5533131"/>
                  </a:ext>
                </a:extLst>
              </a:tr>
              <a:tr h="3090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進行性骨化性線維形成異常症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進行性骨化性線維異形成症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8765606"/>
                  </a:ext>
                </a:extLst>
              </a:tr>
              <a:tr h="3090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先天性魚鱗癬様紅皮症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先天性魚鱗癬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4693361"/>
                  </a:ext>
                </a:extLst>
              </a:tr>
              <a:tr h="30907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ビタミン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依存症二型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ビタミン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依存性くる病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骨軟化症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8540243"/>
                  </a:ext>
                </a:extLst>
              </a:tr>
              <a:tr h="37776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ペルオキシソーム病</a:t>
                      </a:r>
                    </a:p>
                  </a:txBody>
                  <a:tcPr marL="8934" marR="8934" marT="89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副腎白質ジストロフィー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4396326"/>
                  </a:ext>
                </a:extLst>
              </a:tr>
              <a:tr h="4801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ペルオキシソーム病（副腎白質ジストロフィーを除く。）</a:t>
                      </a:r>
                    </a:p>
                  </a:txBody>
                  <a:tcPr marL="8934" marR="8934" marT="8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4984637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1990" y="666278"/>
            <a:ext cx="4572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　平成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27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年７月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日に表記変更した疾病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6516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