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&#65279;<?xml version="1.0" encoding="utf-8" standalone="yes"?>
<Relationships xmlns="http://schemas.openxmlformats.org/package/2006/relationships">
  <Relationship Id="rId2" Type="http://schemas.openxmlformats.org/package/2006/relationships/metadata/thumbnail" Target="docProps/thumbnail.jpeg" />
  <Relationship Id="rId1" Type="http://schemas.openxmlformats.org/officeDocument/2006/relationships/officeDocument" Target="ppt/presentation.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guide id="3" pos="164" userDrawn="1">
          <p15:clr>
            <a:srgbClr val="A4A3A4"/>
          </p15:clr>
        </p15:guide>
        <p15:guide id="4" pos="4247" userDrawn="1">
          <p15:clr>
            <a:srgbClr val="A4A3A4"/>
          </p15:clr>
        </p15:guide>
        <p15:guide id="5" pos="73" userDrawn="1">
          <p15:clr>
            <a:srgbClr val="A4A3A4"/>
          </p15:clr>
        </p15:guide>
        <p15:guide id="6" pos="415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D3DF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7CE84F3-28C3-443E-9E96-99CF82512B78}" styleName="濃色スタイル 1 - アクセント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濃色スタイル 1 - アクセント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55" d="100"/>
          <a:sy n="55" d="100"/>
        </p:scale>
        <p:origin x="2208" y="84"/>
      </p:cViewPr>
      <p:guideLst>
        <p:guide orient="horz" pos="2880"/>
        <p:guide pos="2160"/>
        <p:guide pos="164"/>
        <p:guide pos="4247"/>
        <p:guide pos="73"/>
        <p:guide pos="4156"/>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
  <Relationship Id="rId3" Type="http://schemas.openxmlformats.org/officeDocument/2006/relationships/presProps" Target="presProps.xml" />
  <Relationship Id="rId2" Type="http://schemas.openxmlformats.org/officeDocument/2006/relationships/slide" Target="slides/slide1.xml" />
  <Relationship Id="rId1" Type="http://schemas.openxmlformats.org/officeDocument/2006/relationships/slideMaster" Target="slideMasters/slideMaster1.xml" />
  <Relationship Id="rId6" Type="http://schemas.openxmlformats.org/officeDocument/2006/relationships/tableStyles" Target="tableStyles.xml" />
  <Relationship Id="rId5" Type="http://schemas.openxmlformats.org/officeDocument/2006/relationships/theme" Target="theme/theme1.xml" />
  <Relationship Id="rId4" Type="http://schemas.openxmlformats.org/officeDocument/2006/relationships/viewProps" Target="viewProps.xml" />
</Relationship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496484"/>
            <a:ext cx="5143500" cy="3183467"/>
          </a:xfrm>
        </p:spPr>
        <p:txBody>
          <a:bodyPr anchor="b"/>
          <a:lstStyle>
            <a:lvl1pPr algn="ctr">
              <a:defRPr sz="3375"/>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2020/4/7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01531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2020/4/7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56824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7756" y="486834"/>
            <a:ext cx="1478756" cy="7749117"/>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71487" y="486834"/>
            <a:ext cx="4350544" cy="7749117"/>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2020/4/7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90473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2020/4/7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2150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7916" y="2279652"/>
            <a:ext cx="5915025" cy="3803649"/>
          </a:xfrm>
        </p:spPr>
        <p:txBody>
          <a:bodyPr anchor="b"/>
          <a:lstStyle>
            <a:lvl1pPr>
              <a:defRPr sz="3375"/>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2020/4/7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77195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71488" y="2434167"/>
            <a:ext cx="2914650" cy="5801784"/>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471863" y="2434167"/>
            <a:ext cx="2914650" cy="5801784"/>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2020/4/7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554519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486834"/>
            <a:ext cx="5915025" cy="1767417"/>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72381" y="3340100"/>
            <a:ext cx="2901255" cy="4912784"/>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71863" y="3340100"/>
            <a:ext cx="2915543" cy="4912784"/>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2020/4/7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134858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2020/4/7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3243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2020/4/7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96205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09600"/>
            <a:ext cx="2211883" cy="2133600"/>
          </a:xfrm>
        </p:spPr>
        <p:txBody>
          <a:bodyPr anchor="b"/>
          <a:lstStyle>
            <a:lvl1pPr>
              <a:defRPr sz="18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2020/4/7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105093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09600"/>
            <a:ext cx="2211883" cy="2133600"/>
          </a:xfrm>
        </p:spPr>
        <p:txBody>
          <a:bodyPr anchor="b"/>
          <a:lstStyle>
            <a:lvl1pPr>
              <a:defRPr sz="18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915543" y="1316567"/>
            <a:ext cx="3471863" cy="64981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2020/4/7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40721425"/>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7372D545-8467-428C-B4B7-668AFE11EB3F}" type="datetimeFigureOut">
              <a:rPr kumimoji="1" lang="ja-JP" altLang="en-US" smtClean="0"/>
              <a:t>2020/4/7</a:t>
            </a:fld>
            <a:endParaRPr kumimoji="1" lang="ja-JP" altLang="en-US"/>
          </a:p>
        </p:txBody>
      </p:sp>
      <p:sp>
        <p:nvSpPr>
          <p:cNvPr id="5" name="フッター プレースホルダー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37832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1" Type="http://schemas.openxmlformats.org/officeDocument/2006/relationships/slideLayout" Target="../slideLayouts/slideLayout1.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2989" y="500281"/>
            <a:ext cx="6858000" cy="1258144"/>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300" dirty="0" smtClean="0">
                <a:solidFill>
                  <a:schemeClr val="bg1"/>
                </a:solidFill>
                <a:latin typeface="HGｺﾞｼｯｸE" panose="020B0909000000000000" pitchFamily="49" charset="-128"/>
                <a:ea typeface="HGｺﾞｼｯｸE" panose="020B0909000000000000" pitchFamily="49" charset="-128"/>
              </a:rPr>
              <a:t>○○○○（事業所名）を利用する</a:t>
            </a:r>
            <a:endParaRPr lang="en-US" altLang="ja-JP" sz="2300" dirty="0" smtClean="0">
              <a:solidFill>
                <a:schemeClr val="bg1"/>
              </a:solidFill>
              <a:latin typeface="HGｺﾞｼｯｸE" panose="020B0909000000000000" pitchFamily="49" charset="-128"/>
              <a:ea typeface="HGｺﾞｼｯｸE" panose="020B0909000000000000" pitchFamily="49" charset="-128"/>
            </a:endParaRPr>
          </a:p>
          <a:p>
            <a:pPr algn="ctr"/>
            <a:r>
              <a:rPr lang="ja-JP" altLang="en-US" sz="2300" dirty="0" smtClean="0">
                <a:solidFill>
                  <a:schemeClr val="bg1"/>
                </a:solidFill>
                <a:latin typeface="HGｺﾞｼｯｸE" panose="020B0909000000000000" pitchFamily="49" charset="-128"/>
                <a:ea typeface="HGｺﾞｼｯｸE" panose="020B0909000000000000" pitchFamily="49" charset="-128"/>
              </a:rPr>
              <a:t>お子さんや職員が新型コロナウイルス感染症に</a:t>
            </a:r>
            <a:endParaRPr lang="en-US" altLang="ja-JP" sz="2300" dirty="0" smtClean="0">
              <a:solidFill>
                <a:schemeClr val="bg1"/>
              </a:solidFill>
              <a:latin typeface="HGｺﾞｼｯｸE" panose="020B0909000000000000" pitchFamily="49" charset="-128"/>
              <a:ea typeface="HGｺﾞｼｯｸE" panose="020B0909000000000000" pitchFamily="49" charset="-128"/>
            </a:endParaRPr>
          </a:p>
          <a:p>
            <a:pPr algn="ctr"/>
            <a:r>
              <a:rPr lang="ja-JP" altLang="en-US" sz="2300" dirty="0" smtClean="0">
                <a:solidFill>
                  <a:schemeClr val="bg1"/>
                </a:solidFill>
                <a:latin typeface="HGｺﾞｼｯｸE" panose="020B0909000000000000" pitchFamily="49" charset="-128"/>
                <a:ea typeface="HGｺﾞｼｯｸE" panose="020B0909000000000000" pitchFamily="49" charset="-128"/>
              </a:rPr>
              <a:t>感染した場合等の対応について</a:t>
            </a:r>
            <a:endParaRPr lang="ja-JP" altLang="en-US" sz="2300" dirty="0">
              <a:solidFill>
                <a:schemeClr val="bg1"/>
              </a:solidFill>
              <a:latin typeface="HGｺﾞｼｯｸE" panose="020B0909000000000000" pitchFamily="49" charset="-128"/>
              <a:ea typeface="HGｺﾞｼｯｸE" panose="020B0909000000000000" pitchFamily="49" charset="-128"/>
            </a:endParaRPr>
          </a:p>
        </p:txBody>
      </p:sp>
      <p:sp>
        <p:nvSpPr>
          <p:cNvPr id="8" name="正方形/長方形 7"/>
          <p:cNvSpPr/>
          <p:nvPr/>
        </p:nvSpPr>
        <p:spPr>
          <a:xfrm>
            <a:off x="128878" y="2178085"/>
            <a:ext cx="6626225" cy="5950990"/>
          </a:xfrm>
          <a:prstGeom prst="rect">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 8"/>
          <p:cNvSpPr/>
          <p:nvPr/>
        </p:nvSpPr>
        <p:spPr>
          <a:xfrm>
            <a:off x="255279" y="1880420"/>
            <a:ext cx="4181833" cy="545113"/>
          </a:xfrm>
          <a:prstGeom prst="roundRect">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kumimoji="1" lang="ja-JP" altLang="en-US" sz="2000" dirty="0" smtClean="0">
                <a:latin typeface="HGｺﾞｼｯｸE" panose="020B0909000000000000" pitchFamily="49" charset="-128"/>
                <a:ea typeface="HGｺﾞｼｯｸE" panose="020B0909000000000000" pitchFamily="49" charset="-128"/>
              </a:rPr>
              <a:t>利用停止や臨時休業等を行います</a:t>
            </a:r>
            <a:endParaRPr kumimoji="1" lang="ja-JP" altLang="en-US" sz="2000" dirty="0">
              <a:latin typeface="HGｺﾞｼｯｸE" panose="020B0909000000000000" pitchFamily="49" charset="-128"/>
              <a:ea typeface="HGｺﾞｼｯｸE" panose="020B0909000000000000" pitchFamily="49" charset="-128"/>
            </a:endParaRPr>
          </a:p>
        </p:txBody>
      </p:sp>
      <p:sp>
        <p:nvSpPr>
          <p:cNvPr id="10" name="テキスト ボックス 9"/>
          <p:cNvSpPr txBox="1"/>
          <p:nvPr/>
        </p:nvSpPr>
        <p:spPr>
          <a:xfrm>
            <a:off x="128878" y="2378070"/>
            <a:ext cx="6468474" cy="5747727"/>
          </a:xfrm>
          <a:prstGeom prst="rect">
            <a:avLst/>
          </a:prstGeom>
          <a:noFill/>
        </p:spPr>
        <p:txBody>
          <a:bodyPr wrap="square" rtlCol="0">
            <a:spAutoFit/>
          </a:bodyPr>
          <a:lstStyle/>
          <a:p>
            <a:pPr marL="285750" indent="-285750">
              <a:buFont typeface="Wingdings" panose="05000000000000000000" pitchFamily="2" charset="2"/>
              <a:buChar char="Ø"/>
            </a:pPr>
            <a:r>
              <a:rPr lang="ja-JP" altLang="en-US" sz="1750" dirty="0" smtClean="0">
                <a:latin typeface="HGｺﾞｼｯｸM" panose="020B0609000000000000" pitchFamily="49" charset="-128"/>
                <a:ea typeface="HGｺﾞｼｯｸM" panose="020B0609000000000000" pitchFamily="49" charset="-128"/>
              </a:rPr>
              <a:t>新型コロナウイルス感染症に感染したお</a:t>
            </a:r>
            <a:r>
              <a:rPr lang="ja-JP" altLang="en-US" sz="1750" dirty="0">
                <a:latin typeface="HGｺﾞｼｯｸM" panose="020B0609000000000000" pitchFamily="49" charset="-128"/>
                <a:ea typeface="HGｺﾞｼｯｸM" panose="020B0609000000000000" pitchFamily="49" charset="-128"/>
              </a:rPr>
              <a:t>子</a:t>
            </a:r>
            <a:r>
              <a:rPr lang="ja-JP" altLang="en-US" sz="1750" dirty="0" smtClean="0">
                <a:latin typeface="HGｺﾞｼｯｸM" panose="020B0609000000000000" pitchFamily="49" charset="-128"/>
                <a:ea typeface="HGｺﾞｼｯｸM" panose="020B0609000000000000" pitchFamily="49" charset="-128"/>
              </a:rPr>
              <a:t>さんについては、治癒するまでの間、利用停止となります。</a:t>
            </a:r>
            <a:endParaRPr lang="en-US" altLang="ja-JP" sz="1750" dirty="0" smtClean="0">
              <a:latin typeface="HGｺﾞｼｯｸM" panose="020B0609000000000000" pitchFamily="49" charset="-128"/>
              <a:ea typeface="HGｺﾞｼｯｸM" panose="020B0609000000000000" pitchFamily="49" charset="-128"/>
            </a:endParaRPr>
          </a:p>
          <a:p>
            <a:endParaRPr lang="en-US" altLang="ja-JP" sz="1750" dirty="0">
              <a:latin typeface="HGｺﾞｼｯｸM" panose="020B0609000000000000" pitchFamily="49" charset="-128"/>
              <a:ea typeface="HGｺﾞｼｯｸM" panose="020B0609000000000000" pitchFamily="49" charset="-128"/>
            </a:endParaRPr>
          </a:p>
          <a:p>
            <a:pPr marL="285750" indent="-285750">
              <a:buFont typeface="Wingdings" panose="05000000000000000000" pitchFamily="2" charset="2"/>
              <a:buChar char="Ø"/>
            </a:pPr>
            <a:r>
              <a:rPr lang="ja-JP" altLang="en-US" sz="1750" dirty="0" smtClean="0">
                <a:latin typeface="HGｺﾞｼｯｸM" panose="020B0609000000000000" pitchFamily="49" charset="-128"/>
                <a:ea typeface="HGｺﾞｼｯｸM" panose="020B0609000000000000" pitchFamily="49" charset="-128"/>
              </a:rPr>
              <a:t>お</a:t>
            </a:r>
            <a:r>
              <a:rPr lang="ja-JP" altLang="en-US" sz="1750" dirty="0">
                <a:latin typeface="HGｺﾞｼｯｸM" panose="020B0609000000000000" pitchFamily="49" charset="-128"/>
                <a:ea typeface="HGｺﾞｼｯｸM" panose="020B0609000000000000" pitchFamily="49" charset="-128"/>
              </a:rPr>
              <a:t>子</a:t>
            </a:r>
            <a:r>
              <a:rPr lang="ja-JP" altLang="en-US" sz="1750" dirty="0" smtClean="0">
                <a:latin typeface="HGｺﾞｼｯｸM" panose="020B0609000000000000" pitchFamily="49" charset="-128"/>
                <a:ea typeface="HGｺﾞｼｯｸM" panose="020B0609000000000000" pitchFamily="49" charset="-128"/>
              </a:rPr>
              <a:t>さんや職員が新型コロナウイルスに感染した場合は、感染拡大防止のため、</a:t>
            </a:r>
            <a:r>
              <a:rPr lang="ja-JP" altLang="en-US" sz="1750" u="sng" dirty="0">
                <a:solidFill>
                  <a:srgbClr val="FF0000"/>
                </a:solidFill>
                <a:latin typeface="HGｺﾞｼｯｸE" panose="020B0909000000000000" pitchFamily="49" charset="-128"/>
                <a:ea typeface="HGｺﾞｼｯｸE" panose="020B0909000000000000" pitchFamily="49" charset="-128"/>
              </a:rPr>
              <a:t>休業</a:t>
            </a:r>
            <a:r>
              <a:rPr lang="ja-JP" altLang="en-US" sz="1750" u="sng" dirty="0" smtClean="0">
                <a:solidFill>
                  <a:srgbClr val="FF0000"/>
                </a:solidFill>
                <a:latin typeface="HGｺﾞｼｯｸE" panose="020B0909000000000000" pitchFamily="49" charset="-128"/>
                <a:ea typeface="HGｺﾞｼｯｸE" panose="020B0909000000000000" pitchFamily="49" charset="-128"/>
              </a:rPr>
              <a:t>します。</a:t>
            </a:r>
            <a:r>
              <a:rPr lang="ja-JP" altLang="en-US" sz="1750" dirty="0">
                <a:latin typeface="HGｺﾞｼｯｸM" panose="020B0609000000000000" pitchFamily="49" charset="-128"/>
                <a:ea typeface="HGｺﾞｼｯｸM" panose="020B0609000000000000" pitchFamily="49" charset="-128"/>
              </a:rPr>
              <a:t>休業</a:t>
            </a:r>
            <a:r>
              <a:rPr lang="ja-JP" altLang="en-US" sz="1750" dirty="0" smtClean="0">
                <a:latin typeface="HGｺﾞｼｯｸM" panose="020B0609000000000000" pitchFamily="49" charset="-128"/>
                <a:ea typeface="HGｺﾞｼｯｸM" panose="020B0609000000000000" pitchFamily="49" charset="-128"/>
              </a:rPr>
              <a:t>期間は、</a:t>
            </a:r>
            <a:r>
              <a:rPr lang="ja-JP" altLang="en-US" sz="1750" u="sng" dirty="0" smtClean="0">
                <a:solidFill>
                  <a:srgbClr val="FF0000"/>
                </a:solidFill>
                <a:latin typeface="HGPｺﾞｼｯｸE" panose="020B0900000000000000" pitchFamily="50" charset="-128"/>
                <a:ea typeface="HGPｺﾞｼｯｸE" panose="020B0900000000000000" pitchFamily="50" charset="-128"/>
              </a:rPr>
              <a:t>感染したお子さん・職員が最後に</a:t>
            </a:r>
            <a:r>
              <a:rPr lang="ja-JP" altLang="en-US" sz="1750" u="sng" dirty="0">
                <a:solidFill>
                  <a:srgbClr val="FF0000"/>
                </a:solidFill>
                <a:latin typeface="HGPｺﾞｼｯｸE" panose="020B0900000000000000" pitchFamily="50" charset="-128"/>
                <a:ea typeface="HGPｺﾞｼｯｸE" panose="020B0900000000000000" pitchFamily="50" charset="-128"/>
              </a:rPr>
              <a:t>利用</a:t>
            </a:r>
            <a:r>
              <a:rPr lang="ja-JP" altLang="en-US" sz="1750" u="sng" dirty="0" smtClean="0">
                <a:solidFill>
                  <a:srgbClr val="FF0000"/>
                </a:solidFill>
                <a:latin typeface="HGPｺﾞｼｯｸE" panose="020B0900000000000000" pitchFamily="50" charset="-128"/>
                <a:ea typeface="HGPｺﾞｼｯｸE" panose="020B0900000000000000" pitchFamily="50" charset="-128"/>
              </a:rPr>
              <a:t>した日の翌日から１４日間となります。</a:t>
            </a:r>
            <a:endParaRPr lang="en-US" altLang="ja-JP" sz="1750" u="sng" dirty="0" smtClean="0">
              <a:solidFill>
                <a:srgbClr val="FF0000"/>
              </a:solidFill>
              <a:latin typeface="HGPｺﾞｼｯｸE" panose="020B0900000000000000" pitchFamily="50" charset="-128"/>
              <a:ea typeface="HGPｺﾞｼｯｸE" panose="020B0900000000000000" pitchFamily="50" charset="-128"/>
            </a:endParaRPr>
          </a:p>
          <a:p>
            <a:endParaRPr lang="en-US" altLang="ja-JP" sz="1750" dirty="0" smtClean="0">
              <a:latin typeface="HGｺﾞｼｯｸM" panose="020B0609000000000000" pitchFamily="49" charset="-128"/>
              <a:ea typeface="HGｺﾞｼｯｸM" panose="020B0609000000000000" pitchFamily="49" charset="-128"/>
            </a:endParaRPr>
          </a:p>
          <a:p>
            <a:pPr marL="285750" indent="-285750">
              <a:buFont typeface="Wingdings" panose="05000000000000000000" pitchFamily="2" charset="2"/>
              <a:buChar char="Ø"/>
            </a:pPr>
            <a:r>
              <a:rPr lang="ja-JP" altLang="en-US" sz="1750" dirty="0" smtClean="0">
                <a:latin typeface="HGｺﾞｼｯｸM" panose="020B0609000000000000" pitchFamily="49" charset="-128"/>
                <a:ea typeface="HGｺﾞｼｯｸM" panose="020B0609000000000000" pitchFamily="49" charset="-128"/>
              </a:rPr>
              <a:t>学校</a:t>
            </a:r>
            <a:r>
              <a:rPr lang="ja-JP" altLang="en-US" sz="1750" dirty="0">
                <a:latin typeface="HGｺﾞｼｯｸM" panose="020B0609000000000000" pitchFamily="49" charset="-128"/>
                <a:ea typeface="HGｺﾞｼｯｸM" panose="020B0609000000000000" pitchFamily="49" charset="-128"/>
              </a:rPr>
              <a:t>等</a:t>
            </a:r>
            <a:r>
              <a:rPr lang="ja-JP" altLang="en-US" sz="1750" dirty="0" smtClean="0">
                <a:latin typeface="HGｺﾞｼｯｸM" panose="020B0609000000000000" pitchFamily="49" charset="-128"/>
                <a:ea typeface="HGｺﾞｼｯｸM" panose="020B0609000000000000" pitchFamily="49" charset="-128"/>
              </a:rPr>
              <a:t>において新型コロナウイルス感染者が発生した場合は、感染拡大防止のため、</a:t>
            </a:r>
            <a:r>
              <a:rPr lang="ja-JP" altLang="en-US" sz="1750" u="sng" dirty="0" smtClean="0">
                <a:solidFill>
                  <a:srgbClr val="FF0000"/>
                </a:solidFill>
                <a:latin typeface="HGPｺﾞｼｯｸE" panose="020B0900000000000000" pitchFamily="50" charset="-128"/>
                <a:ea typeface="HGPｺﾞｼｯｸE" panose="020B0900000000000000" pitchFamily="50" charset="-128"/>
              </a:rPr>
              <a:t>当該感染者が学校等を最後に利用した日の翌日から１４日間は、その学校等に通うお子さんの〇〇○（事業所名）の利用は避けていただきますようお願いします。</a:t>
            </a:r>
            <a:endParaRPr lang="en-US" altLang="ja-JP" sz="1750" u="sng" dirty="0">
              <a:solidFill>
                <a:srgbClr val="FF0000"/>
              </a:solidFill>
              <a:latin typeface="HGPｺﾞｼｯｸE" panose="020B0900000000000000" pitchFamily="50" charset="-128"/>
              <a:ea typeface="HGPｺﾞｼｯｸE" panose="020B0900000000000000" pitchFamily="50" charset="-128"/>
            </a:endParaRPr>
          </a:p>
          <a:p>
            <a:pPr marL="285750" indent="-285750">
              <a:buFont typeface="Wingdings" panose="05000000000000000000" pitchFamily="2" charset="2"/>
              <a:buChar char="Ø"/>
            </a:pPr>
            <a:endParaRPr lang="en-US" altLang="ja-JP" sz="1750" u="sng" dirty="0" smtClean="0">
              <a:latin typeface="HGPｺﾞｼｯｸE" panose="020B0900000000000000" pitchFamily="50" charset="-128"/>
              <a:ea typeface="HGPｺﾞｼｯｸE" panose="020B0900000000000000" pitchFamily="50" charset="-128"/>
            </a:endParaRPr>
          </a:p>
          <a:p>
            <a:pPr marL="285750" indent="-285750">
              <a:buFont typeface="Wingdings" panose="05000000000000000000" pitchFamily="2" charset="2"/>
              <a:buChar char="Ø"/>
            </a:pPr>
            <a:r>
              <a:rPr lang="ja-JP" altLang="en-US" sz="1750" dirty="0" smtClean="0">
                <a:latin typeface="HGｺﾞｼｯｸM" panose="020B0609000000000000" pitchFamily="49" charset="-128"/>
                <a:ea typeface="HGｺﾞｼｯｸM" panose="020B0609000000000000" pitchFamily="49" charset="-128"/>
              </a:rPr>
              <a:t>お子さんが新型コロナウイルス感染者の濃厚接触者に特定された場合は、</a:t>
            </a:r>
            <a:r>
              <a:rPr lang="ja-JP" altLang="en-US" sz="1750" u="sng" dirty="0" smtClean="0">
                <a:solidFill>
                  <a:srgbClr val="FF0000"/>
                </a:solidFill>
                <a:latin typeface="HGPｺﾞｼｯｸE" panose="020B0900000000000000" pitchFamily="50" charset="-128"/>
                <a:ea typeface="HGPｺﾞｼｯｸE" panose="020B0900000000000000" pitchFamily="50" charset="-128"/>
              </a:rPr>
              <a:t>〇〇○（事業所名）までご連絡いただきますようお願いします</a:t>
            </a:r>
            <a:r>
              <a:rPr lang="ja-JP" altLang="en-US" sz="1750" u="sng" dirty="0" smtClean="0">
                <a:solidFill>
                  <a:srgbClr val="FF0000"/>
                </a:solidFill>
                <a:latin typeface="HGPｺﾞｼｯｸE" panose="020B0900000000000000" pitchFamily="50" charset="-128"/>
                <a:ea typeface="HGPｺﾞｼｯｸE" panose="020B0900000000000000" pitchFamily="50" charset="-128"/>
              </a:rPr>
              <a:t>。</a:t>
            </a:r>
            <a:endParaRPr lang="en-US" altLang="ja-JP" sz="1750" u="sng" dirty="0" smtClean="0">
              <a:solidFill>
                <a:srgbClr val="FF0000"/>
              </a:solidFill>
              <a:latin typeface="HGPｺﾞｼｯｸE" panose="020B0900000000000000" pitchFamily="50" charset="-128"/>
              <a:ea typeface="HGPｺﾞｼｯｸE" panose="020B0900000000000000" pitchFamily="50" charset="-128"/>
            </a:endParaRPr>
          </a:p>
          <a:p>
            <a:pPr marL="285750" indent="-285750">
              <a:buFont typeface="Wingdings" panose="05000000000000000000" pitchFamily="2" charset="2"/>
              <a:buChar char="Ø"/>
            </a:pPr>
            <a:endParaRPr lang="en-US" altLang="ja-JP" sz="1750" u="sng" dirty="0">
              <a:solidFill>
                <a:srgbClr val="FF0000"/>
              </a:solidFill>
              <a:latin typeface="HGPｺﾞｼｯｸE" panose="020B0900000000000000" pitchFamily="50" charset="-128"/>
              <a:ea typeface="HGPｺﾞｼｯｸE" panose="020B0900000000000000" pitchFamily="50" charset="-128"/>
            </a:endParaRPr>
          </a:p>
          <a:p>
            <a:pPr marL="285750" indent="-285750">
              <a:buFont typeface="Wingdings" panose="05000000000000000000" pitchFamily="2" charset="2"/>
              <a:buChar char="Ø"/>
            </a:pPr>
            <a:r>
              <a:rPr lang="ja-JP" altLang="en-US" sz="1750" dirty="0">
                <a:latin typeface="HGｺﾞｼｯｸM" panose="020B0609000000000000" pitchFamily="49" charset="-128"/>
                <a:ea typeface="HGｺﾞｼｯｸM" panose="020B0609000000000000" pitchFamily="49" charset="-128"/>
              </a:rPr>
              <a:t>また、</a:t>
            </a:r>
            <a:r>
              <a:rPr lang="ja-JP" altLang="en-US" sz="1750" u="sng" dirty="0">
                <a:solidFill>
                  <a:srgbClr val="FF0000"/>
                </a:solidFill>
                <a:latin typeface="HGPｺﾞｼｯｸE" panose="020B0900000000000000" pitchFamily="50" charset="-128"/>
                <a:ea typeface="HGPｺﾞｼｯｸE" panose="020B0900000000000000" pitchFamily="50" charset="-128"/>
              </a:rPr>
              <a:t>風邪などの症状が見受けられる場合は利用しないなど、適切な利用をお願いいたします</a:t>
            </a:r>
            <a:r>
              <a:rPr lang="ja-JP" altLang="en-US" sz="1750" u="sng" dirty="0" smtClean="0">
                <a:solidFill>
                  <a:srgbClr val="FF0000"/>
                </a:solidFill>
                <a:latin typeface="HGPｺﾞｼｯｸE" panose="020B0900000000000000" pitchFamily="50" charset="-128"/>
                <a:ea typeface="HGPｺﾞｼｯｸE" panose="020B0900000000000000" pitchFamily="50" charset="-128"/>
              </a:rPr>
              <a:t>。</a:t>
            </a:r>
            <a:endParaRPr lang="en-US" altLang="ja-JP" sz="1750" u="sng" dirty="0" smtClean="0">
              <a:solidFill>
                <a:srgbClr val="FF0000"/>
              </a:solidFill>
              <a:latin typeface="HGPｺﾞｼｯｸE" panose="020B0900000000000000" pitchFamily="50" charset="-128"/>
              <a:ea typeface="HGPｺﾞｼｯｸE" panose="020B0900000000000000" pitchFamily="50" charset="-128"/>
            </a:endParaRPr>
          </a:p>
          <a:p>
            <a:pPr marL="285750" indent="-285750">
              <a:buFont typeface="Wingdings" panose="05000000000000000000" pitchFamily="2" charset="2"/>
              <a:buChar char="Ø"/>
            </a:pPr>
            <a:endParaRPr lang="ja-JP" altLang="en-US" sz="1750" u="sng" dirty="0">
              <a:solidFill>
                <a:srgbClr val="FF0000"/>
              </a:solidFill>
              <a:latin typeface="HGPｺﾞｼｯｸE" panose="020B0900000000000000" pitchFamily="50" charset="-128"/>
              <a:ea typeface="HGPｺﾞｼｯｸE" panose="020B0900000000000000" pitchFamily="50" charset="-128"/>
            </a:endParaRPr>
          </a:p>
          <a:p>
            <a:pPr marL="285750" indent="-285750">
              <a:buFont typeface="Wingdings" panose="05000000000000000000" pitchFamily="2" charset="2"/>
              <a:buChar char="Ø"/>
            </a:pPr>
            <a:r>
              <a:rPr lang="ja-JP" altLang="en-US" sz="1750" dirty="0" smtClean="0">
                <a:latin typeface="HGｺﾞｼｯｸM" panose="020B0609000000000000" pitchFamily="49" charset="-128"/>
                <a:ea typeface="HGｺﾞｼｯｸM" panose="020B0609000000000000" pitchFamily="49" charset="-128"/>
              </a:rPr>
              <a:t>感染を拡大させないために、ご理解・ご協力をお願いします。</a:t>
            </a:r>
            <a:endParaRPr lang="en-US" altLang="ja-JP" sz="1750" dirty="0" smtClean="0">
              <a:latin typeface="HGｺﾞｼｯｸM" panose="020B0609000000000000" pitchFamily="49" charset="-128"/>
              <a:ea typeface="HGｺﾞｼｯｸM" panose="020B0609000000000000" pitchFamily="49" charset="-128"/>
            </a:endParaRPr>
          </a:p>
        </p:txBody>
      </p:sp>
      <p:sp>
        <p:nvSpPr>
          <p:cNvPr id="2" name="角丸四角形 1"/>
          <p:cNvSpPr/>
          <p:nvPr/>
        </p:nvSpPr>
        <p:spPr>
          <a:xfrm>
            <a:off x="12989" y="32604"/>
            <a:ext cx="2636912" cy="378286"/>
          </a:xfrm>
          <a:prstGeom prst="roundRect">
            <a:avLst/>
          </a:prstGeom>
          <a:solidFill>
            <a:schemeClr val="accent6">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latin typeface="HGｺﾞｼｯｸE" panose="020B0909000000000000" pitchFamily="49" charset="-128"/>
                <a:ea typeface="HGｺﾞｼｯｸE" panose="020B0909000000000000" pitchFamily="49" charset="-128"/>
              </a:rPr>
              <a:t>保護者の皆様へ</a:t>
            </a:r>
            <a:endParaRPr kumimoji="1" lang="ja-JP" altLang="en-US" dirty="0">
              <a:solidFill>
                <a:schemeClr val="tx1"/>
              </a:solidFill>
              <a:latin typeface="HGｺﾞｼｯｸE" panose="020B0909000000000000" pitchFamily="49" charset="-128"/>
              <a:ea typeface="HGｺﾞｼｯｸE" panose="020B0909000000000000" pitchFamily="49" charset="-128"/>
            </a:endParaRPr>
          </a:p>
        </p:txBody>
      </p:sp>
      <p:sp>
        <p:nvSpPr>
          <p:cNvPr id="12" name="テキスト ボックス 11"/>
          <p:cNvSpPr txBox="1"/>
          <p:nvPr/>
        </p:nvSpPr>
        <p:spPr>
          <a:xfrm>
            <a:off x="5243220" y="8456333"/>
            <a:ext cx="1656184" cy="276999"/>
          </a:xfrm>
          <a:prstGeom prst="rect">
            <a:avLst/>
          </a:prstGeom>
          <a:noFill/>
        </p:spPr>
        <p:txBody>
          <a:bodyPr wrap="square" rtlCol="0">
            <a:spAutoFit/>
          </a:bodyPr>
          <a:lstStyle/>
          <a:p>
            <a:r>
              <a:rPr lang="ja-JP" altLang="en-US" sz="1200" dirty="0" smtClean="0">
                <a:latin typeface="HGｺﾞｼｯｸM" panose="020B0609000000000000" pitchFamily="49" charset="-128"/>
                <a:ea typeface="HGｺﾞｼｯｸM" panose="020B0609000000000000" pitchFamily="49" charset="-128"/>
              </a:rPr>
              <a:t>令和</a:t>
            </a:r>
            <a:r>
              <a:rPr lang="en-US" altLang="ja-JP" sz="1200" dirty="0" smtClean="0">
                <a:latin typeface="HGｺﾞｼｯｸM" panose="020B0609000000000000" pitchFamily="49" charset="-128"/>
                <a:ea typeface="HGｺﾞｼｯｸM" panose="020B0609000000000000" pitchFamily="49" charset="-128"/>
              </a:rPr>
              <a:t>2</a:t>
            </a:r>
            <a:r>
              <a:rPr lang="ja-JP" altLang="en-US" sz="1200" dirty="0" smtClean="0">
                <a:latin typeface="HGｺﾞｼｯｸM" panose="020B0609000000000000" pitchFamily="49" charset="-128"/>
                <a:ea typeface="HGｺﾞｼｯｸM" panose="020B0609000000000000" pitchFamily="49" charset="-128"/>
              </a:rPr>
              <a:t>年</a:t>
            </a:r>
            <a:r>
              <a:rPr lang="en-US" altLang="ja-JP" sz="1200" dirty="0">
                <a:latin typeface="HGｺﾞｼｯｸM" panose="020B0609000000000000" pitchFamily="49" charset="-128"/>
                <a:ea typeface="HGｺﾞｼｯｸM" panose="020B0609000000000000" pitchFamily="49" charset="-128"/>
              </a:rPr>
              <a:t>4</a:t>
            </a:r>
            <a:r>
              <a:rPr lang="ja-JP" altLang="en-US" sz="1200" dirty="0" smtClean="0">
                <a:latin typeface="HGｺﾞｼｯｸM" panose="020B0609000000000000" pitchFamily="49" charset="-128"/>
                <a:ea typeface="HGｺﾞｼｯｸM" panose="020B0609000000000000" pitchFamily="49" charset="-128"/>
              </a:rPr>
              <a:t>月</a:t>
            </a:r>
            <a:r>
              <a:rPr lang="en-US" altLang="ja-JP" sz="1200" dirty="0" smtClean="0">
                <a:latin typeface="HGｺﾞｼｯｸM" panose="020B0609000000000000" pitchFamily="49" charset="-128"/>
                <a:ea typeface="HGｺﾞｼｯｸM" panose="020B0609000000000000" pitchFamily="49" charset="-128"/>
              </a:rPr>
              <a:t>7</a:t>
            </a:r>
            <a:r>
              <a:rPr lang="ja-JP" altLang="en-US" sz="1200" dirty="0" smtClean="0">
                <a:latin typeface="HGｺﾞｼｯｸM" panose="020B0609000000000000" pitchFamily="49" charset="-128"/>
                <a:ea typeface="HGｺﾞｼｯｸM" panose="020B0609000000000000" pitchFamily="49" charset="-128"/>
              </a:rPr>
              <a:t>日版</a:t>
            </a:r>
            <a:endParaRPr lang="en-US" altLang="ja-JP" sz="1200" dirty="0" smtClean="0">
              <a:latin typeface="HGｺﾞｼｯｸM" panose="020B0609000000000000" pitchFamily="49" charset="-128"/>
              <a:ea typeface="HGｺﾞｼｯｸM" panose="020B0609000000000000" pitchFamily="49" charset="-128"/>
            </a:endParaRPr>
          </a:p>
        </p:txBody>
      </p:sp>
      <p:sp>
        <p:nvSpPr>
          <p:cNvPr id="13" name="正方形/長方形 12"/>
          <p:cNvSpPr/>
          <p:nvPr/>
        </p:nvSpPr>
        <p:spPr>
          <a:xfrm>
            <a:off x="2065318" y="8326048"/>
            <a:ext cx="3125630" cy="573803"/>
          </a:xfrm>
          <a:prstGeom prst="rect">
            <a:avLst/>
          </a:prstGeom>
          <a:solidFill>
            <a:schemeClr val="accent6">
              <a:lumMod val="20000"/>
              <a:lumOff val="80000"/>
            </a:schemeClr>
          </a:solid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600" dirty="0">
              <a:solidFill>
                <a:schemeClr val="tx1"/>
              </a:solidFill>
              <a:latin typeface="HGｺﾞｼｯｸE" panose="020B0909000000000000" pitchFamily="49" charset="-128"/>
              <a:ea typeface="HGｺﾞｼｯｸE" panose="020B0909000000000000" pitchFamily="49" charset="-128"/>
            </a:endParaRPr>
          </a:p>
        </p:txBody>
      </p:sp>
      <p:sp>
        <p:nvSpPr>
          <p:cNvPr id="15" name="正方形/長方形 14"/>
          <p:cNvSpPr/>
          <p:nvPr/>
        </p:nvSpPr>
        <p:spPr>
          <a:xfrm>
            <a:off x="2346195" y="8257182"/>
            <a:ext cx="3228114" cy="707306"/>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smtClean="0">
                <a:solidFill>
                  <a:schemeClr val="tx1"/>
                </a:solidFill>
                <a:latin typeface="HGｺﾞｼｯｸM" panose="020B0609000000000000" pitchFamily="49" charset="-128"/>
                <a:ea typeface="HGｺﾞｼｯｸM" panose="020B0609000000000000" pitchFamily="49" charset="-128"/>
              </a:rPr>
              <a:t>〇〇〇○○（事業所名）</a:t>
            </a:r>
            <a:endParaRPr kumimoji="1" lang="ja-JP" altLang="en-US" sz="1600" dirty="0">
              <a:solidFill>
                <a:schemeClr val="tx1"/>
              </a:solidFill>
              <a:latin typeface="HGｺﾞｼｯｸM" panose="020B0609000000000000" pitchFamily="49" charset="-128"/>
              <a:ea typeface="HGｺﾞｼｯｸM" panose="020B0609000000000000" pitchFamily="49" charset="-128"/>
            </a:endParaRPr>
          </a:p>
        </p:txBody>
      </p:sp>
      <p:sp>
        <p:nvSpPr>
          <p:cNvPr id="11" name="正方形/長方形 10"/>
          <p:cNvSpPr/>
          <p:nvPr/>
        </p:nvSpPr>
        <p:spPr>
          <a:xfrm>
            <a:off x="5535154" y="99382"/>
            <a:ext cx="846174" cy="360213"/>
          </a:xfrm>
          <a:prstGeom prst="rect">
            <a:avLst/>
          </a:prstGeom>
          <a:solidFill>
            <a:schemeClr val="accent6">
              <a:lumMod val="20000"/>
              <a:lumOff val="80000"/>
            </a:schemeClr>
          </a:solid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600" dirty="0">
              <a:solidFill>
                <a:schemeClr val="tx1"/>
              </a:solidFill>
              <a:latin typeface="HGｺﾞｼｯｸE" panose="020B0909000000000000" pitchFamily="49" charset="-128"/>
              <a:ea typeface="HGｺﾞｼｯｸE" panose="020B0909000000000000" pitchFamily="49" charset="-128"/>
            </a:endParaRPr>
          </a:p>
        </p:txBody>
      </p:sp>
      <p:sp>
        <p:nvSpPr>
          <p:cNvPr id="14" name="正方形/長方形 13"/>
          <p:cNvSpPr/>
          <p:nvPr/>
        </p:nvSpPr>
        <p:spPr>
          <a:xfrm>
            <a:off x="5627064" y="-49761"/>
            <a:ext cx="3228114" cy="707306"/>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HGｺﾞｼｯｸM" panose="020B0609000000000000" pitchFamily="49" charset="-128"/>
                <a:ea typeface="HGｺﾞｼｯｸM" panose="020B0609000000000000" pitchFamily="49" charset="-128"/>
              </a:rPr>
              <a:t>見本</a:t>
            </a:r>
            <a:endParaRPr kumimoji="1" lang="ja-JP" altLang="en-US" sz="1600" dirty="0">
              <a:solidFill>
                <a:schemeClr val="tx1"/>
              </a:solidFill>
              <a:latin typeface="HGｺﾞｼｯｸM" panose="020B0609000000000000" pitchFamily="49" charset="-128"/>
              <a:ea typeface="HGｺﾞｼｯｸM" panose="020B0609000000000000" pitchFamily="49" charset="-128"/>
            </a:endParaRPr>
          </a:p>
        </p:txBody>
      </p:sp>
    </p:spTree>
    <p:extLst>
      <p:ext uri="{BB962C8B-B14F-4D97-AF65-F5344CB8AC3E}">
        <p14:creationId xmlns:p14="http://schemas.microsoft.com/office/powerpoint/2010/main" val="9183849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