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72" r:id="rId2"/>
  </p:sldMasterIdLst>
  <p:notesMasterIdLst>
    <p:notesMasterId r:id="rId5"/>
  </p:notesMasterIdLst>
  <p:handoutMasterIdLst>
    <p:handoutMasterId r:id="rId6"/>
  </p:handoutMasterIdLst>
  <p:sldIdLst>
    <p:sldId id="256" r:id="rId3"/>
    <p:sldId id="257" r:id="rId4"/>
  </p:sldIdLst>
  <p:sldSz cx="6858000" cy="9906000" type="A4"/>
  <p:notesSz cx="6735763" cy="9866313"/>
  <p:defaultTextStyle>
    <a:defPPr>
      <a:defRPr lang="ja-JP"/>
    </a:defPPr>
    <a:lvl1pPr marL="0" algn="l" defTabSz="839876" rtl="0" eaLnBrk="1" latinLnBrk="0" hangingPunct="1">
      <a:defRPr kumimoji="1" sz="1653" kern="1200">
        <a:solidFill>
          <a:schemeClr val="tx1"/>
        </a:solidFill>
        <a:latin typeface="+mn-lt"/>
        <a:ea typeface="+mn-ea"/>
        <a:cs typeface="+mn-cs"/>
      </a:defRPr>
    </a:lvl1pPr>
    <a:lvl2pPr marL="419938" algn="l" defTabSz="839876" rtl="0" eaLnBrk="1" latinLnBrk="0" hangingPunct="1">
      <a:defRPr kumimoji="1" sz="1653" kern="1200">
        <a:solidFill>
          <a:schemeClr val="tx1"/>
        </a:solidFill>
        <a:latin typeface="+mn-lt"/>
        <a:ea typeface="+mn-ea"/>
        <a:cs typeface="+mn-cs"/>
      </a:defRPr>
    </a:lvl2pPr>
    <a:lvl3pPr marL="839876" algn="l" defTabSz="839876" rtl="0" eaLnBrk="1" latinLnBrk="0" hangingPunct="1">
      <a:defRPr kumimoji="1" sz="1653" kern="1200">
        <a:solidFill>
          <a:schemeClr val="tx1"/>
        </a:solidFill>
        <a:latin typeface="+mn-lt"/>
        <a:ea typeface="+mn-ea"/>
        <a:cs typeface="+mn-cs"/>
      </a:defRPr>
    </a:lvl3pPr>
    <a:lvl4pPr marL="1259815" algn="l" defTabSz="839876" rtl="0" eaLnBrk="1" latinLnBrk="0" hangingPunct="1">
      <a:defRPr kumimoji="1" sz="1653" kern="1200">
        <a:solidFill>
          <a:schemeClr val="tx1"/>
        </a:solidFill>
        <a:latin typeface="+mn-lt"/>
        <a:ea typeface="+mn-ea"/>
        <a:cs typeface="+mn-cs"/>
      </a:defRPr>
    </a:lvl4pPr>
    <a:lvl5pPr marL="1679753" algn="l" defTabSz="839876" rtl="0" eaLnBrk="1" latinLnBrk="0" hangingPunct="1">
      <a:defRPr kumimoji="1" sz="1653" kern="1200">
        <a:solidFill>
          <a:schemeClr val="tx1"/>
        </a:solidFill>
        <a:latin typeface="+mn-lt"/>
        <a:ea typeface="+mn-ea"/>
        <a:cs typeface="+mn-cs"/>
      </a:defRPr>
    </a:lvl5pPr>
    <a:lvl6pPr marL="2099691" algn="l" defTabSz="839876" rtl="0" eaLnBrk="1" latinLnBrk="0" hangingPunct="1">
      <a:defRPr kumimoji="1" sz="1653" kern="1200">
        <a:solidFill>
          <a:schemeClr val="tx1"/>
        </a:solidFill>
        <a:latin typeface="+mn-lt"/>
        <a:ea typeface="+mn-ea"/>
        <a:cs typeface="+mn-cs"/>
      </a:defRPr>
    </a:lvl6pPr>
    <a:lvl7pPr marL="2519629" algn="l" defTabSz="839876" rtl="0" eaLnBrk="1" latinLnBrk="0" hangingPunct="1">
      <a:defRPr kumimoji="1" sz="1653" kern="1200">
        <a:solidFill>
          <a:schemeClr val="tx1"/>
        </a:solidFill>
        <a:latin typeface="+mn-lt"/>
        <a:ea typeface="+mn-ea"/>
        <a:cs typeface="+mn-cs"/>
      </a:defRPr>
    </a:lvl7pPr>
    <a:lvl8pPr marL="2939567" algn="l" defTabSz="839876" rtl="0" eaLnBrk="1" latinLnBrk="0" hangingPunct="1">
      <a:defRPr kumimoji="1" sz="1653" kern="1200">
        <a:solidFill>
          <a:schemeClr val="tx1"/>
        </a:solidFill>
        <a:latin typeface="+mn-lt"/>
        <a:ea typeface="+mn-ea"/>
        <a:cs typeface="+mn-cs"/>
      </a:defRPr>
    </a:lvl8pPr>
    <a:lvl9pPr marL="3359506" algn="l" defTabSz="839876" rtl="0" eaLnBrk="1" latinLnBrk="0" hangingPunct="1">
      <a:defRPr kumimoji="1" sz="165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0EFDB518-D938-449D-A535-667EE5DBDC8C}">
          <p14:sldIdLst>
            <p14:sldId id="256"/>
            <p14:sldId id="257"/>
          </p14:sldIdLst>
        </p14:section>
      </p14:sectionLst>
    </p:ext>
    <p:ext uri="{EFAFB233-063F-42B5-8137-9DF3F51BA10A}">
      <p15:sldGuideLst xmlns:p15="http://schemas.microsoft.com/office/powerpoint/2012/main">
        <p15:guide id="1" orient="horz" pos="2668" userDrawn="1">
          <p15:clr>
            <a:srgbClr val="A4A3A4"/>
          </p15:clr>
        </p15:guide>
        <p15:guide id="2" pos="19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A500"/>
    <a:srgbClr val="FF9900"/>
    <a:srgbClr val="FFCB04"/>
    <a:srgbClr val="FDEFE9"/>
    <a:srgbClr val="FCDDCF"/>
    <a:srgbClr val="002060"/>
    <a:srgbClr val="002653"/>
    <a:srgbClr val="FFFF99"/>
    <a:srgbClr val="FFD3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71" autoAdjust="0"/>
    <p:restoredTop sz="94333" autoAdjust="0"/>
  </p:normalViewPr>
  <p:slideViewPr>
    <p:cSldViewPr>
      <p:cViewPr>
        <p:scale>
          <a:sx n="100" d="100"/>
          <a:sy n="100" d="100"/>
        </p:scale>
        <p:origin x="1818" y="72"/>
      </p:cViewPr>
      <p:guideLst>
        <p:guide orient="horz" pos="2668"/>
        <p:guide pos="19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 Target="slides/slide1.xml" />
  <Relationship Id="rId7" Type="http://schemas.openxmlformats.org/officeDocument/2006/relationships/commentAuthors" Target="commentAuthors.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handoutMaster" Target="handoutMasters/handoutMaster1.xml" />
  <Relationship Id="rId11" Type="http://schemas.openxmlformats.org/officeDocument/2006/relationships/tableStyles" Target="tableStyles.xml" />
  <Relationship Id="rId5" Type="http://schemas.openxmlformats.org/officeDocument/2006/relationships/notesMaster" Target="notesMasters/notesMaster1.xml" />
  <Relationship Id="rId10" Type="http://schemas.openxmlformats.org/officeDocument/2006/relationships/theme" Target="theme/theme1.xml" />
  <Relationship Id="rId4" Type="http://schemas.openxmlformats.org/officeDocument/2006/relationships/slide" Target="slides/slide2.xml" />
  <Relationship Id="rId9" Type="http://schemas.openxmlformats.org/officeDocument/2006/relationships/viewProps" Target="view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4.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61637459-2537-45BE-BB98-2AFA4BE5277E}" type="datetimeFigureOut">
              <a:rPr kumimoji="1" lang="ja-JP" altLang="en-US" smtClean="0"/>
              <a:t>2021/12/28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32E8B168-6DB9-4E21-9DA9-BAAACF70BD04}" type="slidenum">
              <a:rPr kumimoji="1" lang="ja-JP" altLang="en-US" smtClean="0"/>
              <a:t>‹#›</a:t>
            </a:fld>
            <a:endParaRPr kumimoji="1" lang="ja-JP" altLang="en-US"/>
          </a:p>
        </p:txBody>
      </p:sp>
    </p:spTree>
    <p:extLst>
      <p:ext uri="{BB962C8B-B14F-4D97-AF65-F5344CB8AC3E}">
        <p14:creationId xmlns:p14="http://schemas.microsoft.com/office/powerpoint/2010/main" val="393036937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3" tIns="45716" rIns="91433" bIns="45716" rtlCol="0"/>
          <a:lstStyle>
            <a:lvl1pPr algn="r">
              <a:defRPr sz="1200"/>
            </a:lvl1pPr>
          </a:lstStyle>
          <a:p>
            <a:fld id="{4045545C-FE58-4335-B7B8-2A6D0E5B8A91}" type="datetimeFigureOut">
              <a:rPr kumimoji="1" lang="ja-JP" altLang="en-US" smtClean="0"/>
              <a:t>2021/12/28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4"/>
            <a:ext cx="2919413" cy="49530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33" tIns="45716" rIns="91433" bIns="45716" rtlCol="0" anchor="b"/>
          <a:lstStyle>
            <a:lvl1pPr algn="r">
              <a:defRPr sz="1200"/>
            </a:lvl1pPr>
          </a:lstStyle>
          <a:p>
            <a:fld id="{DF492A02-1CB6-4E9E-AD7E-61F27CD31947}" type="slidenum">
              <a:rPr kumimoji="1" lang="ja-JP" altLang="en-US" smtClean="0"/>
              <a:t>‹#›</a:t>
            </a:fld>
            <a:endParaRPr kumimoji="1" lang="ja-JP" altLang="en-US"/>
          </a:p>
        </p:txBody>
      </p:sp>
    </p:spTree>
    <p:extLst>
      <p:ext uri="{BB962C8B-B14F-4D97-AF65-F5344CB8AC3E}">
        <p14:creationId xmlns:p14="http://schemas.microsoft.com/office/powerpoint/2010/main" val="2587180908"/>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6150" y="1233488"/>
            <a:ext cx="230346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2A02-1CB6-4E9E-AD7E-61F27CD31947}" type="slidenum">
              <a:rPr kumimoji="1" lang="ja-JP" altLang="en-US" smtClean="0"/>
              <a:t>2</a:t>
            </a:fld>
            <a:endParaRPr kumimoji="1" lang="ja-JP" altLang="en-US"/>
          </a:p>
        </p:txBody>
      </p:sp>
    </p:spTree>
    <p:extLst>
      <p:ext uri="{BB962C8B-B14F-4D97-AF65-F5344CB8AC3E}">
        <p14:creationId xmlns:p14="http://schemas.microsoft.com/office/powerpoint/2010/main" val="2860807019"/>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png" />
  <Relationship Id="rId1" Type="http://schemas.openxmlformats.org/officeDocument/2006/relationships/slideMaster" Target="../slideMasters/slideMaster2.xml" />
  <Relationship Id="rId4" Type="http://schemas.openxmlformats.org/officeDocument/2006/relationships/image" Target="../media/image4.emf" />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grpSp>
        <p:nvGrpSpPr>
          <p:cNvPr id="5" name="グループ化 4"/>
          <p:cNvGrpSpPr/>
          <p:nvPr userDrawn="1"/>
        </p:nvGrpSpPr>
        <p:grpSpPr>
          <a:xfrm>
            <a:off x="399504" y="7071556"/>
            <a:ext cx="6064752" cy="756000"/>
            <a:chOff x="399504" y="7460176"/>
            <a:chExt cx="6064752" cy="756000"/>
          </a:xfrm>
        </p:grpSpPr>
        <p:sp>
          <p:nvSpPr>
            <p:cNvPr id="6" name="object 13"/>
            <p:cNvSpPr/>
            <p:nvPr/>
          </p:nvSpPr>
          <p:spPr>
            <a:xfrm>
              <a:off x="399504" y="7460176"/>
              <a:ext cx="6064752" cy="756000"/>
            </a:xfrm>
            <a:custGeom>
              <a:avLst/>
              <a:gdLst/>
              <a:ahLst/>
              <a:cxnLst/>
              <a:rect l="l" t="t" r="r" b="b"/>
              <a:pathLst>
                <a:path w="6840220" h="877570">
                  <a:moveTo>
                    <a:pt x="6840016" y="877188"/>
                  </a:moveTo>
                  <a:lnTo>
                    <a:pt x="5928537" y="877188"/>
                  </a:lnTo>
                  <a:lnTo>
                    <a:pt x="5928537" y="0"/>
                  </a:lnTo>
                  <a:lnTo>
                    <a:pt x="6840016" y="0"/>
                  </a:lnTo>
                  <a:lnTo>
                    <a:pt x="6840016" y="877188"/>
                  </a:lnTo>
                  <a:close/>
                </a:path>
                <a:path w="6840220" h="877570">
                  <a:moveTo>
                    <a:pt x="6840016" y="877176"/>
                  </a:moveTo>
                  <a:lnTo>
                    <a:pt x="0" y="877176"/>
                  </a:lnTo>
                  <a:lnTo>
                    <a:pt x="0" y="0"/>
                  </a:lnTo>
                  <a:lnTo>
                    <a:pt x="6840016" y="0"/>
                  </a:lnTo>
                  <a:lnTo>
                    <a:pt x="6840016" y="877176"/>
                  </a:lnTo>
                  <a:close/>
                </a:path>
              </a:pathLst>
            </a:custGeom>
            <a:solidFill>
              <a:schemeClr val="bg1"/>
            </a:solidFill>
            <a:ln w="17995">
              <a:solidFill>
                <a:srgbClr val="231F20"/>
              </a:solidFill>
            </a:ln>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7" name="object 12"/>
            <p:cNvSpPr>
              <a:spLocks noChangeAspect="1"/>
            </p:cNvSpPr>
            <p:nvPr/>
          </p:nvSpPr>
          <p:spPr>
            <a:xfrm>
              <a:off x="5702996" y="7476583"/>
              <a:ext cx="720000" cy="720000"/>
            </a:xfrm>
            <a:prstGeom prst="rect">
              <a:avLst/>
            </a:prstGeom>
            <a:blipFill>
              <a:blip r:embed="rId2" cstate="print"/>
              <a:stretch>
                <a:fillRect/>
              </a:stretch>
            </a:blipFill>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8" name="object 4">
              <a:extLst>
                <a:ext uri="{FF2B5EF4-FFF2-40B4-BE49-F238E27FC236}">
                  <a16:creationId xmlns:a16="http://schemas.microsoft.com/office/drawing/2014/main" id="{3C323C8D-A2C3-044C-BEAA-D13190C342B6}"/>
                </a:ext>
              </a:extLst>
            </p:cNvPr>
            <p:cNvSpPr txBox="1"/>
            <p:nvPr/>
          </p:nvSpPr>
          <p:spPr>
            <a:xfrm>
              <a:off x="477043" y="7588711"/>
              <a:ext cx="3123381" cy="494559"/>
            </a:xfrm>
            <a:prstGeom prst="rect">
              <a:avLst/>
            </a:prstGeom>
          </p:spPr>
          <p:txBody>
            <a:bodyPr vert="horz"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1527" marR="4611" indent="6340" algn="just">
                <a:lnSpc>
                  <a:spcPct val="118100"/>
                </a:lnSpc>
                <a:spcBef>
                  <a:spcPts val="91"/>
                </a:spcBef>
              </a:pPr>
              <a:r>
                <a:rPr sz="908" b="1" spc="77" dirty="0">
                  <a:solidFill>
                    <a:srgbClr val="231F20"/>
                  </a:solidFill>
                  <a:latin typeface="Yu Gothic" panose="020B0400000000000000" pitchFamily="34" charset="-128"/>
                  <a:ea typeface="Yu Gothic" panose="020B0400000000000000" pitchFamily="34" charset="-128"/>
                  <a:cs typeface="ShinMGoPr6N-DeBold"/>
                </a:rPr>
                <a:t>新</a:t>
              </a:r>
              <a:r>
                <a:rPr sz="908" b="1" spc="41" dirty="0">
                  <a:solidFill>
                    <a:srgbClr val="231F20"/>
                  </a:solidFill>
                  <a:latin typeface="Yu Gothic" panose="020B0400000000000000" pitchFamily="34" charset="-128"/>
                  <a:ea typeface="Yu Gothic" panose="020B0400000000000000" pitchFamily="34" charset="-128"/>
                  <a:cs typeface="ShinMGoPr6N-DeBold"/>
                </a:rPr>
                <a:t>型</a:t>
              </a:r>
              <a:r>
                <a:rPr sz="908" b="1" spc="54" dirty="0">
                  <a:solidFill>
                    <a:srgbClr val="231F20"/>
                  </a:solidFill>
                  <a:latin typeface="Yu Gothic" panose="020B0400000000000000" pitchFamily="34" charset="-128"/>
                  <a:ea typeface="Yu Gothic" panose="020B0400000000000000" pitchFamily="34" charset="-128"/>
                  <a:cs typeface="ShinMGoPr6N-DeBold"/>
                </a:rPr>
                <a:t>コ</a:t>
              </a:r>
              <a:r>
                <a:rPr sz="908" b="1" spc="59" dirty="0">
                  <a:solidFill>
                    <a:srgbClr val="231F20"/>
                  </a:solidFill>
                  <a:latin typeface="Yu Gothic" panose="020B0400000000000000" pitchFamily="34" charset="-128"/>
                  <a:ea typeface="Yu Gothic" panose="020B0400000000000000" pitchFamily="34" charset="-128"/>
                  <a:cs typeface="ShinMGoPr6N-DeBold"/>
                </a:rPr>
                <a:t>ロ</a:t>
              </a:r>
              <a:r>
                <a:rPr sz="908" b="1" spc="41" dirty="0">
                  <a:solidFill>
                    <a:srgbClr val="231F20"/>
                  </a:solidFill>
                  <a:latin typeface="Yu Gothic" panose="020B0400000000000000" pitchFamily="34" charset="-128"/>
                  <a:ea typeface="Yu Gothic" panose="020B0400000000000000" pitchFamily="34" charset="-128"/>
                  <a:cs typeface="ShinMGoPr6N-DeBold"/>
                </a:rPr>
                <a:t>ナ</a:t>
              </a:r>
              <a:r>
                <a:rPr sz="908" b="1" dirty="0">
                  <a:solidFill>
                    <a:srgbClr val="231F20"/>
                  </a:solidFill>
                  <a:latin typeface="Yu Gothic" panose="020B0400000000000000" pitchFamily="34" charset="-128"/>
                  <a:ea typeface="Yu Gothic" panose="020B0400000000000000" pitchFamily="34" charset="-128"/>
                  <a:cs typeface="ShinMGoPr6N-DeBold"/>
                </a:rPr>
                <a:t>ワ</a:t>
              </a:r>
              <a:r>
                <a:rPr sz="908" b="1" spc="27" dirty="0">
                  <a:solidFill>
                    <a:srgbClr val="231F20"/>
                  </a:solidFill>
                  <a:latin typeface="Yu Gothic" panose="020B0400000000000000" pitchFamily="34" charset="-128"/>
                  <a:ea typeface="Yu Gothic" panose="020B0400000000000000" pitchFamily="34" charset="-128"/>
                  <a:cs typeface="ShinMGoPr6N-DeBold"/>
                </a:rPr>
                <a:t>ク</a:t>
              </a:r>
              <a:r>
                <a:rPr sz="908" b="1" spc="23" dirty="0">
                  <a:solidFill>
                    <a:srgbClr val="231F20"/>
                  </a:solidFill>
                  <a:latin typeface="Yu Gothic" panose="020B0400000000000000" pitchFamily="34" charset="-128"/>
                  <a:ea typeface="Yu Gothic" panose="020B0400000000000000" pitchFamily="34" charset="-128"/>
                  <a:cs typeface="ShinMGoPr6N-DeBold"/>
                </a:rPr>
                <a:t>チ</a:t>
              </a:r>
              <a:r>
                <a:rPr sz="908" b="1" spc="64" dirty="0">
                  <a:solidFill>
                    <a:srgbClr val="231F20"/>
                  </a:solidFill>
                  <a:latin typeface="Yu Gothic" panose="020B0400000000000000" pitchFamily="34" charset="-128"/>
                  <a:ea typeface="Yu Gothic" panose="020B0400000000000000" pitchFamily="34" charset="-128"/>
                  <a:cs typeface="ShinMGoPr6N-DeBold"/>
                </a:rPr>
                <a:t>ン</a:t>
              </a:r>
              <a:r>
                <a:rPr sz="908" b="1" spc="77" dirty="0">
                  <a:solidFill>
                    <a:srgbClr val="231F20"/>
                  </a:solidFill>
                  <a:latin typeface="Yu Gothic" panose="020B0400000000000000" pitchFamily="34" charset="-128"/>
                  <a:ea typeface="Yu Gothic" panose="020B0400000000000000" pitchFamily="34" charset="-128"/>
                  <a:cs typeface="ShinMGoPr6N-DeBold"/>
                </a:rPr>
                <a:t>の有効</a:t>
              </a:r>
              <a:r>
                <a:rPr sz="908" b="1" spc="-154" dirty="0">
                  <a:solidFill>
                    <a:srgbClr val="231F20"/>
                  </a:solidFill>
                  <a:latin typeface="Yu Gothic" panose="020B0400000000000000" pitchFamily="34" charset="-128"/>
                  <a:ea typeface="Yu Gothic" panose="020B0400000000000000" pitchFamily="34" charset="-128"/>
                  <a:cs typeface="ShinMGoPr6N-DeBold"/>
                </a:rPr>
                <a:t>性・</a:t>
              </a:r>
              <a:r>
                <a:rPr sz="908" b="1" spc="77" dirty="0">
                  <a:solidFill>
                    <a:srgbClr val="231F20"/>
                  </a:solidFill>
                  <a:latin typeface="Yu Gothic" panose="020B0400000000000000" pitchFamily="34" charset="-128"/>
                  <a:ea typeface="Yu Gothic" panose="020B0400000000000000" pitchFamily="34" charset="-128"/>
                  <a:cs typeface="ShinMGoPr6N-DeBold"/>
                </a:rPr>
                <a:t>安全性</a:t>
              </a:r>
              <a:r>
                <a:rPr sz="908" b="1" spc="23" dirty="0">
                  <a:solidFill>
                    <a:srgbClr val="231F20"/>
                  </a:solidFill>
                  <a:latin typeface="Yu Gothic" panose="020B0400000000000000" pitchFamily="34" charset="-128"/>
                  <a:ea typeface="Yu Gothic" panose="020B0400000000000000" pitchFamily="34" charset="-128"/>
                  <a:cs typeface="ShinMGoPr6N-DeBold"/>
                </a:rPr>
                <a:t>な</a:t>
              </a:r>
              <a:r>
                <a:rPr sz="908" b="1" spc="45" dirty="0">
                  <a:solidFill>
                    <a:srgbClr val="231F20"/>
                  </a:solidFill>
                  <a:latin typeface="Yu Gothic" panose="020B0400000000000000" pitchFamily="34" charset="-128"/>
                  <a:ea typeface="Yu Gothic" panose="020B0400000000000000" pitchFamily="34" charset="-128"/>
                  <a:cs typeface="ShinMGoPr6N-DeBold"/>
                </a:rPr>
                <a:t>ど</a:t>
              </a:r>
              <a:r>
                <a:rPr sz="908" b="1" spc="77" dirty="0">
                  <a:solidFill>
                    <a:srgbClr val="231F20"/>
                  </a:solidFill>
                  <a:latin typeface="Yu Gothic" panose="020B0400000000000000" pitchFamily="34" charset="-128"/>
                  <a:ea typeface="Yu Gothic" panose="020B0400000000000000" pitchFamily="34" charset="-128"/>
                  <a:cs typeface="ShinMGoPr6N-DeBold"/>
                </a:rPr>
                <a:t>の</a:t>
              </a:r>
              <a:r>
                <a:rPr sz="908" b="1" spc="45" dirty="0">
                  <a:solidFill>
                    <a:srgbClr val="231F20"/>
                  </a:solidFill>
                  <a:latin typeface="Yu Gothic" panose="020B0400000000000000" pitchFamily="34" charset="-128"/>
                  <a:ea typeface="Yu Gothic" panose="020B0400000000000000" pitchFamily="34" charset="-128"/>
                  <a:cs typeface="ShinMGoPr6N-DeBold"/>
                </a:rPr>
                <a:t>詳</a:t>
              </a:r>
              <a:r>
                <a:rPr sz="908" b="1" spc="59" dirty="0">
                  <a:solidFill>
                    <a:srgbClr val="231F20"/>
                  </a:solidFill>
                  <a:latin typeface="Yu Gothic" panose="020B0400000000000000" pitchFamily="34" charset="-128"/>
                  <a:ea typeface="Yu Gothic" panose="020B0400000000000000" pitchFamily="34" charset="-128"/>
                  <a:cs typeface="ShinMGoPr6N-DeBold"/>
                </a:rPr>
                <a:t>し</a:t>
              </a:r>
              <a:r>
                <a:rPr sz="908" b="1" spc="77" dirty="0">
                  <a:solidFill>
                    <a:srgbClr val="231F20"/>
                  </a:solidFill>
                  <a:latin typeface="Yu Gothic" panose="020B0400000000000000" pitchFamily="34" charset="-128"/>
                  <a:ea typeface="Yu Gothic" panose="020B0400000000000000" pitchFamily="34" charset="-128"/>
                  <a:cs typeface="ShinMGoPr6N-DeBold"/>
                </a:rPr>
                <a:t>い情報 </a:t>
              </a:r>
              <a:r>
                <a:rPr sz="908" b="1" spc="45" dirty="0" err="1">
                  <a:solidFill>
                    <a:srgbClr val="231F20"/>
                  </a:solidFill>
                  <a:latin typeface="Yu Gothic" panose="020B0400000000000000" pitchFamily="34" charset="-128"/>
                  <a:ea typeface="Yu Gothic" panose="020B0400000000000000" pitchFamily="34" charset="-128"/>
                  <a:cs typeface="ShinMGoPr6N-DeBold"/>
                </a:rPr>
                <a:t>に</a:t>
              </a:r>
              <a:r>
                <a:rPr sz="908" b="1" spc="82" dirty="0" err="1">
                  <a:solidFill>
                    <a:srgbClr val="231F20"/>
                  </a:solidFill>
                  <a:latin typeface="Yu Gothic" panose="020B0400000000000000" pitchFamily="34" charset="-128"/>
                  <a:ea typeface="Yu Gothic" panose="020B0400000000000000" pitchFamily="34" charset="-128"/>
                  <a:cs typeface="ShinMGoPr6N-DeBold"/>
                </a:rPr>
                <a:t>ついて</a:t>
              </a:r>
              <a:r>
                <a:rPr sz="908" b="1" spc="64" dirty="0" err="1">
                  <a:solidFill>
                    <a:srgbClr val="231F20"/>
                  </a:solidFill>
                  <a:latin typeface="Yu Gothic" panose="020B0400000000000000" pitchFamily="34" charset="-128"/>
                  <a:ea typeface="Yu Gothic" panose="020B0400000000000000" pitchFamily="34" charset="-128"/>
                  <a:cs typeface="ShinMGoPr6N-DeBold"/>
                </a:rPr>
                <a:t>は</a:t>
              </a:r>
              <a:r>
                <a:rPr sz="908" b="1" spc="-300" dirty="0" err="1">
                  <a:solidFill>
                    <a:srgbClr val="231F20"/>
                  </a:solidFill>
                  <a:latin typeface="Yu Gothic" panose="020B0400000000000000" pitchFamily="34" charset="-128"/>
                  <a:ea typeface="Yu Gothic" panose="020B0400000000000000" pitchFamily="34" charset="-128"/>
                  <a:cs typeface="ShinMGoPr6N-DeBold"/>
                </a:rPr>
                <a:t>、</a:t>
              </a:r>
              <a:r>
                <a:rPr sz="908" b="1" spc="82" dirty="0" err="1">
                  <a:solidFill>
                    <a:srgbClr val="231F20"/>
                  </a:solidFill>
                  <a:latin typeface="Yu Gothic" panose="020B0400000000000000" pitchFamily="34" charset="-128"/>
                  <a:ea typeface="Yu Gothic" panose="020B0400000000000000" pitchFamily="34" charset="-128"/>
                  <a:cs typeface="ShinMGoPr6N-DeBold"/>
                </a:rPr>
                <a:t>厚生労働</a:t>
              </a:r>
              <a:r>
                <a:rPr sz="908" b="1" spc="54" dirty="0" err="1">
                  <a:solidFill>
                    <a:srgbClr val="231F20"/>
                  </a:solidFill>
                  <a:latin typeface="Yu Gothic" panose="020B0400000000000000" pitchFamily="34" charset="-128"/>
                  <a:ea typeface="Yu Gothic" panose="020B0400000000000000" pitchFamily="34" charset="-128"/>
                  <a:cs typeface="ShinMGoPr6N-DeBold"/>
                </a:rPr>
                <a:t>省ホ</a:t>
              </a:r>
              <a:r>
                <a:rPr sz="908" b="1" spc="77" dirty="0" err="1">
                  <a:solidFill>
                    <a:srgbClr val="231F20"/>
                  </a:solidFill>
                  <a:latin typeface="Yu Gothic" panose="020B0400000000000000" pitchFamily="34" charset="-128"/>
                  <a:ea typeface="Yu Gothic" panose="020B0400000000000000" pitchFamily="34" charset="-128"/>
                  <a:cs typeface="ShinMGoPr6N-DeBold"/>
                </a:rPr>
                <a:t>ー</a:t>
              </a:r>
              <a:r>
                <a:rPr sz="908" b="1" spc="73" dirty="0" err="1">
                  <a:solidFill>
                    <a:srgbClr val="231F20"/>
                  </a:solidFill>
                  <a:latin typeface="Yu Gothic" panose="020B0400000000000000" pitchFamily="34" charset="-128"/>
                  <a:ea typeface="Yu Gothic" panose="020B0400000000000000" pitchFamily="34" charset="-128"/>
                  <a:cs typeface="ShinMGoPr6N-DeBold"/>
                </a:rPr>
                <a:t>ム</a:t>
              </a:r>
              <a:r>
                <a:rPr sz="908" b="1" spc="82" dirty="0" err="1">
                  <a:solidFill>
                    <a:srgbClr val="231F20"/>
                  </a:solidFill>
                  <a:latin typeface="Yu Gothic" panose="020B0400000000000000" pitchFamily="34" charset="-128"/>
                  <a:ea typeface="Yu Gothic" panose="020B0400000000000000" pitchFamily="34" charset="-128"/>
                  <a:cs typeface="ShinMGoPr6N-DeBold"/>
                </a:rPr>
                <a:t>ペ</a:t>
              </a:r>
              <a:r>
                <a:rPr sz="908" b="1" spc="41" dirty="0" err="1">
                  <a:solidFill>
                    <a:srgbClr val="231F20"/>
                  </a:solidFill>
                  <a:latin typeface="Yu Gothic" panose="020B0400000000000000" pitchFamily="34" charset="-128"/>
                  <a:ea typeface="Yu Gothic" panose="020B0400000000000000" pitchFamily="34" charset="-128"/>
                  <a:cs typeface="ShinMGoPr6N-DeBold"/>
                </a:rPr>
                <a:t>ー</a:t>
              </a:r>
              <a:r>
                <a:rPr sz="908" b="1" spc="68" dirty="0" err="1">
                  <a:solidFill>
                    <a:srgbClr val="231F20"/>
                  </a:solidFill>
                  <a:latin typeface="Yu Gothic" panose="020B0400000000000000" pitchFamily="34" charset="-128"/>
                  <a:ea typeface="Yu Gothic" panose="020B0400000000000000" pitchFamily="34" charset="-128"/>
                  <a:cs typeface="ShinMGoPr6N-DeBold"/>
                </a:rPr>
                <a:t>ジ</a:t>
              </a:r>
              <a:r>
                <a:rPr sz="908" b="1" spc="-204" dirty="0" err="1">
                  <a:solidFill>
                    <a:srgbClr val="231F20"/>
                  </a:solidFill>
                  <a:latin typeface="Yu Gothic" panose="020B0400000000000000" pitchFamily="34" charset="-128"/>
                  <a:ea typeface="Yu Gothic" panose="020B0400000000000000" pitchFamily="34" charset="-128"/>
                  <a:cs typeface="ShinMGoPr6N-DeBold"/>
                </a:rPr>
                <a:t>の</a:t>
              </a:r>
              <a:r>
                <a:rPr sz="908" b="1" spc="82" dirty="0" err="1">
                  <a:solidFill>
                    <a:srgbClr val="231F20"/>
                  </a:solidFill>
                  <a:latin typeface="Yu Gothic" panose="020B0400000000000000" pitchFamily="34" charset="-128"/>
                  <a:ea typeface="Yu Gothic" panose="020B0400000000000000" pitchFamily="34" charset="-128"/>
                  <a:cs typeface="ShinMGoPr6N-DeBold"/>
                </a:rPr>
                <a:t>「</a:t>
              </a:r>
              <a:r>
                <a:rPr sz="908" b="1" spc="82" dirty="0" err="1" smtClean="0">
                  <a:solidFill>
                    <a:srgbClr val="231F20"/>
                  </a:solidFill>
                  <a:latin typeface="Yu Gothic" panose="020B0400000000000000" pitchFamily="34" charset="-128"/>
                  <a:ea typeface="Yu Gothic" panose="020B0400000000000000" pitchFamily="34" charset="-128"/>
                  <a:cs typeface="ShinMGoPr6N-DeBold"/>
                </a:rPr>
                <a:t>新</a:t>
              </a:r>
              <a:r>
                <a:rPr sz="908" b="1" spc="45" dirty="0" err="1" smtClean="0">
                  <a:solidFill>
                    <a:srgbClr val="231F20"/>
                  </a:solidFill>
                  <a:latin typeface="Yu Gothic" panose="020B0400000000000000" pitchFamily="34" charset="-128"/>
                  <a:ea typeface="Yu Gothic" panose="020B0400000000000000" pitchFamily="34" charset="-128"/>
                  <a:cs typeface="ShinMGoPr6N-DeBold"/>
                </a:rPr>
                <a:t>型</a:t>
              </a:r>
              <a:r>
                <a:rPr sz="908" b="1" spc="54" dirty="0" err="1" smtClean="0">
                  <a:solidFill>
                    <a:srgbClr val="231F20"/>
                  </a:solidFill>
                  <a:latin typeface="Yu Gothic" panose="020B0400000000000000" pitchFamily="34" charset="-128"/>
                  <a:ea typeface="Yu Gothic" panose="020B0400000000000000" pitchFamily="34" charset="-128"/>
                  <a:cs typeface="ShinMGoPr6N-DeBold"/>
                </a:rPr>
                <a:t>コ</a:t>
              </a:r>
              <a:r>
                <a:rPr sz="908" b="1" spc="64" dirty="0" err="1" smtClean="0">
                  <a:solidFill>
                    <a:srgbClr val="231F20"/>
                  </a:solidFill>
                  <a:latin typeface="Yu Gothic" panose="020B0400000000000000" pitchFamily="34" charset="-128"/>
                  <a:ea typeface="Yu Gothic" panose="020B0400000000000000" pitchFamily="34" charset="-128"/>
                  <a:cs typeface="ShinMGoPr6N-DeBold"/>
                </a:rPr>
                <a:t>ロ</a:t>
              </a:r>
              <a:r>
                <a:rPr sz="908" b="1" spc="45" dirty="0" err="1" smtClean="0">
                  <a:solidFill>
                    <a:srgbClr val="231F20"/>
                  </a:solidFill>
                  <a:latin typeface="Yu Gothic" panose="020B0400000000000000" pitchFamily="34" charset="-128"/>
                  <a:ea typeface="Yu Gothic" panose="020B0400000000000000" pitchFamily="34" charset="-128"/>
                  <a:cs typeface="ShinMGoPr6N-DeBold"/>
                </a:rPr>
                <a:t>ナ</a:t>
              </a:r>
              <a:r>
                <a:rPr sz="908" b="1" dirty="0" err="1" smtClean="0">
                  <a:solidFill>
                    <a:srgbClr val="231F20"/>
                  </a:solidFill>
                  <a:latin typeface="Yu Gothic" panose="020B0400000000000000" pitchFamily="34" charset="-128"/>
                  <a:ea typeface="Yu Gothic" panose="020B0400000000000000" pitchFamily="34" charset="-128"/>
                  <a:cs typeface="ShinMGoPr6N-DeBold"/>
                </a:rPr>
                <a:t>ワ</a:t>
              </a:r>
              <a:r>
                <a:rPr sz="908" b="1" spc="14" dirty="0" err="1" smtClean="0">
                  <a:solidFill>
                    <a:srgbClr val="231F20"/>
                  </a:solidFill>
                  <a:latin typeface="Yu Gothic" panose="020B0400000000000000" pitchFamily="34" charset="-128"/>
                  <a:ea typeface="Yu Gothic" panose="020B0400000000000000" pitchFamily="34" charset="-128"/>
                  <a:cs typeface="ShinMGoPr6N-DeBold"/>
                </a:rPr>
                <a:t>ク</a:t>
              </a:r>
              <a:r>
                <a:rPr sz="908" b="1" spc="9" dirty="0" err="1" smtClean="0">
                  <a:solidFill>
                    <a:srgbClr val="231F20"/>
                  </a:solidFill>
                  <a:latin typeface="Yu Gothic" panose="020B0400000000000000" pitchFamily="34" charset="-128"/>
                  <a:ea typeface="Yu Gothic" panose="020B0400000000000000" pitchFamily="34" charset="-128"/>
                  <a:cs typeface="ShinMGoPr6N-DeBold"/>
                </a:rPr>
                <a:t>チ</a:t>
              </a:r>
              <a:r>
                <a:rPr sz="908" b="1" spc="32" dirty="0" err="1" smtClean="0">
                  <a:solidFill>
                    <a:srgbClr val="231F20"/>
                  </a:solidFill>
                  <a:latin typeface="Yu Gothic" panose="020B0400000000000000" pitchFamily="34" charset="-128"/>
                  <a:ea typeface="Yu Gothic" panose="020B0400000000000000" pitchFamily="34" charset="-128"/>
                  <a:cs typeface="ShinMGoPr6N-DeBold"/>
                </a:rPr>
                <a:t>ン</a:t>
              </a:r>
              <a:r>
                <a:rPr sz="908" b="1" spc="27" dirty="0" err="1" smtClean="0">
                  <a:solidFill>
                    <a:srgbClr val="231F20"/>
                  </a:solidFill>
                  <a:latin typeface="Yu Gothic" panose="020B0400000000000000" pitchFamily="34" charset="-128"/>
                  <a:ea typeface="Yu Gothic" panose="020B0400000000000000" pitchFamily="34" charset="-128"/>
                  <a:cs typeface="ShinMGoPr6N-DeBold"/>
                </a:rPr>
                <a:t>に</a:t>
              </a:r>
              <a:r>
                <a:rPr sz="908" b="1" spc="64" dirty="0" err="1" smtClean="0">
                  <a:solidFill>
                    <a:srgbClr val="231F20"/>
                  </a:solidFill>
                  <a:latin typeface="Yu Gothic" panose="020B0400000000000000" pitchFamily="34" charset="-128"/>
                  <a:ea typeface="Yu Gothic" panose="020B0400000000000000" pitchFamily="34" charset="-128"/>
                  <a:cs typeface="ShinMGoPr6N-DeBold"/>
                </a:rPr>
                <a:t>ついて</a:t>
              </a:r>
              <a:r>
                <a:rPr sz="908" b="1" spc="-222" dirty="0" err="1">
                  <a:solidFill>
                    <a:srgbClr val="231F20"/>
                  </a:solidFill>
                  <a:latin typeface="Yu Gothic" panose="020B0400000000000000" pitchFamily="34" charset="-128"/>
                  <a:ea typeface="Yu Gothic" panose="020B0400000000000000" pitchFamily="34" charset="-128"/>
                  <a:cs typeface="ShinMGoPr6N-DeBold"/>
                </a:rPr>
                <a:t>」</a:t>
              </a:r>
              <a:r>
                <a:rPr sz="908" b="1" spc="64" dirty="0" err="1">
                  <a:solidFill>
                    <a:srgbClr val="231F20"/>
                  </a:solidFill>
                  <a:latin typeface="Yu Gothic" panose="020B0400000000000000" pitchFamily="34" charset="-128"/>
                  <a:ea typeface="Yu Gothic" panose="020B0400000000000000" pitchFamily="34" charset="-128"/>
                  <a:cs typeface="ShinMGoPr6N-DeBold"/>
                </a:rPr>
                <a:t>のペ</a:t>
              </a:r>
              <a:r>
                <a:rPr sz="908" b="1" spc="23" dirty="0" err="1">
                  <a:solidFill>
                    <a:srgbClr val="231F20"/>
                  </a:solidFill>
                  <a:latin typeface="Yu Gothic" panose="020B0400000000000000" pitchFamily="34" charset="-128"/>
                  <a:ea typeface="Yu Gothic" panose="020B0400000000000000" pitchFamily="34" charset="-128"/>
                  <a:cs typeface="ShinMGoPr6N-DeBold"/>
                </a:rPr>
                <a:t>ー</a:t>
              </a:r>
              <a:r>
                <a:rPr sz="908" b="1" spc="36" dirty="0" err="1">
                  <a:solidFill>
                    <a:srgbClr val="231F20"/>
                  </a:solidFill>
                  <a:latin typeface="Yu Gothic" panose="020B0400000000000000" pitchFamily="34" charset="-128"/>
                  <a:ea typeface="Yu Gothic" panose="020B0400000000000000" pitchFamily="34" charset="-128"/>
                  <a:cs typeface="ShinMGoPr6N-DeBold"/>
                </a:rPr>
                <a:t>ジ</a:t>
              </a:r>
              <a:r>
                <a:rPr sz="908" b="1" spc="18" dirty="0" err="1">
                  <a:solidFill>
                    <a:srgbClr val="231F20"/>
                  </a:solidFill>
                  <a:latin typeface="Yu Gothic" panose="020B0400000000000000" pitchFamily="34" charset="-128"/>
                  <a:ea typeface="Yu Gothic" panose="020B0400000000000000" pitchFamily="34" charset="-128"/>
                  <a:cs typeface="ShinMGoPr6N-DeBold"/>
                </a:rPr>
                <a:t>を</a:t>
              </a:r>
              <a:r>
                <a:rPr sz="908" b="1" spc="41" dirty="0" err="1">
                  <a:solidFill>
                    <a:srgbClr val="231F20"/>
                  </a:solidFill>
                  <a:latin typeface="Yu Gothic" panose="020B0400000000000000" pitchFamily="34" charset="-128"/>
                  <a:ea typeface="Yu Gothic" panose="020B0400000000000000" pitchFamily="34" charset="-128"/>
                  <a:cs typeface="ShinMGoPr6N-DeBold"/>
                </a:rPr>
                <a:t>ご</a:t>
              </a:r>
              <a:r>
                <a:rPr sz="908" b="1" spc="27" dirty="0" err="1">
                  <a:solidFill>
                    <a:srgbClr val="231F20"/>
                  </a:solidFill>
                  <a:latin typeface="Yu Gothic" panose="020B0400000000000000" pitchFamily="34" charset="-128"/>
                  <a:ea typeface="Yu Gothic" panose="020B0400000000000000" pitchFamily="34" charset="-128"/>
                  <a:cs typeface="ShinMGoPr6N-DeBold"/>
                </a:rPr>
                <a:t>覧</a:t>
              </a:r>
              <a:r>
                <a:rPr sz="908" b="1" spc="-32" dirty="0" err="1">
                  <a:solidFill>
                    <a:srgbClr val="231F20"/>
                  </a:solidFill>
                  <a:latin typeface="Yu Gothic" panose="020B0400000000000000" pitchFamily="34" charset="-128"/>
                  <a:ea typeface="Yu Gothic" panose="020B0400000000000000" pitchFamily="34" charset="-128"/>
                  <a:cs typeface="ShinMGoPr6N-DeBold"/>
                </a:rPr>
                <a:t>く</a:t>
              </a:r>
              <a:r>
                <a:rPr sz="908" b="1" spc="27" dirty="0" err="1">
                  <a:solidFill>
                    <a:srgbClr val="231F20"/>
                  </a:solidFill>
                  <a:latin typeface="Yu Gothic" panose="020B0400000000000000" pitchFamily="34" charset="-128"/>
                  <a:ea typeface="Yu Gothic" panose="020B0400000000000000" pitchFamily="34" charset="-128"/>
                  <a:cs typeface="ShinMGoPr6N-DeBold"/>
                </a:rPr>
                <a:t>だ</a:t>
              </a:r>
              <a:r>
                <a:rPr sz="908" b="1" spc="54" dirty="0" err="1">
                  <a:solidFill>
                    <a:srgbClr val="231F20"/>
                  </a:solidFill>
                  <a:latin typeface="Yu Gothic" panose="020B0400000000000000" pitchFamily="34" charset="-128"/>
                  <a:ea typeface="Yu Gothic" panose="020B0400000000000000" pitchFamily="34" charset="-128"/>
                  <a:cs typeface="ShinMGoPr6N-DeBold"/>
                </a:rPr>
                <a:t>さ</a:t>
              </a:r>
              <a:r>
                <a:rPr sz="908" b="1" spc="64" dirty="0" err="1">
                  <a:solidFill>
                    <a:srgbClr val="231F20"/>
                  </a:solidFill>
                  <a:latin typeface="Yu Gothic" panose="020B0400000000000000" pitchFamily="34" charset="-128"/>
                  <a:ea typeface="Yu Gothic" panose="020B0400000000000000" pitchFamily="34" charset="-128"/>
                  <a:cs typeface="ShinMGoPr6N-DeBold"/>
                </a:rPr>
                <a:t>い</a:t>
              </a:r>
              <a:r>
                <a:rPr sz="908" b="1" spc="64" dirty="0">
                  <a:solidFill>
                    <a:srgbClr val="231F20"/>
                  </a:solidFill>
                  <a:latin typeface="Yu Gothic" panose="020B0400000000000000" pitchFamily="34" charset="-128"/>
                  <a:ea typeface="Yu Gothic" panose="020B0400000000000000" pitchFamily="34" charset="-128"/>
                  <a:cs typeface="ShinMGoPr6N-DeBold"/>
                </a:rPr>
                <a:t>。</a:t>
              </a:r>
              <a:endParaRPr sz="908" b="1" dirty="0">
                <a:latin typeface="Yu Gothic" panose="020B0400000000000000" pitchFamily="34" charset="-128"/>
                <a:ea typeface="Yu Gothic" panose="020B0400000000000000" pitchFamily="34" charset="-128"/>
                <a:cs typeface="ShinMGoPr6N-DeBold"/>
              </a:endParaRPr>
            </a:p>
          </p:txBody>
        </p:sp>
        <p:grpSp>
          <p:nvGrpSpPr>
            <p:cNvPr id="9" name="グループ化 8"/>
            <p:cNvGrpSpPr/>
            <p:nvPr/>
          </p:nvGrpSpPr>
          <p:grpSpPr>
            <a:xfrm>
              <a:off x="3676827" y="7699240"/>
              <a:ext cx="1906505" cy="303748"/>
              <a:chOff x="3626027" y="6803890"/>
              <a:chExt cx="1906505" cy="303748"/>
            </a:xfrm>
          </p:grpSpPr>
          <p:sp>
            <p:nvSpPr>
              <p:cNvPr id="10" name="object 9"/>
              <p:cNvSpPr/>
              <p:nvPr/>
            </p:nvSpPr>
            <p:spPr>
              <a:xfrm>
                <a:off x="5045339" y="6803895"/>
                <a:ext cx="486853" cy="303743"/>
              </a:xfrm>
              <a:custGeom>
                <a:avLst/>
                <a:gdLst/>
                <a:ahLst/>
                <a:cxnLst/>
                <a:rect l="l" t="t" r="r" b="b"/>
                <a:pathLst>
                  <a:path w="536575" h="332740">
                    <a:moveTo>
                      <a:pt x="500341" y="0"/>
                    </a:moveTo>
                    <a:lnTo>
                      <a:pt x="0" y="0"/>
                    </a:lnTo>
                    <a:lnTo>
                      <a:pt x="0" y="332549"/>
                    </a:lnTo>
                    <a:lnTo>
                      <a:pt x="500341" y="332549"/>
                    </a:lnTo>
                    <a:lnTo>
                      <a:pt x="514320" y="329708"/>
                    </a:lnTo>
                    <a:lnTo>
                      <a:pt x="525768" y="321973"/>
                    </a:lnTo>
                    <a:lnTo>
                      <a:pt x="533504" y="310528"/>
                    </a:lnTo>
                    <a:lnTo>
                      <a:pt x="536346" y="296557"/>
                    </a:lnTo>
                    <a:lnTo>
                      <a:pt x="536346" y="36004"/>
                    </a:lnTo>
                    <a:lnTo>
                      <a:pt x="533504" y="22025"/>
                    </a:lnTo>
                    <a:lnTo>
                      <a:pt x="525768" y="10577"/>
                    </a:lnTo>
                    <a:lnTo>
                      <a:pt x="514320" y="2841"/>
                    </a:lnTo>
                    <a:lnTo>
                      <a:pt x="500341" y="0"/>
                    </a:lnTo>
                    <a:close/>
                  </a:path>
                </a:pathLst>
              </a:custGeom>
              <a:solidFill>
                <a:srgbClr val="231F20"/>
              </a:solidFill>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11" name="object 11"/>
              <p:cNvSpPr/>
              <p:nvPr/>
            </p:nvSpPr>
            <p:spPr>
              <a:xfrm>
                <a:off x="3626027" y="6803890"/>
                <a:ext cx="1906505" cy="303743"/>
              </a:xfrm>
              <a:custGeom>
                <a:avLst/>
                <a:gdLst/>
                <a:ahLst/>
                <a:cxnLst/>
                <a:rect l="l" t="t" r="r" b="b"/>
                <a:pathLst>
                  <a:path w="2101215" h="332740">
                    <a:moveTo>
                      <a:pt x="2100618" y="296557"/>
                    </a:moveTo>
                    <a:lnTo>
                      <a:pt x="2097776" y="310534"/>
                    </a:lnTo>
                    <a:lnTo>
                      <a:pt x="2090040" y="321978"/>
                    </a:lnTo>
                    <a:lnTo>
                      <a:pt x="2078592" y="329710"/>
                    </a:lnTo>
                    <a:lnTo>
                      <a:pt x="2064613" y="332549"/>
                    </a:lnTo>
                    <a:lnTo>
                      <a:pt x="36004" y="332549"/>
                    </a:lnTo>
                    <a:lnTo>
                      <a:pt x="22020" y="329710"/>
                    </a:lnTo>
                    <a:lnTo>
                      <a:pt x="10572" y="321978"/>
                    </a:lnTo>
                    <a:lnTo>
                      <a:pt x="2839" y="310534"/>
                    </a:lnTo>
                    <a:lnTo>
                      <a:pt x="0" y="296557"/>
                    </a:lnTo>
                    <a:lnTo>
                      <a:pt x="0" y="36004"/>
                    </a:lnTo>
                    <a:lnTo>
                      <a:pt x="2839" y="22031"/>
                    </a:lnTo>
                    <a:lnTo>
                      <a:pt x="10572" y="10582"/>
                    </a:lnTo>
                    <a:lnTo>
                      <a:pt x="22020" y="2843"/>
                    </a:lnTo>
                    <a:lnTo>
                      <a:pt x="36004" y="0"/>
                    </a:lnTo>
                    <a:lnTo>
                      <a:pt x="2064613" y="0"/>
                    </a:lnTo>
                    <a:lnTo>
                      <a:pt x="2078592" y="2843"/>
                    </a:lnTo>
                    <a:lnTo>
                      <a:pt x="2090040" y="10582"/>
                    </a:lnTo>
                    <a:lnTo>
                      <a:pt x="2097776" y="22031"/>
                    </a:lnTo>
                    <a:lnTo>
                      <a:pt x="2100618" y="36004"/>
                    </a:lnTo>
                    <a:lnTo>
                      <a:pt x="2100618" y="296557"/>
                    </a:lnTo>
                    <a:close/>
                  </a:path>
                </a:pathLst>
              </a:custGeom>
              <a:ln w="10795">
                <a:solidFill>
                  <a:srgbClr val="231F20"/>
                </a:solidFill>
              </a:ln>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12" name="object 6">
                <a:extLst>
                  <a:ext uri="{FF2B5EF4-FFF2-40B4-BE49-F238E27FC236}">
                    <a16:creationId xmlns:a16="http://schemas.microsoft.com/office/drawing/2014/main" id="{8426F7C4-20EF-8E43-BB22-2F60338A776A}"/>
                  </a:ext>
                </a:extLst>
              </p:cNvPr>
              <p:cNvSpPr txBox="1"/>
              <p:nvPr/>
            </p:nvSpPr>
            <p:spPr>
              <a:xfrm>
                <a:off x="3693214" y="6865468"/>
                <a:ext cx="1772130" cy="165207"/>
              </a:xfrm>
              <a:prstGeom prst="rect">
                <a:avLst/>
              </a:prstGeom>
            </p:spPr>
            <p:txBody>
              <a:bodyPr vert="horz" wrap="square" lIns="0" tIns="11526"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1527">
                  <a:spcBef>
                    <a:spcPts val="91"/>
                  </a:spcBef>
                  <a:tabLst>
                    <a:tab pos="1446578" algn="l"/>
                  </a:tabLst>
                </a:pPr>
                <a:r>
                  <a:rPr sz="998" b="1" spc="68" dirty="0">
                    <a:solidFill>
                      <a:srgbClr val="231F20"/>
                    </a:solidFill>
                    <a:latin typeface="Yu Gothic" panose="020B0400000000000000" pitchFamily="34" charset="-128"/>
                    <a:ea typeface="Yu Gothic" panose="020B0400000000000000" pitchFamily="34" charset="-128"/>
                    <a:cs typeface="ShinMGoPr6N-Medium"/>
                  </a:rPr>
                  <a:t>厚</a:t>
                </a:r>
                <a:r>
                  <a:rPr sz="998" b="1" dirty="0">
                    <a:solidFill>
                      <a:srgbClr val="231F20"/>
                    </a:solidFill>
                    <a:latin typeface="Yu Gothic" panose="020B0400000000000000" pitchFamily="34" charset="-128"/>
                    <a:ea typeface="Yu Gothic" panose="020B0400000000000000" pitchFamily="34" charset="-128"/>
                    <a:cs typeface="ShinMGoPr6N-Medium"/>
                  </a:rPr>
                  <a:t>労</a:t>
                </a:r>
                <a:r>
                  <a:rPr sz="998" b="1" spc="100" dirty="0">
                    <a:solidFill>
                      <a:srgbClr val="231F20"/>
                    </a:solidFill>
                    <a:latin typeface="Yu Gothic" panose="020B0400000000000000" pitchFamily="34" charset="-128"/>
                    <a:ea typeface="Yu Gothic" panose="020B0400000000000000" pitchFamily="34" charset="-128"/>
                    <a:cs typeface="ShinMGoPr6N-Medium"/>
                  </a:rPr>
                  <a:t> </a:t>
                </a:r>
                <a:r>
                  <a:rPr sz="998" b="1" spc="41" dirty="0">
                    <a:solidFill>
                      <a:srgbClr val="231F20"/>
                    </a:solidFill>
                    <a:latin typeface="Yu Gothic" panose="020B0400000000000000" pitchFamily="34" charset="-128"/>
                    <a:ea typeface="Yu Gothic" panose="020B0400000000000000" pitchFamily="34" charset="-128"/>
                    <a:cs typeface="ShinMGoPr6N-Medium"/>
                  </a:rPr>
                  <a:t>コ</a:t>
                </a:r>
                <a:r>
                  <a:rPr sz="998" b="1" spc="50" dirty="0">
                    <a:solidFill>
                      <a:srgbClr val="231F20"/>
                    </a:solidFill>
                    <a:latin typeface="Yu Gothic" panose="020B0400000000000000" pitchFamily="34" charset="-128"/>
                    <a:ea typeface="Yu Gothic" panose="020B0400000000000000" pitchFamily="34" charset="-128"/>
                    <a:cs typeface="ShinMGoPr6N-Medium"/>
                  </a:rPr>
                  <a:t>ロ</a:t>
                </a:r>
                <a:r>
                  <a:rPr sz="998" b="1" dirty="0">
                    <a:solidFill>
                      <a:srgbClr val="231F20"/>
                    </a:solidFill>
                    <a:latin typeface="Yu Gothic" panose="020B0400000000000000" pitchFamily="34" charset="-128"/>
                    <a:ea typeface="Yu Gothic" panose="020B0400000000000000" pitchFamily="34" charset="-128"/>
                    <a:cs typeface="ShinMGoPr6N-Medium"/>
                  </a:rPr>
                  <a:t>ナ</a:t>
                </a:r>
                <a:r>
                  <a:rPr sz="998" b="1" spc="100" dirty="0">
                    <a:solidFill>
                      <a:srgbClr val="231F20"/>
                    </a:solidFill>
                    <a:latin typeface="Yu Gothic" panose="020B0400000000000000" pitchFamily="34" charset="-128"/>
                    <a:ea typeface="Yu Gothic" panose="020B0400000000000000" pitchFamily="34" charset="-128"/>
                    <a:cs typeface="ShinMGoPr6N-Medium"/>
                  </a:rPr>
                  <a:t> </a:t>
                </a:r>
                <a:r>
                  <a:rPr sz="998" b="1" spc="-23" dirty="0">
                    <a:solidFill>
                      <a:srgbClr val="231F20"/>
                    </a:solidFill>
                    <a:latin typeface="Yu Gothic" panose="020B0400000000000000" pitchFamily="34" charset="-128"/>
                    <a:ea typeface="Yu Gothic" panose="020B0400000000000000" pitchFamily="34" charset="-128"/>
                    <a:cs typeface="ShinMGoPr6N-Medium"/>
                  </a:rPr>
                  <a:t>ワ</a:t>
                </a:r>
                <a:r>
                  <a:rPr sz="998" b="1" spc="9" dirty="0">
                    <a:solidFill>
                      <a:srgbClr val="231F20"/>
                    </a:solidFill>
                    <a:latin typeface="Yu Gothic" panose="020B0400000000000000" pitchFamily="34" charset="-128"/>
                    <a:ea typeface="Yu Gothic" panose="020B0400000000000000" pitchFamily="34" charset="-128"/>
                    <a:cs typeface="ShinMGoPr6N-Medium"/>
                  </a:rPr>
                  <a:t>ク</a:t>
                </a:r>
                <a:r>
                  <a:rPr sz="998" b="1" spc="5" dirty="0">
                    <a:solidFill>
                      <a:srgbClr val="231F20"/>
                    </a:solidFill>
                    <a:latin typeface="Yu Gothic" panose="020B0400000000000000" pitchFamily="34" charset="-128"/>
                    <a:ea typeface="Yu Gothic" panose="020B0400000000000000" pitchFamily="34" charset="-128"/>
                    <a:cs typeface="ShinMGoPr6N-Medium"/>
                  </a:rPr>
                  <a:t>チ</a:t>
                </a:r>
                <a:r>
                  <a:rPr sz="998" b="1" dirty="0">
                    <a:solidFill>
                      <a:srgbClr val="231F20"/>
                    </a:solidFill>
                    <a:latin typeface="Yu Gothic" panose="020B0400000000000000" pitchFamily="34" charset="-128"/>
                    <a:ea typeface="Yu Gothic" panose="020B0400000000000000" pitchFamily="34" charset="-128"/>
                    <a:cs typeface="ShinMGoPr6N-Medium"/>
                  </a:rPr>
                  <a:t>ン</a:t>
                </a:r>
                <a:r>
                  <a:rPr sz="998" b="1" dirty="0">
                    <a:solidFill>
                      <a:srgbClr val="231F20"/>
                    </a:solidFill>
                    <a:latin typeface="ShinMGoPr6N-Medium"/>
                    <a:cs typeface="ShinMGoPr6N-Medium"/>
                  </a:rPr>
                  <a:t>	</a:t>
                </a:r>
                <a:r>
                  <a:rPr sz="998" b="1" dirty="0">
                    <a:solidFill>
                      <a:schemeClr val="bg1"/>
                    </a:solidFill>
                    <a:latin typeface="Yu Gothic" panose="020B0400000000000000" pitchFamily="34" charset="-128"/>
                    <a:ea typeface="Yu Gothic" panose="020B0400000000000000" pitchFamily="34" charset="-128"/>
                    <a:cs typeface="GothicMB101Pro-Medium"/>
                  </a:rPr>
                  <a:t>検</a:t>
                </a:r>
                <a:r>
                  <a:rPr sz="998" b="1" spc="59" dirty="0">
                    <a:solidFill>
                      <a:schemeClr val="bg1"/>
                    </a:solidFill>
                    <a:latin typeface="Yu Gothic" panose="020B0400000000000000" pitchFamily="34" charset="-128"/>
                    <a:ea typeface="Yu Gothic" panose="020B0400000000000000" pitchFamily="34" charset="-128"/>
                    <a:cs typeface="GothicMB101Pro-Medium"/>
                  </a:rPr>
                  <a:t> </a:t>
                </a:r>
                <a:r>
                  <a:rPr sz="998" b="1" dirty="0">
                    <a:solidFill>
                      <a:schemeClr val="bg1"/>
                    </a:solidFill>
                    <a:latin typeface="Yu Gothic" panose="020B0400000000000000" pitchFamily="34" charset="-128"/>
                    <a:ea typeface="Yu Gothic" panose="020B0400000000000000" pitchFamily="34" charset="-128"/>
                    <a:cs typeface="GothicMB101Pro-Medium"/>
                  </a:rPr>
                  <a:t>索</a:t>
                </a:r>
              </a:p>
            </p:txBody>
          </p:sp>
        </p:grpSp>
      </p:grpSp>
      <p:sp>
        <p:nvSpPr>
          <p:cNvPr id="13" name="正方形/長方形 12"/>
          <p:cNvSpPr/>
          <p:nvPr userDrawn="1"/>
        </p:nvSpPr>
        <p:spPr>
          <a:xfrm>
            <a:off x="393699" y="8000679"/>
            <a:ext cx="6065975" cy="1556405"/>
          </a:xfrm>
          <a:prstGeom prst="rect">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sz="1089" dirty="0" smtClean="0">
                <a:solidFill>
                  <a:prstClr val="black"/>
                </a:solidFill>
                <a:latin typeface="游ゴシック Medium" panose="020B0500000000000000" pitchFamily="50" charset="-128"/>
                <a:ea typeface="游ゴシック Medium" panose="020B0500000000000000" pitchFamily="50" charset="-128"/>
              </a:rPr>
              <a:t>＜施設お問合せ先</a:t>
            </a:r>
            <a:r>
              <a:rPr lang="ja-JP" altLang="en-US" sz="1089" dirty="0">
                <a:solidFill>
                  <a:prstClr val="black"/>
                </a:solidFill>
                <a:latin typeface="游ゴシック Medium" panose="020B0500000000000000" pitchFamily="50" charset="-128"/>
                <a:ea typeface="游ゴシック Medium" panose="020B0500000000000000" pitchFamily="50" charset="-128"/>
              </a:rPr>
              <a:t>＞</a:t>
            </a:r>
            <a:endParaRPr lang="en-US" altLang="ja-JP" sz="1089" dirty="0">
              <a:solidFill>
                <a:prstClr val="black"/>
              </a:solidFill>
              <a:latin typeface="游ゴシック Medium" panose="020B0500000000000000" pitchFamily="50" charset="-128"/>
              <a:ea typeface="游ゴシック Medium" panose="020B0500000000000000" pitchFamily="50" charset="-128"/>
            </a:endParaRPr>
          </a:p>
          <a:p>
            <a:pPr lvl="0"/>
            <a:endParaRPr lang="ja-JP" altLang="en-US" sz="1089" dirty="0">
              <a:solidFill>
                <a:prstClr val="black"/>
              </a:solidFill>
              <a:latin typeface="游ゴシック Medium" panose="020B0500000000000000" pitchFamily="50" charset="-128"/>
              <a:ea typeface="游ゴシック Medium" panose="020B0500000000000000" pitchFamily="50" charset="-128"/>
            </a:endParaRPr>
          </a:p>
        </p:txBody>
      </p:sp>
      <p:grpSp>
        <p:nvGrpSpPr>
          <p:cNvPr id="14" name="グループ化 13"/>
          <p:cNvGrpSpPr/>
          <p:nvPr userDrawn="1"/>
        </p:nvGrpSpPr>
        <p:grpSpPr>
          <a:xfrm>
            <a:off x="398447" y="5797058"/>
            <a:ext cx="6073928" cy="1056824"/>
            <a:chOff x="439030" y="8066001"/>
            <a:chExt cx="6692569" cy="1164462"/>
          </a:xfrm>
        </p:grpSpPr>
        <p:grpSp>
          <p:nvGrpSpPr>
            <p:cNvPr id="15" name="グループ化 14"/>
            <p:cNvGrpSpPr/>
            <p:nvPr/>
          </p:nvGrpSpPr>
          <p:grpSpPr>
            <a:xfrm>
              <a:off x="439030" y="8066001"/>
              <a:ext cx="6692569" cy="406737"/>
              <a:chOff x="390128" y="3820650"/>
              <a:chExt cx="6692569" cy="406737"/>
            </a:xfrm>
          </p:grpSpPr>
          <p:grpSp>
            <p:nvGrpSpPr>
              <p:cNvPr id="17" name="object 11"/>
              <p:cNvGrpSpPr/>
              <p:nvPr/>
            </p:nvGrpSpPr>
            <p:grpSpPr>
              <a:xfrm>
                <a:off x="390128" y="3820650"/>
                <a:ext cx="6692569" cy="406737"/>
                <a:chOff x="574331" y="2143926"/>
                <a:chExt cx="7188929" cy="406737"/>
              </a:xfrm>
            </p:grpSpPr>
            <p:sp>
              <p:nvSpPr>
                <p:cNvPr id="20" name="object 12"/>
                <p:cNvSpPr/>
                <p:nvPr/>
              </p:nvSpPr>
              <p:spPr>
                <a:xfrm>
                  <a:off x="970330" y="2154421"/>
                  <a:ext cx="6792930" cy="396242"/>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21" name="object 13"/>
                <p:cNvSpPr/>
                <p:nvPr/>
              </p:nvSpPr>
              <p:spPr>
                <a:xfrm>
                  <a:off x="574332" y="2143926"/>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22" name="object 14"/>
                <p:cNvSpPr/>
                <p:nvPr/>
              </p:nvSpPr>
              <p:spPr>
                <a:xfrm>
                  <a:off x="574331" y="2143929"/>
                  <a:ext cx="7188929" cy="396241"/>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18" name="object 13">
                <a:extLst>
                  <a:ext uri="{FF2B5EF4-FFF2-40B4-BE49-F238E27FC236}">
                    <a16:creationId xmlns:a16="http://schemas.microsoft.com/office/drawing/2014/main" id="{B6F5E361-3E16-974A-AC4B-C7BD6A319D80}"/>
                  </a:ext>
                </a:extLst>
              </p:cNvPr>
              <p:cNvSpPr txBox="1"/>
              <p:nvPr/>
            </p:nvSpPr>
            <p:spPr>
              <a:xfrm>
                <a:off x="801563" y="3895098"/>
                <a:ext cx="5322379" cy="254342"/>
              </a:xfrm>
              <a:prstGeom prst="rect">
                <a:avLst/>
              </a:prstGeom>
            </p:spPr>
            <p:txBody>
              <a:bodyPr vert="horz" wrap="square" lIns="0" tIns="0" rIns="0" bIns="0" rtlCol="0">
                <a:spAutoFit/>
              </a:bodyPr>
              <a:lstStyle/>
              <a:p>
                <a:pPr marL="180000">
                  <a:buClr>
                    <a:srgbClr val="FFFFFF"/>
                  </a:buClr>
                  <a:buSzPct val="83333"/>
                  <a:tabLst>
                    <a:tab pos="520999" algn="l"/>
                    <a:tab pos="521575" algn="l"/>
                  </a:tabLst>
                </a:pPr>
                <a:r>
                  <a:rPr lang="ja-JP" altLang="en-US" sz="1500" b="1" dirty="0">
                    <a:latin typeface="游ゴシック" panose="020B0400000000000000" pitchFamily="50" charset="-128"/>
                    <a:ea typeface="游ゴシック" panose="020B0400000000000000" pitchFamily="50" charset="-128"/>
                  </a:rPr>
                  <a:t>予防接種健康被害救済制度について</a:t>
                </a:r>
                <a:endParaRPr lang="en-US" altLang="ja-JP" sz="1500" b="1" dirty="0">
                  <a:latin typeface="游ゴシック" panose="020B0400000000000000" pitchFamily="50" charset="-128"/>
                  <a:ea typeface="游ゴシック" panose="020B0400000000000000" pitchFamily="50" charset="-128"/>
                </a:endParaRPr>
              </a:p>
            </p:txBody>
          </p:sp>
          <p:sp>
            <p:nvSpPr>
              <p:cNvPr id="19" name="object 13">
                <a:extLst>
                  <a:ext uri="{FF2B5EF4-FFF2-40B4-BE49-F238E27FC236}">
                    <a16:creationId xmlns:a16="http://schemas.microsoft.com/office/drawing/2014/main" id="{109CBD8E-30ED-4F46-8942-920A7F32EC10}"/>
                  </a:ext>
                </a:extLst>
              </p:cNvPr>
              <p:cNvSpPr txBox="1"/>
              <p:nvPr/>
            </p:nvSpPr>
            <p:spPr>
              <a:xfrm>
                <a:off x="399456" y="3874106"/>
                <a:ext cx="393152" cy="307755"/>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6</a:t>
                </a:r>
                <a:endParaRPr sz="1815" b="1" dirty="0">
                  <a:latin typeface="Yu Gothic" panose="020B0400000000000000" pitchFamily="34" charset="-128"/>
                  <a:ea typeface="Yu Gothic" panose="020B0400000000000000" pitchFamily="34" charset="-128"/>
                  <a:cs typeface="ShinMGoPr6N-DeBold"/>
                </a:endParaRPr>
              </a:p>
            </p:txBody>
          </p:sp>
        </p:grpSp>
        <p:sp>
          <p:nvSpPr>
            <p:cNvPr id="16" name="object 58">
              <a:extLst>
                <a:ext uri="{FF2B5EF4-FFF2-40B4-BE49-F238E27FC236}">
                  <a16:creationId xmlns:a16="http://schemas.microsoft.com/office/drawing/2014/main" id="{8D5BD3F8-6C94-462B-8B91-F2E87FA7CD36}"/>
                </a:ext>
              </a:extLst>
            </p:cNvPr>
            <p:cNvSpPr txBox="1">
              <a:spLocks/>
            </p:cNvSpPr>
            <p:nvPr/>
          </p:nvSpPr>
          <p:spPr>
            <a:xfrm>
              <a:off x="522058" y="8620040"/>
              <a:ext cx="6506773" cy="610423"/>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ja-JP" altLang="en-US" sz="1200" b="0" dirty="0" smtClean="0">
                  <a:latin typeface="游ゴシック" panose="020B0400000000000000" pitchFamily="50" charset="-128"/>
                  <a:ea typeface="游ゴシック" panose="020B0400000000000000" pitchFamily="50" charset="-128"/>
                </a:rPr>
                <a:t>　予防</a:t>
              </a:r>
              <a:r>
                <a:rPr lang="ja-JP" altLang="en-US" sz="1200" b="0" dirty="0">
                  <a:latin typeface="游ゴシック" panose="020B0400000000000000" pitchFamily="50" charset="-128"/>
                  <a:ea typeface="游ゴシック" panose="020B0400000000000000" pitchFamily="50" charset="-128"/>
                </a:rPr>
                <a:t>接種では健康被害（病気になったり障害が残ったりすること）が起こることがあります。極めてまれではあるものの</a:t>
              </a:r>
              <a:r>
                <a:rPr lang="ja-JP" altLang="en-US" sz="1200" b="0" dirty="0" smtClean="0">
                  <a:latin typeface="游ゴシック" panose="020B0400000000000000" pitchFamily="50" charset="-128"/>
                  <a:ea typeface="游ゴシック" panose="020B0400000000000000" pitchFamily="50" charset="-128"/>
                </a:rPr>
                <a:t>、健康被害をなくす</a:t>
              </a:r>
              <a:r>
                <a:rPr lang="ja-JP" altLang="en-US" sz="1200" b="0" dirty="0">
                  <a:latin typeface="游ゴシック" panose="020B0400000000000000" pitchFamily="50" charset="-128"/>
                  <a:ea typeface="游ゴシック" panose="020B0400000000000000" pitchFamily="50" charset="-128"/>
                </a:rPr>
                <a:t>ことはできないことから、救済制度が設けられています。</a:t>
              </a:r>
              <a:endParaRPr lang="ja-JP" altLang="ja-JP" sz="1200" b="0" dirty="0">
                <a:latin typeface="游ゴシック" panose="020B0400000000000000" pitchFamily="50" charset="-128"/>
                <a:ea typeface="游ゴシック" panose="020B0400000000000000" pitchFamily="50" charset="-128"/>
              </a:endParaRPr>
            </a:p>
          </p:txBody>
        </p:sp>
      </p:grpSp>
      <p:grpSp>
        <p:nvGrpSpPr>
          <p:cNvPr id="23" name="グループ化 22"/>
          <p:cNvGrpSpPr/>
          <p:nvPr userDrawn="1"/>
        </p:nvGrpSpPr>
        <p:grpSpPr>
          <a:xfrm>
            <a:off x="393684" y="1173704"/>
            <a:ext cx="6070428" cy="738695"/>
            <a:chOff x="393684" y="351379"/>
            <a:chExt cx="6070428" cy="738695"/>
          </a:xfrm>
        </p:grpSpPr>
        <p:sp>
          <p:nvSpPr>
            <p:cNvPr id="24" name="テキスト ボックス 23"/>
            <p:cNvSpPr txBox="1"/>
            <p:nvPr/>
          </p:nvSpPr>
          <p:spPr>
            <a:xfrm>
              <a:off x="402149" y="802175"/>
              <a:ext cx="6061963" cy="287899"/>
            </a:xfrm>
            <a:prstGeom prst="rect">
              <a:avLst/>
            </a:prstGeom>
            <a:noFill/>
          </p:spPr>
          <p:txBody>
            <a:bodyPr wrap="square" rtlCol="0">
              <a:spAutoFit/>
            </a:bodyPr>
            <a:lstStyle/>
            <a:p>
              <a:pPr>
                <a:spcBef>
                  <a:spcPts val="545"/>
                </a:spcBef>
                <a:spcAft>
                  <a:spcPts val="545"/>
                </a:spcAft>
              </a:pPr>
              <a:r>
                <a:rPr lang="ja-JP" altLang="en-US" sz="1271" dirty="0">
                  <a:latin typeface="游ゴシック Medium" panose="020B0500000000000000" pitchFamily="50" charset="-128"/>
                  <a:ea typeface="游ゴシック Medium" panose="020B0500000000000000" pitchFamily="50" charset="-128"/>
                </a:rPr>
                <a:t> 追加</a:t>
              </a:r>
              <a:r>
                <a:rPr lang="ja-JP" altLang="en-US" sz="1271" dirty="0" smtClean="0">
                  <a:latin typeface="游ゴシック Medium" panose="020B0500000000000000" pitchFamily="50" charset="-128"/>
                  <a:ea typeface="游ゴシック Medium" panose="020B0500000000000000" pitchFamily="50" charset="-128"/>
                </a:rPr>
                <a:t>接種</a:t>
              </a:r>
              <a:r>
                <a:rPr lang="ja-JP" altLang="en-US" sz="1271" dirty="0">
                  <a:latin typeface="游ゴシック Medium" panose="020B0500000000000000" pitchFamily="50" charset="-128"/>
                  <a:ea typeface="游ゴシック Medium" panose="020B0500000000000000" pitchFamily="50" charset="-128"/>
                </a:rPr>
                <a:t>を受けるに</a:t>
              </a:r>
              <a:r>
                <a:rPr lang="ja-JP" altLang="en-US" sz="1271" dirty="0" smtClean="0">
                  <a:latin typeface="游ゴシック Medium" panose="020B0500000000000000" pitchFamily="50" charset="-128"/>
                  <a:ea typeface="游ゴシック Medium" panose="020B0500000000000000" pitchFamily="50" charset="-128"/>
                </a:rPr>
                <a:t>は「</a:t>
              </a:r>
              <a:r>
                <a:rPr lang="ja-JP" altLang="en-US" sz="1271" dirty="0">
                  <a:latin typeface="游ゴシック Medium" panose="020B0500000000000000" pitchFamily="50" charset="-128"/>
                  <a:ea typeface="游ゴシック Medium" panose="020B0500000000000000" pitchFamily="50" charset="-128"/>
                </a:rPr>
                <a:t>接種券（予診票一体型）」が必要です。</a:t>
              </a:r>
              <a:r>
                <a:rPr lang="ja-JP" altLang="ja-JP" sz="1089" dirty="0">
                  <a:latin typeface="游ゴシック Medium" panose="020B0500000000000000" pitchFamily="50" charset="-128"/>
                  <a:ea typeface="游ゴシック Medium" panose="020B0500000000000000" pitchFamily="50" charset="-128"/>
                </a:rPr>
                <a:t>　</a:t>
              </a:r>
              <a:endParaRPr lang="en-US" altLang="ja-JP" sz="1089" dirty="0">
                <a:latin typeface="游ゴシック Medium" panose="020B0500000000000000" pitchFamily="50" charset="-128"/>
                <a:ea typeface="游ゴシック Medium" panose="020B0500000000000000" pitchFamily="50" charset="-128"/>
              </a:endParaRPr>
            </a:p>
          </p:txBody>
        </p:sp>
        <p:grpSp>
          <p:nvGrpSpPr>
            <p:cNvPr id="25" name="グループ化 24"/>
            <p:cNvGrpSpPr/>
            <p:nvPr/>
          </p:nvGrpSpPr>
          <p:grpSpPr>
            <a:xfrm>
              <a:off x="393684" y="351379"/>
              <a:ext cx="6070428" cy="359612"/>
              <a:chOff x="390129" y="4062043"/>
              <a:chExt cx="6688717" cy="396241"/>
            </a:xfrm>
          </p:grpSpPr>
          <p:grpSp>
            <p:nvGrpSpPr>
              <p:cNvPr id="26" name="object 11"/>
              <p:cNvGrpSpPr/>
              <p:nvPr/>
            </p:nvGrpSpPr>
            <p:grpSpPr>
              <a:xfrm>
                <a:off x="390129" y="4062043"/>
                <a:ext cx="6688717" cy="396241"/>
                <a:chOff x="574332" y="2385314"/>
                <a:chExt cx="7184786" cy="396240"/>
              </a:xfrm>
            </p:grpSpPr>
            <p:sp>
              <p:nvSpPr>
                <p:cNvPr id="29" name="object 12"/>
                <p:cNvSpPr/>
                <p:nvPr/>
              </p:nvSpPr>
              <p:spPr>
                <a:xfrm>
                  <a:off x="970330" y="2385314"/>
                  <a:ext cx="6788788"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30" name="object 13"/>
                <p:cNvSpPr/>
                <p:nvPr/>
              </p:nvSpPr>
              <p:spPr>
                <a:xfrm>
                  <a:off x="574332" y="2385314"/>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31" name="object 14"/>
                <p:cNvSpPr/>
                <p:nvPr/>
              </p:nvSpPr>
              <p:spPr>
                <a:xfrm>
                  <a:off x="574332" y="2385314"/>
                  <a:ext cx="7184786"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27" name="object 13">
                <a:extLst>
                  <a:ext uri="{FF2B5EF4-FFF2-40B4-BE49-F238E27FC236}">
                    <a16:creationId xmlns:a16="http://schemas.microsoft.com/office/drawing/2014/main" id="{B6F5E361-3E16-974A-AC4B-C7BD6A319D80}"/>
                  </a:ext>
                </a:extLst>
              </p:cNvPr>
              <p:cNvSpPr txBox="1"/>
              <p:nvPr/>
            </p:nvSpPr>
            <p:spPr>
              <a:xfrm>
                <a:off x="801563" y="4148543"/>
                <a:ext cx="5322383" cy="254344"/>
              </a:xfrm>
              <a:prstGeom prst="rect">
                <a:avLst/>
              </a:prstGeom>
            </p:spPr>
            <p:txBody>
              <a:bodyPr vert="horz" wrap="square" lIns="0" tIns="0" rIns="0" bIns="0" rtlCol="0">
                <a:spAutoFit/>
              </a:bodyPr>
              <a:lstStyle/>
              <a:p>
                <a:pPr marL="163368">
                  <a:spcBef>
                    <a:spcPts val="935"/>
                  </a:spcBef>
                  <a:buClr>
                    <a:srgbClr val="FFFFFF"/>
                  </a:buClr>
                  <a:buSzPct val="83333"/>
                  <a:tabLst>
                    <a:tab pos="520999" algn="l"/>
                    <a:tab pos="521575" algn="l"/>
                  </a:tabLst>
                </a:pPr>
                <a:r>
                  <a:rPr kumimoji="0" lang="ja-JP" altLang="en-US" sz="1500" b="1" kern="0" spc="91" dirty="0">
                    <a:latin typeface="游ゴシック" panose="020B0400000000000000" pitchFamily="50" charset="-128"/>
                    <a:ea typeface="游ゴシック" panose="020B0400000000000000" pitchFamily="50" charset="-128"/>
                  </a:rPr>
                  <a:t>接種券の</a:t>
                </a:r>
                <a:r>
                  <a:rPr kumimoji="0" lang="ja-JP" altLang="en-US" sz="1500" b="1" kern="0" spc="91" dirty="0" smtClean="0">
                    <a:latin typeface="游ゴシック" panose="020B0400000000000000" pitchFamily="50" charset="-128"/>
                    <a:ea typeface="游ゴシック" panose="020B0400000000000000" pitchFamily="50" charset="-128"/>
                  </a:rPr>
                  <a:t>送付時期</a:t>
                </a:r>
                <a:endParaRPr kumimoji="0" lang="ja-JP" altLang="en-US" sz="1500" b="1" kern="0" spc="91" dirty="0">
                  <a:latin typeface="游ゴシック" panose="020B0400000000000000" pitchFamily="50" charset="-128"/>
                  <a:ea typeface="游ゴシック" panose="020B0400000000000000" pitchFamily="50" charset="-128"/>
                </a:endParaRPr>
              </a:p>
            </p:txBody>
          </p:sp>
          <p:sp>
            <p:nvSpPr>
              <p:cNvPr id="28" name="object 13">
                <a:extLst>
                  <a:ext uri="{FF2B5EF4-FFF2-40B4-BE49-F238E27FC236}">
                    <a16:creationId xmlns:a16="http://schemas.microsoft.com/office/drawing/2014/main" id="{109CBD8E-30ED-4F46-8942-920A7F32EC10}"/>
                  </a:ext>
                </a:extLst>
              </p:cNvPr>
              <p:cNvSpPr txBox="1"/>
              <p:nvPr/>
            </p:nvSpPr>
            <p:spPr>
              <a:xfrm>
                <a:off x="399456" y="4115494"/>
                <a:ext cx="393152" cy="307756"/>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5</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32" name="グループ化 31"/>
          <p:cNvGrpSpPr/>
          <p:nvPr userDrawn="1"/>
        </p:nvGrpSpPr>
        <p:grpSpPr>
          <a:xfrm>
            <a:off x="3828631" y="2039461"/>
            <a:ext cx="2645570" cy="1867461"/>
            <a:chOff x="3847681" y="1286986"/>
            <a:chExt cx="2645570" cy="1867461"/>
          </a:xfrm>
        </p:grpSpPr>
        <p:pic>
          <p:nvPicPr>
            <p:cNvPr id="33" name="図 32"/>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847681" y="1286986"/>
              <a:ext cx="2645570" cy="1867461"/>
            </a:xfrm>
            <a:prstGeom prst="rect">
              <a:avLst/>
            </a:prstGeom>
            <a:ln>
              <a:solidFill>
                <a:schemeClr val="bg2">
                  <a:lumMod val="75000"/>
                </a:schemeClr>
              </a:solidFill>
            </a:ln>
          </p:spPr>
        </p:pic>
        <p:sp>
          <p:nvSpPr>
            <p:cNvPr id="34" name="正方形/長方形 33"/>
            <p:cNvSpPr/>
            <p:nvPr/>
          </p:nvSpPr>
          <p:spPr>
            <a:xfrm>
              <a:off x="4508736" y="1946469"/>
              <a:ext cx="1301943" cy="532745"/>
            </a:xfrm>
            <a:prstGeom prst="rect">
              <a:avLst/>
            </a:prstGeom>
            <a:solidFill>
              <a:schemeClr val="bg1"/>
            </a:solidFill>
            <a:ln w="508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rgbClr val="002060"/>
                  </a:solidFill>
                  <a:latin typeface="游ゴシック" panose="020B0400000000000000" pitchFamily="50" charset="-128"/>
                  <a:ea typeface="游ゴシック" panose="020B0400000000000000" pitchFamily="50" charset="-128"/>
                </a:rPr>
                <a:t>接種券</a:t>
              </a:r>
              <a:endParaRPr lang="en-US" altLang="ja-JP" sz="1500" b="1" dirty="0">
                <a:solidFill>
                  <a:srgbClr val="002060"/>
                </a:solidFill>
                <a:latin typeface="游ゴシック" panose="020B0400000000000000" pitchFamily="50" charset="-128"/>
                <a:ea typeface="游ゴシック" panose="020B0400000000000000" pitchFamily="50" charset="-128"/>
              </a:endParaRPr>
            </a:p>
            <a:p>
              <a:pPr algn="ctr"/>
              <a:r>
                <a:rPr lang="ja-JP" altLang="en-US" sz="1089" b="1" dirty="0">
                  <a:solidFill>
                    <a:srgbClr val="002060"/>
                  </a:solidFill>
                  <a:latin typeface="游ゴシック" panose="020B0400000000000000" pitchFamily="50" charset="-128"/>
                  <a:ea typeface="游ゴシック" panose="020B0400000000000000" pitchFamily="50" charset="-128"/>
                </a:rPr>
                <a:t>（予診票一体型）</a:t>
              </a:r>
            </a:p>
          </p:txBody>
        </p:sp>
      </p:grpSp>
      <p:sp>
        <p:nvSpPr>
          <p:cNvPr id="35" name="Rectangle 1"/>
          <p:cNvSpPr>
            <a:spLocks noChangeArrowheads="1"/>
          </p:cNvSpPr>
          <p:nvPr userDrawn="1"/>
        </p:nvSpPr>
        <p:spPr bwMode="auto">
          <a:xfrm>
            <a:off x="411975" y="3742256"/>
            <a:ext cx="3416656" cy="591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２回目</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接種</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を</a:t>
            </a:r>
            <a:r>
              <a:rPr kumimoji="0" lang="ja-JP" altLang="en-US" sz="1100" dirty="0">
                <a:latin typeface="游ゴシック" panose="020B0400000000000000" pitchFamily="50" charset="-128"/>
                <a:ea typeface="游ゴシック" panose="020B0400000000000000" pitchFamily="50" charset="-128"/>
                <a:cs typeface="Times New Roman" panose="02020603050405020304" pitchFamily="18" charset="0"/>
              </a:rPr>
              <a:t>完了</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したことが確認できた</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方</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に送付します。</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ただし</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、２回目</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接種</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完了</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後に名古屋市に</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転入</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した方</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など</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は、</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名古屋市へ</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発行申請</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が必要です。</a:t>
            </a:r>
            <a:endParaRPr kumimoji="0" lang="ja-JP" altLang="ja-JP" sz="1100" dirty="0">
              <a:latin typeface="游ゴシック" panose="020B0400000000000000" pitchFamily="50" charset="-128"/>
              <a:ea typeface="游ゴシック" panose="020B0400000000000000" pitchFamily="50" charset="-128"/>
            </a:endParaRPr>
          </a:p>
        </p:txBody>
      </p:sp>
      <p:graphicFrame>
        <p:nvGraphicFramePr>
          <p:cNvPr id="36" name="表 35"/>
          <p:cNvGraphicFramePr>
            <a:graphicFrameLocks noGrp="1"/>
          </p:cNvGraphicFramePr>
          <p:nvPr userDrawn="1">
            <p:extLst>
              <p:ext uri="{D42A27DB-BD31-4B8C-83A1-F6EECF244321}">
                <p14:modId xmlns:p14="http://schemas.microsoft.com/office/powerpoint/2010/main" val="3685312155"/>
              </p:ext>
            </p:extLst>
          </p:nvPr>
        </p:nvGraphicFramePr>
        <p:xfrm>
          <a:off x="411975" y="2264024"/>
          <a:ext cx="3291193" cy="1447417"/>
        </p:xfrm>
        <a:graphic>
          <a:graphicData uri="http://schemas.openxmlformats.org/drawingml/2006/table">
            <a:tbl>
              <a:tblPr firstRow="1" bandRow="1">
                <a:tableStyleId>{93296810-A885-4BE3-A3E7-6D5BEEA58F35}</a:tableStyleId>
              </a:tblPr>
              <a:tblGrid>
                <a:gridCol w="1090474">
                  <a:extLst>
                    <a:ext uri="{9D8B030D-6E8A-4147-A177-3AD203B41FA5}">
                      <a16:colId xmlns:a16="http://schemas.microsoft.com/office/drawing/2014/main" val="187068391"/>
                    </a:ext>
                  </a:extLst>
                </a:gridCol>
                <a:gridCol w="1440000">
                  <a:extLst>
                    <a:ext uri="{9D8B030D-6E8A-4147-A177-3AD203B41FA5}">
                      <a16:colId xmlns:a16="http://schemas.microsoft.com/office/drawing/2014/main" val="1986037377"/>
                    </a:ext>
                  </a:extLst>
                </a:gridCol>
                <a:gridCol w="760719">
                  <a:extLst>
                    <a:ext uri="{9D8B030D-6E8A-4147-A177-3AD203B41FA5}">
                      <a16:colId xmlns:a16="http://schemas.microsoft.com/office/drawing/2014/main" val="3864258452"/>
                    </a:ext>
                  </a:extLst>
                </a:gridCol>
              </a:tblGrid>
              <a:tr h="336561">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住民票所在地</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送付時期</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送付先</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549149"/>
                  </a:ext>
                </a:extLst>
              </a:tr>
              <a:tr h="580913">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名古屋市</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游ゴシック" panose="020B0400000000000000" pitchFamily="50" charset="-128"/>
                          <a:ea typeface="游ゴシック" panose="020B0400000000000000" pitchFamily="50" charset="-128"/>
                        </a:rPr>
                        <a:t>2</a:t>
                      </a:r>
                      <a:r>
                        <a:rPr kumimoji="1" lang="ja-JP" altLang="en-US" sz="1100" dirty="0" smtClean="0">
                          <a:latin typeface="游ゴシック" panose="020B0400000000000000" pitchFamily="50" charset="-128"/>
                          <a:ea typeface="游ゴシック" panose="020B0400000000000000" pitchFamily="50" charset="-128"/>
                        </a:rPr>
                        <a:t>回目接種完了から</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概ね</a:t>
                      </a:r>
                      <a:r>
                        <a:rPr kumimoji="1" lang="en-US" altLang="ja-JP" sz="1100" dirty="0" smtClean="0">
                          <a:latin typeface="游ゴシック" panose="020B0400000000000000" pitchFamily="50" charset="-128"/>
                          <a:ea typeface="游ゴシック" panose="020B0400000000000000" pitchFamily="50" charset="-128"/>
                        </a:rPr>
                        <a:t>7</a:t>
                      </a:r>
                      <a:r>
                        <a:rPr kumimoji="1" lang="ja-JP" altLang="en-US" sz="1100" dirty="0" smtClean="0">
                          <a:latin typeface="游ゴシック" panose="020B0400000000000000" pitchFamily="50" charset="-128"/>
                          <a:ea typeface="游ゴシック" panose="020B0400000000000000" pitchFamily="50" charset="-128"/>
                        </a:rPr>
                        <a:t>ヶ月経過後</a:t>
                      </a:r>
                      <a:endParaRPr kumimoji="1" lang="en-US" altLang="ja-JP" sz="1100" dirty="0" smtClean="0">
                        <a:latin typeface="游ゴシック" panose="020B0400000000000000" pitchFamily="50" charset="-128"/>
                        <a:ea typeface="游ゴシック" panose="020B0400000000000000" pitchFamily="50" charset="-128"/>
                      </a:endParaRPr>
                    </a:p>
                    <a:p>
                      <a:pPr algn="ctr"/>
                      <a:r>
                        <a:rPr kumimoji="1" lang="ja-JP" altLang="en-US" sz="900" dirty="0" smtClean="0">
                          <a:latin typeface="游ゴシック" panose="020B0400000000000000" pitchFamily="50" charset="-128"/>
                          <a:ea typeface="游ゴシック" panose="020B0400000000000000" pitchFamily="50" charset="-128"/>
                        </a:rPr>
                        <a:t>（詳しくは市公式ウェブサイトをご覧ください）</a:t>
                      </a:r>
                      <a:endParaRPr kumimoji="1" lang="en-US" altLang="ja-JP" sz="900" dirty="0" smtClean="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DEFE9"/>
                    </a:solidFill>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の住所</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DEFE9"/>
                    </a:solidFill>
                  </a:tcPr>
                </a:tc>
                <a:extLst>
                  <a:ext uri="{0D108BD9-81ED-4DB2-BD59-A6C34878D82A}">
                    <a16:rowId xmlns:a16="http://schemas.microsoft.com/office/drawing/2014/main" val="4166589393"/>
                  </a:ext>
                </a:extLst>
              </a:tr>
              <a:tr h="414938">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名古屋市以外</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DCF"/>
                    </a:solidFill>
                  </a:tcPr>
                </a:tc>
                <a:tc gridSpan="2">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住民票のある市町村に</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お問い合わせください</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2799639415"/>
                  </a:ext>
                </a:extLst>
              </a:tr>
            </a:tbl>
          </a:graphicData>
        </a:graphic>
      </p:graphicFrame>
      <p:sp>
        <p:nvSpPr>
          <p:cNvPr id="37" name="object 2"/>
          <p:cNvSpPr txBox="1">
            <a:spLocks/>
          </p:cNvSpPr>
          <p:nvPr userDrawn="1"/>
        </p:nvSpPr>
        <p:spPr>
          <a:xfrm>
            <a:off x="228600" y="9703355"/>
            <a:ext cx="6400800" cy="194253"/>
          </a:xfrm>
          <a:prstGeom prst="rect">
            <a:avLst/>
          </a:prstGeom>
        </p:spPr>
        <p:txBody>
          <a:bodyPr vert="horz" wrap="square" lIns="0" tIns="11526" rIns="0" bIns="0" rtlCol="0">
            <a:spAutoFit/>
          </a:bodyPr>
          <a:lstStyle>
            <a:lvl1pPr>
              <a:defRPr sz="2500" b="1" i="0">
                <a:solidFill>
                  <a:srgbClr val="231F20"/>
                </a:solidFill>
                <a:latin typeface="GothicMB101Pro-Heavy"/>
                <a:ea typeface="+mj-ea"/>
                <a:cs typeface="GothicMB101Pro-Heavy"/>
              </a:defRPr>
            </a:lvl1pPr>
          </a:lstStyle>
          <a:p>
            <a:pPr marL="338880" marR="4611" indent="-284129" algn="ctr">
              <a:lnSpc>
                <a:spcPct val="113399"/>
              </a:lnSpc>
              <a:spcBef>
                <a:spcPts val="91"/>
              </a:spcBef>
            </a:pPr>
            <a:r>
              <a:rPr kumimoji="0" lang="ja-JP" altLang="en-US" sz="1050" spc="272" dirty="0" smtClean="0">
                <a:latin typeface="游ゴシック" panose="020B0400000000000000" pitchFamily="50" charset="-128"/>
                <a:ea typeface="游ゴシック" panose="020B0400000000000000" pitchFamily="50" charset="-128"/>
              </a:rPr>
              <a:t>名古屋市健康福祉局 障害者支援課・新型コロナウイルス感染症対策室</a:t>
            </a:r>
            <a:endParaRPr kumimoji="0" lang="ja-JP" altLang="en-US" sz="1050" spc="272" dirty="0">
              <a:latin typeface="游ゴシック" panose="020B0400000000000000" pitchFamily="50" charset="-128"/>
              <a:ea typeface="游ゴシック" panose="020B0400000000000000" pitchFamily="50" charset="-128"/>
            </a:endParaRPr>
          </a:p>
        </p:txBody>
      </p:sp>
      <p:sp>
        <p:nvSpPr>
          <p:cNvPr id="38" name="Rectangle 1"/>
          <p:cNvSpPr>
            <a:spLocks noChangeArrowheads="1"/>
          </p:cNvSpPr>
          <p:nvPr userDrawn="1"/>
        </p:nvSpPr>
        <p:spPr bwMode="auto">
          <a:xfrm>
            <a:off x="203183" y="2010932"/>
            <a:ext cx="2937586" cy="268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（参考）名古屋市の接種券送付について</a:t>
            </a:r>
            <a:endParaRPr kumimoji="0" lang="ja-JP" altLang="ja-JP" sz="1200" dirty="0">
              <a:latin typeface="游ゴシック" panose="020B0400000000000000" pitchFamily="50" charset="-128"/>
              <a:ea typeface="游ゴシック" panose="020B0400000000000000" pitchFamily="50" charset="-128"/>
            </a:endParaRPr>
          </a:p>
        </p:txBody>
      </p:sp>
      <p:grpSp>
        <p:nvGrpSpPr>
          <p:cNvPr id="39" name="グループ化 38"/>
          <p:cNvGrpSpPr/>
          <p:nvPr userDrawn="1"/>
        </p:nvGrpSpPr>
        <p:grpSpPr>
          <a:xfrm>
            <a:off x="400363" y="329962"/>
            <a:ext cx="6065664" cy="719691"/>
            <a:chOff x="439030" y="7021514"/>
            <a:chExt cx="6683463" cy="792992"/>
          </a:xfrm>
        </p:grpSpPr>
        <p:sp>
          <p:nvSpPr>
            <p:cNvPr id="40" name="テキスト ボックス 39"/>
            <p:cNvSpPr txBox="1"/>
            <p:nvPr/>
          </p:nvSpPr>
          <p:spPr>
            <a:xfrm>
              <a:off x="446248" y="7475382"/>
              <a:ext cx="6550396" cy="339124"/>
            </a:xfrm>
            <a:prstGeom prst="rect">
              <a:avLst/>
            </a:prstGeom>
            <a:noFill/>
          </p:spPr>
          <p:txBody>
            <a:bodyPr wrap="square" rtlCol="0">
              <a:spAutoFit/>
            </a:bodyPr>
            <a:lstStyle/>
            <a:p>
              <a:r>
                <a:rPr lang="ja-JP" altLang="en-US" sz="1400" dirty="0">
                  <a:solidFill>
                    <a:srgbClr val="FF0000"/>
                  </a:solidFill>
                  <a:latin typeface="游ゴシック Medium" panose="020B0500000000000000" pitchFamily="50" charset="-128"/>
                  <a:ea typeface="游ゴシック Medium" panose="020B0500000000000000" pitchFamily="50" charset="-128"/>
                </a:rPr>
                <a:t> </a:t>
              </a:r>
              <a:r>
                <a:rPr lang="ja-JP" altLang="en-US" sz="1400" dirty="0" smtClean="0">
                  <a:solidFill>
                    <a:srgbClr val="FF0000"/>
                  </a:solidFill>
                  <a:latin typeface="游ゴシック Medium" panose="020B0500000000000000" pitchFamily="50" charset="-128"/>
                  <a:ea typeface="游ゴシック Medium" panose="020B0500000000000000" pitchFamily="50" charset="-128"/>
                </a:rPr>
                <a:t> </a:t>
              </a:r>
              <a:r>
                <a:rPr lang="ja-JP" altLang="en-US" sz="1400" u="sng" dirty="0" smtClean="0">
                  <a:solidFill>
                    <a:srgbClr val="FF0000"/>
                  </a:solidFill>
                  <a:latin typeface="游ゴシック Medium" panose="020B0500000000000000" pitchFamily="50" charset="-128"/>
                  <a:ea typeface="游ゴシック Medium" panose="020B0500000000000000" pitchFamily="50" charset="-128"/>
                </a:rPr>
                <a:t>無料</a:t>
              </a:r>
              <a:r>
                <a:rPr lang="ja-JP" altLang="en-US" sz="1200" dirty="0">
                  <a:latin typeface="游ゴシック Medium" panose="020B0500000000000000" pitchFamily="50" charset="-128"/>
                  <a:ea typeface="游ゴシック Medium" panose="020B0500000000000000" pitchFamily="50" charset="-128"/>
                </a:rPr>
                <a:t>です。</a:t>
              </a:r>
              <a:r>
                <a:rPr lang="ja-JP" altLang="en-US" sz="1089" dirty="0">
                  <a:latin typeface="游ゴシック Medium" panose="020B0500000000000000" pitchFamily="50" charset="-128"/>
                  <a:ea typeface="游ゴシック Medium" panose="020B0500000000000000" pitchFamily="50" charset="-128"/>
                </a:rPr>
                <a:t>　</a:t>
              </a:r>
            </a:p>
          </p:txBody>
        </p:sp>
        <p:grpSp>
          <p:nvGrpSpPr>
            <p:cNvPr id="41" name="グループ化 40"/>
            <p:cNvGrpSpPr/>
            <p:nvPr/>
          </p:nvGrpSpPr>
          <p:grpSpPr>
            <a:xfrm>
              <a:off x="439030" y="7021514"/>
              <a:ext cx="6683463" cy="396240"/>
              <a:chOff x="390128" y="4062038"/>
              <a:chExt cx="6683463" cy="396240"/>
            </a:xfrm>
          </p:grpSpPr>
          <p:grpSp>
            <p:nvGrpSpPr>
              <p:cNvPr id="42" name="object 11"/>
              <p:cNvGrpSpPr/>
              <p:nvPr/>
            </p:nvGrpSpPr>
            <p:grpSpPr>
              <a:xfrm>
                <a:off x="390128" y="4062038"/>
                <a:ext cx="6683463" cy="396240"/>
                <a:chOff x="574331" y="2385314"/>
                <a:chExt cx="7179148" cy="396240"/>
              </a:xfrm>
            </p:grpSpPr>
            <p:sp>
              <p:nvSpPr>
                <p:cNvPr id="45" name="object 12"/>
                <p:cNvSpPr/>
                <p:nvPr/>
              </p:nvSpPr>
              <p:spPr>
                <a:xfrm>
                  <a:off x="970330" y="2385314"/>
                  <a:ext cx="6783149"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46" name="object 13"/>
                <p:cNvSpPr/>
                <p:nvPr/>
              </p:nvSpPr>
              <p:spPr>
                <a:xfrm>
                  <a:off x="574332" y="2385314"/>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47" name="object 14"/>
                <p:cNvSpPr/>
                <p:nvPr/>
              </p:nvSpPr>
              <p:spPr>
                <a:xfrm>
                  <a:off x="574331" y="2385314"/>
                  <a:ext cx="7179148"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43" name="object 13">
                <a:extLst>
                  <a:ext uri="{FF2B5EF4-FFF2-40B4-BE49-F238E27FC236}">
                    <a16:creationId xmlns:a16="http://schemas.microsoft.com/office/drawing/2014/main" id="{B6F5E361-3E16-974A-AC4B-C7BD6A319D80}"/>
                  </a:ext>
                </a:extLst>
              </p:cNvPr>
              <p:cNvSpPr txBox="1"/>
              <p:nvPr/>
            </p:nvSpPr>
            <p:spPr>
              <a:xfrm>
                <a:off x="801563" y="4136485"/>
                <a:ext cx="5322378" cy="271299"/>
              </a:xfrm>
              <a:prstGeom prst="rect">
                <a:avLst/>
              </a:prstGeom>
            </p:spPr>
            <p:txBody>
              <a:bodyPr vert="horz" wrap="square" lIns="0" tIns="0" rIns="0" bIns="0" rtlCol="0">
                <a:spAutoFit/>
              </a:bodyPr>
              <a:lstStyle/>
              <a:p>
                <a:pPr marL="180000">
                  <a:buClr>
                    <a:srgbClr val="FFFFFF"/>
                  </a:buClr>
                  <a:buSzPct val="83333"/>
                  <a:tabLst>
                    <a:tab pos="520999" algn="l"/>
                    <a:tab pos="521575" algn="l"/>
                  </a:tabLst>
                </a:pPr>
                <a:r>
                  <a:rPr lang="ja-JP" altLang="ja-JP" sz="1600" b="1" dirty="0">
                    <a:latin typeface="游ゴシック" panose="020B0400000000000000" pitchFamily="50" charset="-128"/>
                    <a:ea typeface="游ゴシック" panose="020B0400000000000000" pitchFamily="50" charset="-128"/>
                  </a:rPr>
                  <a:t>接種</a:t>
                </a:r>
                <a:r>
                  <a:rPr lang="ja-JP" altLang="en-US" sz="1600" b="1" dirty="0">
                    <a:latin typeface="游ゴシック" panose="020B0400000000000000" pitchFamily="50" charset="-128"/>
                    <a:ea typeface="游ゴシック" panose="020B0400000000000000" pitchFamily="50" charset="-128"/>
                  </a:rPr>
                  <a:t>を受ける際の費用</a:t>
                </a:r>
                <a:endParaRPr lang="en-US" altLang="ja-JP" sz="1600" b="1" dirty="0">
                  <a:latin typeface="游ゴシック" panose="020B0400000000000000" pitchFamily="50" charset="-128"/>
                  <a:ea typeface="游ゴシック" panose="020B0400000000000000" pitchFamily="50" charset="-128"/>
                </a:endParaRPr>
              </a:p>
            </p:txBody>
          </p:sp>
          <p:sp>
            <p:nvSpPr>
              <p:cNvPr id="44" name="object 13">
                <a:extLst>
                  <a:ext uri="{FF2B5EF4-FFF2-40B4-BE49-F238E27FC236}">
                    <a16:creationId xmlns:a16="http://schemas.microsoft.com/office/drawing/2014/main" id="{109CBD8E-30ED-4F46-8942-920A7F32EC10}"/>
                  </a:ext>
                </a:extLst>
              </p:cNvPr>
              <p:cNvSpPr txBox="1"/>
              <p:nvPr/>
            </p:nvSpPr>
            <p:spPr>
              <a:xfrm>
                <a:off x="399456" y="4115494"/>
                <a:ext cx="393152" cy="307755"/>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4</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48" name="グループ化 47"/>
          <p:cNvGrpSpPr/>
          <p:nvPr userDrawn="1"/>
        </p:nvGrpSpPr>
        <p:grpSpPr>
          <a:xfrm>
            <a:off x="4088130" y="4084130"/>
            <a:ext cx="2359401" cy="1514959"/>
            <a:chOff x="3981450" y="4084130"/>
            <a:chExt cx="2359401" cy="1514959"/>
          </a:xfrm>
        </p:grpSpPr>
        <p:sp>
          <p:nvSpPr>
            <p:cNvPr id="49" name="Rectangle 1"/>
            <p:cNvSpPr>
              <a:spLocks noChangeArrowheads="1"/>
            </p:cNvSpPr>
            <p:nvPr/>
          </p:nvSpPr>
          <p:spPr bwMode="auto">
            <a:xfrm>
              <a:off x="3981450" y="4084130"/>
              <a:ext cx="2359401" cy="1514959"/>
            </a:xfrm>
            <a:prstGeom prst="rect">
              <a:avLst/>
            </a:prstGeom>
            <a:noFill/>
            <a:ln w="19050">
              <a:solidFill>
                <a:schemeClr val="tx1"/>
              </a:solidFill>
              <a:prstDash val="lg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29909">
                <a:spcBef>
                  <a:spcPts val="600"/>
                </a:spcBef>
                <a:spcAft>
                  <a:spcPts val="600"/>
                </a:spcAft>
              </a:pPr>
              <a:r>
                <a:rPr kumimoji="0" lang="en-US" altLang="ja-JP" sz="1100" u="sng" dirty="0">
                  <a:latin typeface="游ゴシック" panose="020B0400000000000000" pitchFamily="50" charset="-128"/>
                  <a:ea typeface="游ゴシック" panose="020B0400000000000000" pitchFamily="50" charset="-128"/>
                </a:rPr>
                <a:t>3</a:t>
              </a:r>
              <a:r>
                <a:rPr kumimoji="0" lang="ja-JP" altLang="en-US" sz="1100" u="sng" dirty="0">
                  <a:latin typeface="游ゴシック" panose="020B0400000000000000" pitchFamily="50" charset="-128"/>
                  <a:ea typeface="游ゴシック" panose="020B0400000000000000" pitchFamily="50" charset="-128"/>
                </a:rPr>
                <a:t>回目接種券の発行・再発</a:t>
              </a:r>
              <a:r>
                <a:rPr kumimoji="0" lang="ja-JP" altLang="en-US" sz="1100" u="sng" dirty="0" smtClean="0">
                  <a:latin typeface="游ゴシック" panose="020B0400000000000000" pitchFamily="50" charset="-128"/>
                  <a:ea typeface="游ゴシック" panose="020B0400000000000000" pitchFamily="50" charset="-128"/>
                </a:rPr>
                <a:t>行</a:t>
              </a:r>
              <a:endParaRPr kumimoji="0" lang="en-US" altLang="ja-JP" sz="1100" u="sng" dirty="0">
                <a:latin typeface="游ゴシック" panose="020B0400000000000000" pitchFamily="50" charset="-128"/>
                <a:ea typeface="游ゴシック" panose="020B0400000000000000" pitchFamily="50" charset="-128"/>
              </a:endParaRPr>
            </a:p>
            <a:p>
              <a:pPr defTabSz="829909"/>
              <a:r>
                <a:rPr kumimoji="0" lang="ja-JP" altLang="en-US" sz="1100" dirty="0">
                  <a:latin typeface="游ゴシック" panose="020B0400000000000000" pitchFamily="50" charset="-128"/>
                  <a:ea typeface="游ゴシック" panose="020B0400000000000000" pitchFamily="50" charset="-128"/>
                </a:rPr>
                <a:t>　</a:t>
              </a:r>
              <a:r>
                <a:rPr kumimoji="0" lang="ja-JP" altLang="en-US" sz="1100" dirty="0" smtClean="0">
                  <a:latin typeface="游ゴシック" panose="020B0400000000000000" pitchFamily="50" charset="-128"/>
                  <a:ea typeface="游ゴシック" panose="020B0400000000000000" pitchFamily="50" charset="-128"/>
                </a:rPr>
                <a:t>方法は、名古屋市</a:t>
              </a:r>
              <a:r>
                <a:rPr kumimoji="0" lang="ja-JP" altLang="en-US" sz="1100" dirty="0">
                  <a:latin typeface="游ゴシック" panose="020B0400000000000000" pitchFamily="50" charset="-128"/>
                  <a:ea typeface="游ゴシック" panose="020B0400000000000000" pitchFamily="50" charset="-128"/>
                </a:rPr>
                <a:t>公式ウェブサイト</a:t>
              </a:r>
              <a:r>
                <a:rPr kumimoji="0" lang="ja-JP" altLang="en-US" sz="1100" dirty="0" smtClean="0">
                  <a:latin typeface="游ゴシック" panose="020B0400000000000000" pitchFamily="50" charset="-128"/>
                  <a:ea typeface="游ゴシック" panose="020B0400000000000000" pitchFamily="50" charset="-128"/>
                </a:rPr>
                <a:t>の「</a:t>
              </a:r>
              <a:r>
                <a:rPr kumimoji="0" lang="ja-JP" altLang="en-US" sz="1100" dirty="0">
                  <a:latin typeface="游ゴシック" panose="020B0400000000000000" pitchFamily="50" charset="-128"/>
                  <a:ea typeface="游ゴシック" panose="020B0400000000000000" pitchFamily="50" charset="-128"/>
                </a:rPr>
                <a:t>新型</a:t>
              </a:r>
              <a:r>
                <a:rPr kumimoji="0" lang="ja-JP" altLang="en-US" sz="1100" dirty="0" smtClean="0">
                  <a:latin typeface="游ゴシック" panose="020B0400000000000000" pitchFamily="50" charset="-128"/>
                  <a:ea typeface="游ゴシック" panose="020B0400000000000000" pitchFamily="50" charset="-128"/>
                </a:rPr>
                <a:t>コロナワクチンの接種券発行・再発行について</a:t>
              </a:r>
              <a:r>
                <a:rPr kumimoji="0" lang="ja-JP" altLang="en-US" sz="1100" dirty="0">
                  <a:latin typeface="游ゴシック" panose="020B0400000000000000" pitchFamily="50" charset="-128"/>
                  <a:ea typeface="游ゴシック" panose="020B0400000000000000" pitchFamily="50" charset="-128"/>
                </a:rPr>
                <a:t>」</a:t>
              </a:r>
              <a:r>
                <a:rPr kumimoji="0" lang="ja-JP" altLang="en-US" sz="1100" dirty="0" smtClean="0">
                  <a:latin typeface="游ゴシック" panose="020B0400000000000000" pitchFamily="50" charset="-128"/>
                  <a:ea typeface="游ゴシック" panose="020B0400000000000000" pitchFamily="50" charset="-128"/>
                </a:rPr>
                <a:t>のページをご覧</a:t>
              </a:r>
              <a:r>
                <a:rPr kumimoji="0" lang="ja-JP" altLang="en-US" sz="1100" dirty="0">
                  <a:latin typeface="游ゴシック" panose="020B0400000000000000" pitchFamily="50" charset="-128"/>
                  <a:ea typeface="游ゴシック" panose="020B0400000000000000" pitchFamily="50" charset="-128"/>
                </a:rPr>
                <a:t>ください</a:t>
              </a:r>
              <a:r>
                <a:rPr kumimoji="0" lang="ja-JP" altLang="en-US" sz="1100" dirty="0" smtClean="0">
                  <a:latin typeface="游ゴシック" panose="020B0400000000000000" pitchFamily="50" charset="-128"/>
                  <a:ea typeface="游ゴシック" panose="020B0400000000000000" pitchFamily="50" charset="-128"/>
                </a:rPr>
                <a:t>。</a:t>
              </a:r>
              <a:endParaRPr kumimoji="0" lang="en-US" altLang="ja-JP" sz="1100" dirty="0" smtClean="0">
                <a:latin typeface="游ゴシック" panose="020B0400000000000000" pitchFamily="50" charset="-128"/>
                <a:ea typeface="游ゴシック" panose="020B0400000000000000" pitchFamily="50" charset="-128"/>
              </a:endParaRPr>
            </a:p>
            <a:p>
              <a:pPr defTabSz="829909"/>
              <a:endParaRPr kumimoji="0" lang="en-US" altLang="ja-JP" sz="1100" dirty="0">
                <a:latin typeface="游ゴシック" panose="020B0400000000000000" pitchFamily="50" charset="-128"/>
                <a:ea typeface="游ゴシック" panose="020B0400000000000000" pitchFamily="50" charset="-128"/>
              </a:endParaRPr>
            </a:p>
            <a:p>
              <a:pPr defTabSz="829909"/>
              <a:r>
                <a:rPr kumimoji="0" lang="ja-JP" altLang="en-US" sz="1100" dirty="0" smtClean="0">
                  <a:latin typeface="游ゴシック" panose="020B0400000000000000" pitchFamily="50" charset="-128"/>
                  <a:ea typeface="游ゴシック" panose="020B0400000000000000" pitchFamily="50" charset="-128"/>
                </a:rPr>
                <a:t>　サイトはこちら→</a:t>
              </a:r>
              <a:endParaRPr kumimoji="0" lang="ja-JP" altLang="en-US" sz="1100" dirty="0">
                <a:latin typeface="游ゴシック" panose="020B0400000000000000" pitchFamily="50" charset="-128"/>
                <a:ea typeface="游ゴシック" panose="020B0400000000000000" pitchFamily="50" charset="-128"/>
              </a:endParaRPr>
            </a:p>
            <a:p>
              <a:pPr defTabSz="829909"/>
              <a:endParaRPr kumimoji="0" lang="ja-JP" altLang="ja-JP" sz="1100" dirty="0">
                <a:latin typeface="游ゴシック" panose="020B0400000000000000" pitchFamily="50" charset="-128"/>
                <a:ea typeface="游ゴシック" panose="020B0400000000000000" pitchFamily="50" charset="-128"/>
              </a:endParaRPr>
            </a:p>
          </p:txBody>
        </p:sp>
        <p:pic>
          <p:nvPicPr>
            <p:cNvPr id="50" name="BarCodeCtrl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7181" y="4867501"/>
              <a:ext cx="720000" cy="720000"/>
            </a:xfrm>
            <a:prstGeom prst="rect">
              <a:avLst/>
            </a:prstGeom>
            <a:solidFill>
              <a:srgbClr val="FFFFCC"/>
            </a:solidFill>
            <a:ln w="9525">
              <a:noFill/>
              <a:miter lim="800000"/>
              <a:headEnd/>
              <a:tailEnd/>
            </a:ln>
            <a:extLst/>
          </p:spPr>
        </p:pic>
      </p:grpSp>
      <p:sp>
        <p:nvSpPr>
          <p:cNvPr id="51" name="Rectangle 1"/>
          <p:cNvSpPr>
            <a:spLocks noChangeArrowheads="1"/>
          </p:cNvSpPr>
          <p:nvPr userDrawn="1"/>
        </p:nvSpPr>
        <p:spPr bwMode="auto">
          <a:xfrm>
            <a:off x="362670" y="4856643"/>
            <a:ext cx="3379322" cy="591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　発送時期になっても接種券が届かないときや、届いた接種券を紛失したときは、名古屋市へ接種券の発行・再発行依頼を行ってください</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1100" dirty="0">
              <a:latin typeface="游ゴシック" panose="020B0400000000000000" pitchFamily="50" charset="-128"/>
              <a:ea typeface="游ゴシック" panose="020B0400000000000000" pitchFamily="50" charset="-128"/>
            </a:endParaRPr>
          </a:p>
        </p:txBody>
      </p:sp>
      <p:sp>
        <p:nvSpPr>
          <p:cNvPr id="52" name="object 13">
            <a:extLst>
              <a:ext uri="{FF2B5EF4-FFF2-40B4-BE49-F238E27FC236}">
                <a16:creationId xmlns:a16="http://schemas.microsoft.com/office/drawing/2014/main" id="{B6F5E361-3E16-974A-AC4B-C7BD6A319D80}"/>
              </a:ext>
            </a:extLst>
          </p:cNvPr>
          <p:cNvSpPr txBox="1"/>
          <p:nvPr userDrawn="1"/>
        </p:nvSpPr>
        <p:spPr>
          <a:xfrm>
            <a:off x="207876" y="4599428"/>
            <a:ext cx="3448074" cy="215444"/>
          </a:xfrm>
          <a:prstGeom prst="rect">
            <a:avLst/>
          </a:prstGeom>
        </p:spPr>
        <p:txBody>
          <a:bodyPr vert="horz" wrap="square" lIns="0" tIns="0" rIns="0" bIns="0" rtlCol="0">
            <a:spAutoFit/>
          </a:bodyPr>
          <a:lstStyle/>
          <a:p>
            <a:pPr marL="180000">
              <a:spcBef>
                <a:spcPts val="935"/>
              </a:spcBef>
              <a:buClr>
                <a:srgbClr val="FFFFFF"/>
              </a:buClr>
              <a:buSzPct val="83333"/>
              <a:tabLst>
                <a:tab pos="520999" algn="l"/>
                <a:tab pos="521575" algn="l"/>
              </a:tabLst>
            </a:pPr>
            <a:r>
              <a:rPr kumimoji="0" lang="ja-JP" altLang="en-US" sz="1400" b="1" kern="0" spc="91" dirty="0" smtClean="0">
                <a:latin typeface="游ゴシック" panose="020B0400000000000000" pitchFamily="50" charset="-128"/>
                <a:ea typeface="游ゴシック" panose="020B0400000000000000" pitchFamily="50" charset="-128"/>
              </a:rPr>
              <a:t>＜接種券</a:t>
            </a:r>
            <a:r>
              <a:rPr kumimoji="0" lang="ja-JP" altLang="en-US" sz="1400" b="1" kern="0" spc="91" dirty="0">
                <a:latin typeface="游ゴシック" panose="020B0400000000000000" pitchFamily="50" charset="-128"/>
                <a:ea typeface="游ゴシック" panose="020B0400000000000000" pitchFamily="50" charset="-128"/>
              </a:rPr>
              <a:t>が届かないとき</a:t>
            </a:r>
            <a:r>
              <a:rPr kumimoji="0" lang="ja-JP" altLang="en-US" sz="1400" b="1" kern="0" spc="91" dirty="0" smtClean="0">
                <a:latin typeface="游ゴシック" panose="020B0400000000000000" pitchFamily="50" charset="-128"/>
                <a:ea typeface="游ゴシック" panose="020B0400000000000000" pitchFamily="50" charset="-128"/>
              </a:rPr>
              <a:t>は＞</a:t>
            </a:r>
            <a:endParaRPr kumimoji="0" lang="ja-JP" altLang="en-US" sz="1400" b="1" kern="0" spc="91" dirty="0">
              <a:latin typeface="游ゴシック" panose="020B0400000000000000" pitchFamily="50" charset="-128"/>
              <a:ea typeface="游ゴシック" panose="020B0400000000000000" pitchFamily="50" charset="-128"/>
            </a:endParaRPr>
          </a:p>
        </p:txBody>
      </p:sp>
      <p:sp>
        <p:nvSpPr>
          <p:cNvPr id="53" name="下矢印 52"/>
          <p:cNvSpPr/>
          <p:nvPr userDrawn="1"/>
        </p:nvSpPr>
        <p:spPr>
          <a:xfrm rot="17808990">
            <a:off x="3759689" y="4116405"/>
            <a:ext cx="241751" cy="28485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下矢印 53"/>
          <p:cNvSpPr/>
          <p:nvPr userDrawn="1"/>
        </p:nvSpPr>
        <p:spPr>
          <a:xfrm rot="16200000">
            <a:off x="3760848" y="4837806"/>
            <a:ext cx="241751" cy="28485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91514783"/>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theme" Target="../theme/theme1.xml" />
  <Relationship Id="rId1" Type="http://schemas.openxmlformats.org/officeDocument/2006/relationships/slideLayout" Target="../slideLayouts/slideLayout1.xml" />
</Relationships>
</file>

<file path=ppt/slideMasters/_rels/slideMaster2.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theme" Target="../theme/theme2.xml" />
  <Relationship Id="rId1" Type="http://schemas.openxmlformats.org/officeDocument/2006/relationships/slideLayout" Target="../slideLayouts/slideLayout2.xml" />
  <Relationship Id="rId5" Type="http://schemas.openxmlformats.org/officeDocument/2006/relationships/image" Target="../media/image4.emf" />
  <Relationship Id="rId4" Type="http://schemas.openxmlformats.org/officeDocument/2006/relationships/image" Target="../media/image3.png"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C000"/>
        </a:solidFill>
        <a:effectLst/>
      </p:bgPr>
    </p:bg>
    <p:spTree>
      <p:nvGrpSpPr>
        <p:cNvPr id="1" name=""/>
        <p:cNvGrpSpPr/>
        <p:nvPr/>
      </p:nvGrpSpPr>
      <p:grpSpPr>
        <a:xfrm>
          <a:off x="0" y="0"/>
          <a:ext cx="0" cy="0"/>
          <a:chOff x="0" y="0"/>
          <a:chExt cx="0" cy="0"/>
        </a:xfrm>
      </p:grpSpPr>
      <p:sp>
        <p:nvSpPr>
          <p:cNvPr id="16" name="bg object 16"/>
          <p:cNvSpPr/>
          <p:nvPr/>
        </p:nvSpPr>
        <p:spPr>
          <a:xfrm>
            <a:off x="-1509" y="1486490"/>
            <a:ext cx="6861457" cy="8417088"/>
          </a:xfrm>
          <a:custGeom>
            <a:avLst/>
            <a:gdLst/>
            <a:ahLst/>
            <a:cxnLst/>
            <a:rect l="l" t="t" r="r" b="b"/>
            <a:pathLst>
              <a:path w="7560309" h="9020175">
                <a:moveTo>
                  <a:pt x="0" y="9019806"/>
                </a:moveTo>
                <a:lnTo>
                  <a:pt x="7560005" y="9019806"/>
                </a:lnTo>
                <a:lnTo>
                  <a:pt x="7560005" y="0"/>
                </a:lnTo>
                <a:lnTo>
                  <a:pt x="0" y="0"/>
                </a:lnTo>
                <a:lnTo>
                  <a:pt x="0" y="9019806"/>
                </a:lnTo>
                <a:close/>
              </a:path>
            </a:pathLst>
          </a:custGeom>
          <a:solidFill>
            <a:srgbClr val="FFCC66"/>
          </a:solidFill>
        </p:spPr>
        <p:txBody>
          <a:bodyPr wrap="square" lIns="0" tIns="0" rIns="0" bIns="0" rtlCol="0"/>
          <a:lstStyle/>
          <a:p>
            <a:endParaRPr sz="1634"/>
          </a:p>
        </p:txBody>
      </p:sp>
      <p:sp>
        <p:nvSpPr>
          <p:cNvPr id="17" name="bg object 17"/>
          <p:cNvSpPr/>
          <p:nvPr userDrawn="1"/>
        </p:nvSpPr>
        <p:spPr>
          <a:xfrm>
            <a:off x="259869" y="2057400"/>
            <a:ext cx="6338751" cy="7648596"/>
          </a:xfrm>
          <a:custGeom>
            <a:avLst/>
            <a:gdLst/>
            <a:ahLst/>
            <a:cxnLst/>
            <a:rect l="l" t="t" r="r" b="b"/>
            <a:pathLst>
              <a:path w="6984365" h="8662035">
                <a:moveTo>
                  <a:pt x="6912000" y="0"/>
                </a:moveTo>
                <a:lnTo>
                  <a:pt x="71996" y="0"/>
                </a:lnTo>
                <a:lnTo>
                  <a:pt x="44041" y="5680"/>
                </a:lnTo>
                <a:lnTo>
                  <a:pt x="21148" y="21148"/>
                </a:lnTo>
                <a:lnTo>
                  <a:pt x="5680" y="44041"/>
                </a:lnTo>
                <a:lnTo>
                  <a:pt x="0" y="71996"/>
                </a:lnTo>
                <a:lnTo>
                  <a:pt x="0" y="8589733"/>
                </a:lnTo>
                <a:lnTo>
                  <a:pt x="5680" y="8617688"/>
                </a:lnTo>
                <a:lnTo>
                  <a:pt x="21148" y="8640581"/>
                </a:lnTo>
                <a:lnTo>
                  <a:pt x="44041" y="8656049"/>
                </a:lnTo>
                <a:lnTo>
                  <a:pt x="71996" y="8661730"/>
                </a:lnTo>
                <a:lnTo>
                  <a:pt x="6912000" y="8661730"/>
                </a:lnTo>
                <a:lnTo>
                  <a:pt x="6939957" y="8656049"/>
                </a:lnTo>
                <a:lnTo>
                  <a:pt x="6962854" y="8640581"/>
                </a:lnTo>
                <a:lnTo>
                  <a:pt x="6978326" y="8617688"/>
                </a:lnTo>
                <a:lnTo>
                  <a:pt x="6984009" y="8589733"/>
                </a:lnTo>
                <a:lnTo>
                  <a:pt x="6984009" y="71996"/>
                </a:lnTo>
                <a:lnTo>
                  <a:pt x="6978326" y="44041"/>
                </a:lnTo>
                <a:lnTo>
                  <a:pt x="6962854" y="21148"/>
                </a:lnTo>
                <a:lnTo>
                  <a:pt x="6939957" y="5680"/>
                </a:lnTo>
                <a:lnTo>
                  <a:pt x="6912000" y="0"/>
                </a:lnTo>
                <a:close/>
              </a:path>
            </a:pathLst>
          </a:custGeom>
          <a:solidFill>
            <a:srgbClr val="FFFFCC"/>
          </a:solidFill>
        </p:spPr>
        <p:txBody>
          <a:bodyPr wrap="square" lIns="0" tIns="0" rIns="0" bIns="0" rtlCol="0"/>
          <a:lstStyle/>
          <a:p>
            <a:endParaRPr sz="1634"/>
          </a:p>
        </p:txBody>
      </p:sp>
      <p:sp>
        <p:nvSpPr>
          <p:cNvPr id="18" name="bg object 18"/>
          <p:cNvSpPr/>
          <p:nvPr/>
        </p:nvSpPr>
        <p:spPr>
          <a:xfrm>
            <a:off x="-1509" y="2"/>
            <a:ext cx="6861457" cy="1836000"/>
          </a:xfrm>
          <a:custGeom>
            <a:avLst/>
            <a:gdLst/>
            <a:ahLst/>
            <a:cxnLst/>
            <a:rect l="l" t="t" r="r" b="b"/>
            <a:pathLst>
              <a:path w="7560309" h="1604645">
                <a:moveTo>
                  <a:pt x="0" y="1604556"/>
                </a:moveTo>
                <a:lnTo>
                  <a:pt x="7560005" y="1604556"/>
                </a:lnTo>
                <a:lnTo>
                  <a:pt x="7560005" y="0"/>
                </a:lnTo>
                <a:lnTo>
                  <a:pt x="0" y="0"/>
                </a:lnTo>
                <a:lnTo>
                  <a:pt x="0" y="1604556"/>
                </a:lnTo>
                <a:close/>
              </a:path>
            </a:pathLst>
          </a:custGeom>
          <a:solidFill>
            <a:srgbClr val="FFA500"/>
          </a:solidFill>
        </p:spPr>
        <p:txBody>
          <a:bodyPr wrap="square" lIns="0" tIns="0" rIns="0" bIns="0" rtlCol="0"/>
          <a:lstStyle/>
          <a:p>
            <a:endParaRPr sz="1634"/>
          </a:p>
        </p:txBody>
      </p:sp>
      <p:sp>
        <p:nvSpPr>
          <p:cNvPr id="10" name="bg object 18"/>
          <p:cNvSpPr/>
          <p:nvPr userDrawn="1"/>
        </p:nvSpPr>
        <p:spPr>
          <a:xfrm>
            <a:off x="-7374" y="1676400"/>
            <a:ext cx="6861457" cy="236124"/>
          </a:xfrm>
          <a:custGeom>
            <a:avLst/>
            <a:gdLst/>
            <a:ahLst/>
            <a:cxnLst/>
            <a:rect l="l" t="t" r="r" b="b"/>
            <a:pathLst>
              <a:path w="7560309" h="1604645">
                <a:moveTo>
                  <a:pt x="0" y="1604556"/>
                </a:moveTo>
                <a:lnTo>
                  <a:pt x="7560005" y="1604556"/>
                </a:lnTo>
                <a:lnTo>
                  <a:pt x="7560005" y="0"/>
                </a:lnTo>
                <a:lnTo>
                  <a:pt x="0" y="0"/>
                </a:lnTo>
                <a:lnTo>
                  <a:pt x="0" y="1604556"/>
                </a:lnTo>
                <a:close/>
              </a:path>
            </a:pathLst>
          </a:custGeom>
          <a:solidFill>
            <a:schemeClr val="bg1"/>
          </a:solidFill>
        </p:spPr>
        <p:txBody>
          <a:bodyPr wrap="square" lIns="0" tIns="0" rIns="0" bIns="0" rtlCol="0"/>
          <a:lstStyle/>
          <a:p>
            <a:endParaRPr sz="1634"/>
          </a:p>
        </p:txBody>
      </p:sp>
      <p:sp>
        <p:nvSpPr>
          <p:cNvPr id="6" name="Holder 4"/>
          <p:cNvSpPr>
            <a:spLocks noGrp="1"/>
          </p:cNvSpPr>
          <p:nvPr>
            <p:ph type="ftr" sz="quarter" idx="3"/>
          </p:nvPr>
        </p:nvSpPr>
        <p:spPr>
          <a:xfrm>
            <a:off x="2333680" y="9212582"/>
            <a:ext cx="2196404" cy="256602"/>
          </a:xfrm>
          <a:prstGeom prst="rect">
            <a:avLst/>
          </a:prstGeom>
        </p:spPr>
        <p:txBody>
          <a:bodyPr lIns="0" tIns="0" rIns="0" bIns="0"/>
          <a:lstStyle>
            <a:lvl1pPr algn="ctr">
              <a:defRPr>
                <a:solidFill>
                  <a:schemeClr val="tx1">
                    <a:tint val="75000"/>
                  </a:schemeClr>
                </a:solidFill>
              </a:defRPr>
            </a:lvl1pPr>
          </a:lstStyle>
          <a:p>
            <a:endParaRPr/>
          </a:p>
        </p:txBody>
      </p:sp>
      <p:sp>
        <p:nvSpPr>
          <p:cNvPr id="7" name="Holder 5"/>
          <p:cNvSpPr>
            <a:spLocks noGrp="1"/>
          </p:cNvSpPr>
          <p:nvPr>
            <p:ph type="dt" sz="half" idx="2"/>
          </p:nvPr>
        </p:nvSpPr>
        <p:spPr>
          <a:xfrm>
            <a:off x="343190" y="9212582"/>
            <a:ext cx="1578665" cy="256602"/>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12/28/2021</a:t>
            </a:fld>
            <a:endParaRPr lang="en-US"/>
          </a:p>
        </p:txBody>
      </p:sp>
      <p:sp>
        <p:nvSpPr>
          <p:cNvPr id="8" name="Holder 6"/>
          <p:cNvSpPr>
            <a:spLocks noGrp="1"/>
          </p:cNvSpPr>
          <p:nvPr>
            <p:ph type="sldNum" sz="quarter" idx="4"/>
          </p:nvPr>
        </p:nvSpPr>
        <p:spPr>
          <a:xfrm>
            <a:off x="4941912" y="9212582"/>
            <a:ext cx="1578665" cy="256602"/>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9" name="object 2"/>
          <p:cNvSpPr txBox="1">
            <a:spLocks/>
          </p:cNvSpPr>
          <p:nvPr userDrawn="1"/>
        </p:nvSpPr>
        <p:spPr>
          <a:xfrm>
            <a:off x="917772" y="481666"/>
            <a:ext cx="6054528" cy="985495"/>
          </a:xfrm>
          <a:prstGeom prst="rect">
            <a:avLst/>
          </a:prstGeom>
          <a:ln>
            <a:noFill/>
          </a:ln>
        </p:spPr>
        <p:txBody>
          <a:bodyPr vert="horz" wrap="square" lIns="0" tIns="11526" rIns="0" bIns="0" rtlCol="0">
            <a:spAutoFit/>
          </a:bodyPr>
          <a:lstStyle>
            <a:lvl1pPr>
              <a:defRPr>
                <a:latin typeface="+mj-lt"/>
                <a:ea typeface="+mj-ea"/>
                <a:cs typeface="+mj-cs"/>
              </a:defRPr>
            </a:lvl1pPr>
          </a:lstStyle>
          <a:p>
            <a:pPr marL="163368" marR="4611" indent="-284129" defTabSz="914400">
              <a:lnSpc>
                <a:spcPct val="113399"/>
              </a:lnSpc>
              <a:spcBef>
                <a:spcPts val="545"/>
              </a:spcBef>
            </a:pPr>
            <a:r>
              <a:rPr kumimoji="0" lang="ja-JP" altLang="en-US" sz="1800" b="1" kern="1200" spc="272" smtClean="0">
                <a:ln cap="rnd">
                  <a:noFill/>
                </a:ln>
                <a:solidFill>
                  <a:sysClr val="windowText" lastClr="000000"/>
                </a:solidFill>
                <a:latin typeface="游ゴシック" panose="020B0400000000000000" pitchFamily="50" charset="-128"/>
                <a:ea typeface="游ゴシック" panose="020B0400000000000000" pitchFamily="50" charset="-128"/>
              </a:rPr>
              <a:t>障害者施設での</a:t>
            </a:r>
            <a:br>
              <a:rPr kumimoji="0" lang="ja-JP" altLang="en-US" sz="1800" b="1" kern="1200" spc="272" smtClean="0">
                <a:ln cap="rnd">
                  <a:noFill/>
                </a:ln>
                <a:solidFill>
                  <a:sysClr val="windowText" lastClr="000000"/>
                </a:solidFill>
                <a:latin typeface="游ゴシック" panose="020B0400000000000000" pitchFamily="50" charset="-128"/>
                <a:ea typeface="游ゴシック" panose="020B0400000000000000" pitchFamily="50" charset="-128"/>
              </a:rPr>
            </a:br>
            <a:r>
              <a:rPr kumimoji="0" lang="ja-JP" altLang="en-US" sz="2000" b="1" kern="1200" spc="272" smtClean="0">
                <a:ln cap="rnd">
                  <a:noFill/>
                </a:ln>
                <a:solidFill>
                  <a:sysClr val="windowText" lastClr="000000"/>
                </a:solidFill>
                <a:latin typeface="游ゴシック" panose="020B0400000000000000" pitchFamily="50" charset="-128"/>
                <a:ea typeface="游ゴシック" panose="020B0400000000000000" pitchFamily="50" charset="-128"/>
              </a:rPr>
              <a:t>新型コロナワクチン追加接種（３回目接種）</a:t>
            </a:r>
            <a:r>
              <a:rPr kumimoji="0" lang="ja-JP" altLang="en-US" sz="1800" b="1" kern="1200" spc="272" smtClean="0">
                <a:ln cap="rnd">
                  <a:noFill/>
                </a:ln>
                <a:solidFill>
                  <a:sysClr val="windowText" lastClr="000000"/>
                </a:solidFill>
                <a:latin typeface="游ゴシック" panose="020B0400000000000000" pitchFamily="50" charset="-128"/>
                <a:ea typeface="游ゴシック" panose="020B0400000000000000" pitchFamily="50" charset="-128"/>
              </a:rPr>
              <a:t/>
            </a:r>
            <a:br>
              <a:rPr kumimoji="0" lang="ja-JP" altLang="en-US" sz="1800" b="1" kern="1200" spc="272" smtClean="0">
                <a:ln cap="rnd">
                  <a:noFill/>
                </a:ln>
                <a:solidFill>
                  <a:sysClr val="windowText" lastClr="000000"/>
                </a:solidFill>
                <a:latin typeface="游ゴシック" panose="020B0400000000000000" pitchFamily="50" charset="-128"/>
                <a:ea typeface="游ゴシック" panose="020B0400000000000000" pitchFamily="50" charset="-128"/>
              </a:rPr>
            </a:br>
            <a:r>
              <a:rPr kumimoji="0" lang="ja-JP" altLang="en-US" sz="1800" b="1" kern="1200" spc="272" smtClean="0">
                <a:ln cap="rnd">
                  <a:noFill/>
                </a:ln>
                <a:solidFill>
                  <a:sysClr val="windowText" lastClr="000000"/>
                </a:solidFill>
                <a:latin typeface="游ゴシック" panose="020B0400000000000000" pitchFamily="50" charset="-128"/>
                <a:ea typeface="游ゴシック" panose="020B0400000000000000" pitchFamily="50" charset="-128"/>
              </a:rPr>
              <a:t>　　　　　　　　　　　　　　　   のお知らせ</a:t>
            </a:r>
            <a:endParaRPr kumimoji="0" lang="ja-JP" altLang="en-US" sz="1800" b="1" kern="1200" spc="272" dirty="0">
              <a:ln cap="rnd">
                <a:noFill/>
              </a:ln>
              <a:solidFill>
                <a:sysClr val="windowText" lastClr="000000"/>
              </a:solidFill>
              <a:latin typeface="游ゴシック" panose="020B0400000000000000" pitchFamily="50" charset="-128"/>
              <a:ea typeface="游ゴシック" panose="020B0400000000000000" pitchFamily="50" charset="-128"/>
            </a:endParaRPr>
          </a:p>
        </p:txBody>
      </p:sp>
      <p:sp>
        <p:nvSpPr>
          <p:cNvPr id="11" name="object 8"/>
          <p:cNvSpPr/>
          <p:nvPr userDrawn="1"/>
        </p:nvSpPr>
        <p:spPr>
          <a:xfrm>
            <a:off x="6857725" y="1410833"/>
            <a:ext cx="1497" cy="489626"/>
          </a:xfrm>
          <a:prstGeom prst="rect">
            <a:avLst/>
          </a:prstGeom>
          <a:blipFill>
            <a:blip r:embed="rId3" cstate="print"/>
            <a:stretch>
              <a:fillRect/>
            </a:stretch>
          </a:blipFill>
        </p:spPr>
        <p:txBody>
          <a:bodyPr wrap="square" lIns="0" tIns="0" rIns="0" bIns="0" rtlCol="0"/>
          <a:lstStyle/>
          <a:p>
            <a:endParaRPr sz="1500"/>
          </a:p>
        </p:txBody>
      </p:sp>
      <p:sp>
        <p:nvSpPr>
          <p:cNvPr id="12" name="object 2"/>
          <p:cNvSpPr txBox="1">
            <a:spLocks/>
          </p:cNvSpPr>
          <p:nvPr userDrawn="1"/>
        </p:nvSpPr>
        <p:spPr>
          <a:xfrm>
            <a:off x="352114" y="1672754"/>
            <a:ext cx="6153570" cy="232661"/>
          </a:xfrm>
          <a:prstGeom prst="rect">
            <a:avLst/>
          </a:prstGeom>
        </p:spPr>
        <p:txBody>
          <a:bodyPr vert="horz" wrap="square" lIns="0" tIns="11526" rIns="0" bIns="0" rtlCol="0">
            <a:spAutoFit/>
          </a:bodyPr>
          <a:lstStyle>
            <a:lvl1pPr>
              <a:defRPr sz="2500" b="1" i="0">
                <a:solidFill>
                  <a:srgbClr val="231F20"/>
                </a:solidFill>
                <a:latin typeface="GothicMB101Pro-Heavy"/>
                <a:ea typeface="+mj-ea"/>
                <a:cs typeface="GothicMB101Pro-Heavy"/>
              </a:defRPr>
            </a:lvl1pPr>
          </a:lstStyle>
          <a:p>
            <a:pPr marL="338880" marR="4611" indent="-284129">
              <a:lnSpc>
                <a:spcPct val="113399"/>
              </a:lnSpc>
              <a:spcBef>
                <a:spcPts val="91"/>
              </a:spcBef>
            </a:pPr>
            <a:r>
              <a:rPr kumimoji="0" lang="ja-JP" altLang="en-US" sz="1271" spc="272" dirty="0">
                <a:latin typeface="游ゴシック" panose="020B0400000000000000" pitchFamily="50" charset="-128"/>
                <a:ea typeface="游ゴシック" panose="020B0400000000000000" pitchFamily="50" charset="-128"/>
              </a:rPr>
              <a:t>現在入所中・お住まい</a:t>
            </a:r>
            <a:r>
              <a:rPr kumimoji="0" lang="ja-JP" altLang="en-US" sz="1271" spc="272" dirty="0" smtClean="0">
                <a:latin typeface="游ゴシック" panose="020B0400000000000000" pitchFamily="50" charset="-128"/>
                <a:ea typeface="游ゴシック" panose="020B0400000000000000" pitchFamily="50" charset="-128"/>
              </a:rPr>
              <a:t>の障害者施設で</a:t>
            </a:r>
            <a:r>
              <a:rPr kumimoji="0" lang="ja-JP" altLang="en-US" sz="1271" spc="272" dirty="0">
                <a:latin typeface="游ゴシック" panose="020B0400000000000000" pitchFamily="50" charset="-128"/>
                <a:ea typeface="游ゴシック" panose="020B0400000000000000" pitchFamily="50" charset="-128"/>
              </a:rPr>
              <a:t>接種を受けることが</a:t>
            </a:r>
            <a:r>
              <a:rPr kumimoji="0" lang="ja-JP" altLang="en-US" sz="1271" spc="272" dirty="0">
                <a:ln w="0">
                  <a:noFill/>
                </a:ln>
                <a:latin typeface="游ゴシック" panose="020B0400000000000000" pitchFamily="50" charset="-128"/>
                <a:ea typeface="游ゴシック" panose="020B0400000000000000" pitchFamily="50" charset="-128"/>
              </a:rPr>
              <a:t>できます</a:t>
            </a:r>
            <a:r>
              <a:rPr kumimoji="0" lang="ja-JP" altLang="en-US" sz="1271" spc="272" dirty="0">
                <a:latin typeface="游ゴシック" panose="020B0400000000000000" pitchFamily="50" charset="-128"/>
                <a:ea typeface="游ゴシック" panose="020B0400000000000000" pitchFamily="50" charset="-128"/>
              </a:rPr>
              <a:t>。</a:t>
            </a:r>
          </a:p>
        </p:txBody>
      </p:sp>
      <p:sp>
        <p:nvSpPr>
          <p:cNvPr id="13" name="正方形/長方形 12"/>
          <p:cNvSpPr/>
          <p:nvPr userDrawn="1"/>
        </p:nvSpPr>
        <p:spPr>
          <a:xfrm>
            <a:off x="393888" y="2132412"/>
            <a:ext cx="6070227" cy="2617964"/>
          </a:xfrm>
          <a:prstGeom prst="rect">
            <a:avLst/>
          </a:prstGeom>
          <a:solidFill>
            <a:srgbClr val="FFFFCC"/>
          </a:solidFill>
          <a:ln w="9525">
            <a:solidFill>
              <a:srgbClr val="FFCB04"/>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1200"/>
              </a:spcAft>
            </a:pPr>
            <a:r>
              <a:rPr lang="ja-JP" altLang="en-US" sz="1600" b="1" dirty="0">
                <a:solidFill>
                  <a:prstClr val="black"/>
                </a:solidFill>
                <a:latin typeface="游ゴシック" panose="020B0400000000000000" pitchFamily="50" charset="-128"/>
                <a:ea typeface="游ゴシック" panose="020B0400000000000000" pitchFamily="50" charset="-128"/>
              </a:rPr>
              <a:t>＜ご家族等の方に行っていただきたいこと</a:t>
            </a:r>
            <a:r>
              <a:rPr lang="ja-JP" altLang="en-US" sz="1600" b="1" dirty="0" smtClean="0">
                <a:solidFill>
                  <a:prstClr val="black"/>
                </a:solidFill>
                <a:latin typeface="游ゴシック" panose="020B0400000000000000" pitchFamily="50" charset="-128"/>
                <a:ea typeface="游ゴシック" panose="020B0400000000000000" pitchFamily="50" charset="-128"/>
              </a:rPr>
              <a:t>＞</a:t>
            </a:r>
            <a:endParaRPr lang="en-US" altLang="ja-JP" sz="1200" b="1" dirty="0" smtClean="0">
              <a:solidFill>
                <a:prstClr val="black"/>
              </a:solidFill>
              <a:latin typeface="游ゴシック" panose="020B0400000000000000" pitchFamily="50" charset="-128"/>
              <a:ea typeface="游ゴシック" panose="020B0400000000000000" pitchFamily="50" charset="-128"/>
            </a:endParaRPr>
          </a:p>
          <a:p>
            <a:pPr lvl="0"/>
            <a:r>
              <a:rPr lang="ja-JP" altLang="en-US" sz="1200" dirty="0" smtClean="0">
                <a:solidFill>
                  <a:prstClr val="black"/>
                </a:solidFill>
                <a:latin typeface="游ゴシック" panose="020B0400000000000000" pitchFamily="50" charset="-128"/>
                <a:ea typeface="游ゴシック" panose="020B0400000000000000" pitchFamily="50" charset="-128"/>
              </a:rPr>
              <a:t>１</a:t>
            </a:r>
            <a:r>
              <a:rPr lang="ja-JP" altLang="en-US" sz="1200" dirty="0">
                <a:solidFill>
                  <a:prstClr val="black"/>
                </a:solidFill>
                <a:latin typeface="游ゴシック" panose="020B0400000000000000" pitchFamily="50" charset="-128"/>
                <a:ea typeface="游ゴシック" panose="020B0400000000000000" pitchFamily="50" charset="-128"/>
              </a:rPr>
              <a:t>　</a:t>
            </a:r>
            <a:r>
              <a:rPr lang="ja-JP" altLang="en-US" sz="1200" dirty="0" smtClean="0">
                <a:solidFill>
                  <a:prstClr val="black"/>
                </a:solidFill>
                <a:latin typeface="游ゴシック" panose="020B0400000000000000" pitchFamily="50" charset="-128"/>
                <a:ea typeface="游ゴシック" panose="020B0400000000000000" pitchFamily="50" charset="-128"/>
              </a:rPr>
              <a:t>ご本人の意思決定が困難な場合</a:t>
            </a:r>
            <a:r>
              <a:rPr lang="ja-JP" altLang="en-US" sz="1200" dirty="0">
                <a:solidFill>
                  <a:prstClr val="black"/>
                </a:solidFill>
                <a:latin typeface="游ゴシック" panose="020B0400000000000000" pitchFamily="50" charset="-128"/>
                <a:ea typeface="游ゴシック" panose="020B0400000000000000" pitchFamily="50" charset="-128"/>
              </a:rPr>
              <a:t>には、意思決定</a:t>
            </a:r>
            <a:r>
              <a:rPr lang="ja-JP" altLang="en-US" sz="1200" dirty="0" smtClean="0">
                <a:solidFill>
                  <a:prstClr val="black"/>
                </a:solidFill>
                <a:latin typeface="游ゴシック" panose="020B0400000000000000" pitchFamily="50" charset="-128"/>
                <a:ea typeface="游ゴシック" panose="020B0400000000000000" pitchFamily="50" charset="-128"/>
              </a:rPr>
              <a:t>のご協力をお願いする場合があり</a:t>
            </a:r>
            <a:r>
              <a:rPr lang="en-US" altLang="ja-JP" sz="1200" dirty="0" smtClean="0">
                <a:solidFill>
                  <a:prstClr val="black"/>
                </a:solidFill>
                <a:latin typeface="游ゴシック" panose="020B0400000000000000" pitchFamily="50" charset="-128"/>
                <a:ea typeface="游ゴシック" panose="020B0400000000000000" pitchFamily="50" charset="-128"/>
              </a:rPr>
              <a:t/>
            </a:r>
            <a:br>
              <a:rPr lang="en-US" altLang="ja-JP" sz="1200" dirty="0" smtClean="0">
                <a:solidFill>
                  <a:prstClr val="black"/>
                </a:solidFill>
                <a:latin typeface="游ゴシック" panose="020B0400000000000000" pitchFamily="50" charset="-128"/>
                <a:ea typeface="游ゴシック" panose="020B0400000000000000" pitchFamily="50" charset="-128"/>
              </a:rPr>
            </a:br>
            <a:r>
              <a:rPr lang="ja-JP" altLang="en-US" sz="1200" dirty="0">
                <a:solidFill>
                  <a:prstClr val="black"/>
                </a:solidFill>
                <a:latin typeface="游ゴシック" panose="020B0400000000000000" pitchFamily="50" charset="-128"/>
                <a:ea typeface="游ゴシック" panose="020B0400000000000000" pitchFamily="50" charset="-128"/>
              </a:rPr>
              <a:t>　</a:t>
            </a:r>
            <a:r>
              <a:rPr lang="ja-JP" altLang="en-US" sz="1200" dirty="0" smtClean="0">
                <a:solidFill>
                  <a:prstClr val="black"/>
                </a:solidFill>
                <a:latin typeface="游ゴシック" panose="020B0400000000000000" pitchFamily="50" charset="-128"/>
                <a:ea typeface="游ゴシック" panose="020B0400000000000000" pitchFamily="50" charset="-128"/>
              </a:rPr>
              <a:t>ます</a:t>
            </a:r>
            <a:r>
              <a:rPr lang="ja-JP" altLang="en-US" sz="1200" dirty="0">
                <a:solidFill>
                  <a:prstClr val="black"/>
                </a:solidFill>
                <a:latin typeface="游ゴシック" panose="020B0400000000000000" pitchFamily="50" charset="-128"/>
                <a:ea typeface="游ゴシック" panose="020B0400000000000000" pitchFamily="50" charset="-128"/>
              </a:rPr>
              <a:t>。（接種</a:t>
            </a:r>
            <a:r>
              <a:rPr lang="ja-JP" altLang="en-US" sz="1200" dirty="0" smtClean="0">
                <a:solidFill>
                  <a:prstClr val="black"/>
                </a:solidFill>
                <a:latin typeface="游ゴシック" panose="020B0400000000000000" pitchFamily="50" charset="-128"/>
                <a:ea typeface="游ゴシック" panose="020B0400000000000000" pitchFamily="50" charset="-128"/>
              </a:rPr>
              <a:t>は原則ご本人</a:t>
            </a:r>
            <a:r>
              <a:rPr lang="ja-JP" altLang="en-US" sz="1200" dirty="0">
                <a:solidFill>
                  <a:prstClr val="black"/>
                </a:solidFill>
                <a:latin typeface="游ゴシック" panose="020B0400000000000000" pitchFamily="50" charset="-128"/>
                <a:ea typeface="游ゴシック" panose="020B0400000000000000" pitchFamily="50" charset="-128"/>
              </a:rPr>
              <a:t>の同意により決めていただくものです</a:t>
            </a:r>
            <a:r>
              <a:rPr lang="ja-JP" altLang="en-US" sz="1200" dirty="0" smtClean="0">
                <a:solidFill>
                  <a:prstClr val="black"/>
                </a:solidFill>
                <a:latin typeface="游ゴシック" panose="020B0400000000000000" pitchFamily="50" charset="-128"/>
                <a:ea typeface="游ゴシック" panose="020B0400000000000000" pitchFamily="50" charset="-128"/>
              </a:rPr>
              <a:t>。）</a:t>
            </a:r>
            <a:endParaRPr lang="en-US" altLang="ja-JP" sz="1200" dirty="0">
              <a:solidFill>
                <a:prstClr val="black"/>
              </a:solidFill>
              <a:latin typeface="游ゴシック" panose="020B0400000000000000" pitchFamily="50" charset="-128"/>
              <a:ea typeface="游ゴシック" panose="020B0400000000000000" pitchFamily="50" charset="-128"/>
            </a:endParaRPr>
          </a:p>
          <a:p>
            <a:pPr lvl="0">
              <a:spcBef>
                <a:spcPts val="1200"/>
              </a:spcBef>
              <a:spcAft>
                <a:spcPts val="600"/>
              </a:spcAft>
            </a:pPr>
            <a:r>
              <a:rPr lang="ja-JP" altLang="en-US" sz="1200" dirty="0">
                <a:solidFill>
                  <a:prstClr val="black"/>
                </a:solidFill>
                <a:latin typeface="游ゴシック" panose="020B0400000000000000" pitchFamily="50" charset="-128"/>
                <a:ea typeface="游ゴシック" panose="020B0400000000000000" pitchFamily="50" charset="-128"/>
              </a:rPr>
              <a:t>２　</a:t>
            </a:r>
            <a:r>
              <a:rPr lang="ja-JP" altLang="en-US" sz="1200" dirty="0" smtClean="0">
                <a:solidFill>
                  <a:prstClr val="black"/>
                </a:solidFill>
                <a:latin typeface="游ゴシック" panose="020B0400000000000000" pitchFamily="50" charset="-128"/>
                <a:ea typeface="游ゴシック" panose="020B0400000000000000" pitchFamily="50" charset="-128"/>
              </a:rPr>
              <a:t>当施設以外の住所に接種券が送付される場合には、届き次第速やかにご本人の元　</a:t>
            </a:r>
            <a:r>
              <a:rPr lang="en-US" altLang="ja-JP" sz="1200" dirty="0" smtClean="0">
                <a:solidFill>
                  <a:prstClr val="black"/>
                </a:solidFill>
                <a:latin typeface="游ゴシック" panose="020B0400000000000000" pitchFamily="50" charset="-128"/>
                <a:ea typeface="游ゴシック" panose="020B0400000000000000" pitchFamily="50" charset="-128"/>
              </a:rPr>
              <a:t/>
            </a:r>
            <a:br>
              <a:rPr lang="en-US" altLang="ja-JP" sz="1200" dirty="0" smtClean="0">
                <a:solidFill>
                  <a:prstClr val="black"/>
                </a:solidFill>
                <a:latin typeface="游ゴシック" panose="020B0400000000000000" pitchFamily="50" charset="-128"/>
                <a:ea typeface="游ゴシック" panose="020B0400000000000000" pitchFamily="50" charset="-128"/>
              </a:rPr>
            </a:br>
            <a:r>
              <a:rPr lang="ja-JP" altLang="en-US" sz="1200" dirty="0" smtClean="0">
                <a:solidFill>
                  <a:prstClr val="black"/>
                </a:solidFill>
                <a:latin typeface="游ゴシック" panose="020B0400000000000000" pitchFamily="50" charset="-128"/>
                <a:ea typeface="游ゴシック" panose="020B0400000000000000" pitchFamily="50" charset="-128"/>
              </a:rPr>
              <a:t>　へお送りください。（施設</a:t>
            </a:r>
            <a:r>
              <a:rPr lang="ja-JP" altLang="en-US" sz="1200" dirty="0">
                <a:solidFill>
                  <a:prstClr val="black"/>
                </a:solidFill>
                <a:latin typeface="游ゴシック" panose="020B0400000000000000" pitchFamily="50" charset="-128"/>
                <a:ea typeface="游ゴシック" panose="020B0400000000000000" pitchFamily="50" charset="-128"/>
              </a:rPr>
              <a:t>に預けていただく</a:t>
            </a:r>
            <a:r>
              <a:rPr lang="ja-JP" altLang="en-US" sz="1200" dirty="0" smtClean="0">
                <a:solidFill>
                  <a:prstClr val="black"/>
                </a:solidFill>
                <a:latin typeface="游ゴシック" panose="020B0400000000000000" pitchFamily="50" charset="-128"/>
                <a:ea typeface="游ゴシック" panose="020B0400000000000000" pitchFamily="50" charset="-128"/>
              </a:rPr>
              <a:t>ことは差し支えありません。）</a:t>
            </a:r>
            <a:endParaRPr lang="en-US" altLang="ja-JP" sz="1200" dirty="0" smtClean="0">
              <a:solidFill>
                <a:prstClr val="black"/>
              </a:solidFill>
              <a:latin typeface="游ゴシック" panose="020B0400000000000000" pitchFamily="50" charset="-128"/>
              <a:ea typeface="游ゴシック" panose="020B0400000000000000" pitchFamily="50" charset="-128"/>
            </a:endParaRPr>
          </a:p>
          <a:p>
            <a:pPr>
              <a:spcAft>
                <a:spcPts val="1200"/>
              </a:spcAft>
            </a:pPr>
            <a:r>
              <a:rPr lang="en-US" altLang="ja-JP" sz="1200" dirty="0">
                <a:solidFill>
                  <a:prstClr val="black"/>
                </a:solidFill>
                <a:latin typeface="游ゴシック" panose="020B0400000000000000" pitchFamily="50" charset="-128"/>
                <a:ea typeface="游ゴシック" panose="020B0400000000000000" pitchFamily="50" charset="-128"/>
              </a:rPr>
              <a:t> </a:t>
            </a:r>
            <a:r>
              <a:rPr lang="ja-JP" altLang="en-US" sz="1200" dirty="0" smtClean="0">
                <a:solidFill>
                  <a:prstClr val="black"/>
                </a:solidFill>
                <a:latin typeface="游ゴシック" panose="020B0400000000000000" pitchFamily="50" charset="-128"/>
                <a:ea typeface="游ゴシック" panose="020B0400000000000000" pitchFamily="50" charset="-128"/>
              </a:rPr>
              <a:t>　　</a:t>
            </a:r>
            <a:r>
              <a:rPr lang="en-US" altLang="ja-JP" sz="1200" dirty="0" smtClean="0">
                <a:solidFill>
                  <a:prstClr val="black"/>
                </a:solidFill>
                <a:latin typeface="游ゴシック" panose="020B0400000000000000" pitchFamily="50" charset="-128"/>
                <a:ea typeface="游ゴシック" panose="020B0400000000000000" pitchFamily="50" charset="-128"/>
              </a:rPr>
              <a:t>※</a:t>
            </a:r>
            <a:r>
              <a:rPr lang="ja-JP" altLang="en-US" sz="1200" dirty="0">
                <a:solidFill>
                  <a:schemeClr val="tx1"/>
                </a:solidFill>
                <a:latin typeface="游ゴシック" panose="020B0400000000000000" pitchFamily="50" charset="-128"/>
                <a:ea typeface="游ゴシック" panose="020B0400000000000000" pitchFamily="50" charset="-128"/>
              </a:rPr>
              <a:t>接種券（予診票一体型）は、ご本人</a:t>
            </a:r>
            <a:r>
              <a:rPr lang="ja-JP" altLang="en-US" sz="1200" dirty="0" smtClean="0">
                <a:solidFill>
                  <a:schemeClr val="tx1"/>
                </a:solidFill>
                <a:latin typeface="游ゴシック" panose="020B0400000000000000" pitchFamily="50" charset="-128"/>
                <a:ea typeface="游ゴシック" panose="020B0400000000000000" pitchFamily="50" charset="-128"/>
              </a:rPr>
              <a:t>の原則住民票</a:t>
            </a:r>
            <a:r>
              <a:rPr lang="ja-JP" altLang="en-US" sz="1200" dirty="0">
                <a:solidFill>
                  <a:schemeClr val="tx1"/>
                </a:solidFill>
                <a:latin typeface="游ゴシック" panose="020B0400000000000000" pitchFamily="50" charset="-128"/>
                <a:ea typeface="游ゴシック" panose="020B0400000000000000" pitchFamily="50" charset="-128"/>
              </a:rPr>
              <a:t>所在地に送付されます。</a:t>
            </a:r>
          </a:p>
          <a:p>
            <a:pPr lvl="0">
              <a:spcAft>
                <a:spcPts val="600"/>
              </a:spcAft>
            </a:pPr>
            <a:r>
              <a:rPr lang="ja-JP" altLang="en-US" sz="1200" dirty="0" smtClean="0">
                <a:solidFill>
                  <a:prstClr val="black"/>
                </a:solidFill>
                <a:latin typeface="游ゴシック" panose="020B0400000000000000" pitchFamily="50" charset="-128"/>
                <a:ea typeface="游ゴシック" panose="020B0400000000000000" pitchFamily="50" charset="-128"/>
              </a:rPr>
              <a:t>３　接種券が届かない等の理由で接種日までに接種券をご本人の元にお送りいただく</a:t>
            </a:r>
            <a:r>
              <a:rPr lang="en-US" altLang="ja-JP" sz="1200" dirty="0" smtClean="0">
                <a:solidFill>
                  <a:prstClr val="black"/>
                </a:solidFill>
                <a:latin typeface="游ゴシック" panose="020B0400000000000000" pitchFamily="50" charset="-128"/>
                <a:ea typeface="游ゴシック" panose="020B0400000000000000" pitchFamily="50" charset="-128"/>
              </a:rPr>
              <a:t/>
            </a:r>
            <a:br>
              <a:rPr lang="en-US" altLang="ja-JP" sz="1200" dirty="0" smtClean="0">
                <a:solidFill>
                  <a:prstClr val="black"/>
                </a:solidFill>
                <a:latin typeface="游ゴシック" panose="020B0400000000000000" pitchFamily="50" charset="-128"/>
                <a:ea typeface="游ゴシック" panose="020B0400000000000000" pitchFamily="50" charset="-128"/>
              </a:rPr>
            </a:br>
            <a:r>
              <a:rPr lang="ja-JP" altLang="en-US" sz="1200" dirty="0" smtClean="0">
                <a:solidFill>
                  <a:prstClr val="black"/>
                </a:solidFill>
                <a:latin typeface="游ゴシック" panose="020B0400000000000000" pitchFamily="50" charset="-128"/>
                <a:ea typeface="游ゴシック" panose="020B0400000000000000" pitchFamily="50" charset="-128"/>
              </a:rPr>
              <a:t>　ことが困難な場合には、必ず事前にご連絡ください。</a:t>
            </a:r>
            <a:r>
              <a:rPr lang="ja-JP" altLang="en-US" sz="1400" b="1" u="sng" dirty="0" smtClean="0">
                <a:solidFill>
                  <a:srgbClr val="FF0000"/>
                </a:solidFill>
                <a:latin typeface="游ゴシック" panose="020B0400000000000000" pitchFamily="50" charset="-128"/>
                <a:ea typeface="游ゴシック" panose="020B0400000000000000" pitchFamily="50" charset="-128"/>
              </a:rPr>
              <a:t>障害者施設の入所者は、</a:t>
            </a:r>
            <a:r>
              <a:rPr lang="en-US" altLang="ja-JP" sz="1400" b="1" u="sng" dirty="0" smtClean="0">
                <a:solidFill>
                  <a:srgbClr val="FF0000"/>
                </a:solidFill>
                <a:latin typeface="游ゴシック" panose="020B0400000000000000" pitchFamily="50" charset="-128"/>
                <a:ea typeface="游ゴシック" panose="020B0400000000000000" pitchFamily="50" charset="-128"/>
              </a:rPr>
              <a:t/>
            </a:r>
            <a:br>
              <a:rPr lang="en-US" altLang="ja-JP" sz="1400" b="1" u="sng" dirty="0" smtClean="0">
                <a:solidFill>
                  <a:srgbClr val="FF0000"/>
                </a:solidFill>
                <a:latin typeface="游ゴシック" panose="020B0400000000000000" pitchFamily="50" charset="-128"/>
                <a:ea typeface="游ゴシック" panose="020B0400000000000000" pitchFamily="50" charset="-128"/>
              </a:rPr>
            </a:br>
            <a:r>
              <a:rPr lang="ja-JP" altLang="en-US" sz="1400" b="1" dirty="0" smtClean="0">
                <a:solidFill>
                  <a:srgbClr val="FF0000"/>
                </a:solidFill>
                <a:latin typeface="游ゴシック" panose="020B0400000000000000" pitchFamily="50" charset="-128"/>
                <a:ea typeface="游ゴシック" panose="020B0400000000000000" pitchFamily="50" charset="-128"/>
              </a:rPr>
              <a:t>　</a:t>
            </a:r>
            <a:r>
              <a:rPr lang="ja-JP" altLang="en-US" sz="1400" b="1" u="sng" dirty="0" smtClean="0">
                <a:solidFill>
                  <a:srgbClr val="FF0000"/>
                </a:solidFill>
                <a:latin typeface="游ゴシック" panose="020B0400000000000000" pitchFamily="50" charset="-128"/>
                <a:ea typeface="游ゴシック" panose="020B0400000000000000" pitchFamily="50" charset="-128"/>
              </a:rPr>
              <a:t>例外的に接種券が届く前でも追加接種を</a:t>
            </a:r>
            <a:r>
              <a:rPr lang="ja-JP" altLang="en-US" sz="1400" b="1" u="sng" dirty="0">
                <a:solidFill>
                  <a:srgbClr val="FF0000"/>
                </a:solidFill>
                <a:latin typeface="游ゴシック" panose="020B0400000000000000" pitchFamily="50" charset="-128"/>
                <a:ea typeface="游ゴシック" panose="020B0400000000000000" pitchFamily="50" charset="-128"/>
              </a:rPr>
              <a:t>受けることが</a:t>
            </a:r>
            <a:r>
              <a:rPr lang="ja-JP" altLang="en-US" sz="1400" b="1" u="sng" dirty="0" smtClean="0">
                <a:solidFill>
                  <a:srgbClr val="FF0000"/>
                </a:solidFill>
                <a:latin typeface="游ゴシック" panose="020B0400000000000000" pitchFamily="50" charset="-128"/>
                <a:ea typeface="游ゴシック" panose="020B0400000000000000" pitchFamily="50" charset="-128"/>
              </a:rPr>
              <a:t>できますが、接種</a:t>
            </a:r>
            <a:r>
              <a:rPr lang="en-US" altLang="ja-JP" sz="1400" b="1" u="sng" dirty="0" smtClean="0">
                <a:solidFill>
                  <a:srgbClr val="FF0000"/>
                </a:solidFill>
                <a:latin typeface="游ゴシック" panose="020B0400000000000000" pitchFamily="50" charset="-128"/>
                <a:ea typeface="游ゴシック" panose="020B0400000000000000" pitchFamily="50" charset="-128"/>
              </a:rPr>
              <a:t/>
            </a:r>
            <a:br>
              <a:rPr lang="en-US" altLang="ja-JP" sz="1400" b="1" u="sng" dirty="0" smtClean="0">
                <a:solidFill>
                  <a:srgbClr val="FF0000"/>
                </a:solidFill>
                <a:latin typeface="游ゴシック" panose="020B0400000000000000" pitchFamily="50" charset="-128"/>
                <a:ea typeface="游ゴシック" panose="020B0400000000000000" pitchFamily="50" charset="-128"/>
              </a:rPr>
            </a:br>
            <a:r>
              <a:rPr lang="ja-JP" altLang="en-US" sz="1400" b="1" dirty="0" smtClean="0">
                <a:solidFill>
                  <a:srgbClr val="FF0000"/>
                </a:solidFill>
                <a:latin typeface="游ゴシック" panose="020B0400000000000000" pitchFamily="50" charset="-128"/>
                <a:ea typeface="游ゴシック" panose="020B0400000000000000" pitchFamily="50" charset="-128"/>
              </a:rPr>
              <a:t>　</a:t>
            </a:r>
            <a:r>
              <a:rPr lang="ja-JP" altLang="en-US" sz="1400" b="1" u="sng" dirty="0" smtClean="0">
                <a:solidFill>
                  <a:srgbClr val="FF0000"/>
                </a:solidFill>
                <a:latin typeface="游ゴシック" panose="020B0400000000000000" pitchFamily="50" charset="-128"/>
                <a:ea typeface="游ゴシック" panose="020B0400000000000000" pitchFamily="50" charset="-128"/>
              </a:rPr>
              <a:t>後に届いた接種券を速やかに施設宛てにお送りいただく必要があります</a:t>
            </a:r>
            <a:r>
              <a:rPr lang="ja-JP" altLang="en-US" sz="1200" dirty="0" smtClean="0">
                <a:solidFill>
                  <a:prstClr val="black"/>
                </a:solidFill>
                <a:latin typeface="游ゴシック" panose="020B0400000000000000" pitchFamily="50" charset="-128"/>
                <a:ea typeface="游ゴシック" panose="020B0400000000000000" pitchFamily="50" charset="-128"/>
              </a:rPr>
              <a:t>。</a:t>
            </a:r>
            <a:endParaRPr lang="ja-JP" altLang="en-US" sz="1200" dirty="0">
              <a:solidFill>
                <a:schemeClr val="tx1"/>
              </a:solidFill>
              <a:latin typeface="游ゴシック" panose="020B0400000000000000" pitchFamily="50" charset="-128"/>
              <a:ea typeface="游ゴシック" panose="020B0400000000000000" pitchFamily="50" charset="-128"/>
            </a:endParaRPr>
          </a:p>
        </p:txBody>
      </p:sp>
      <p:grpSp>
        <p:nvGrpSpPr>
          <p:cNvPr id="14" name="グループ化 13"/>
          <p:cNvGrpSpPr/>
          <p:nvPr userDrawn="1"/>
        </p:nvGrpSpPr>
        <p:grpSpPr>
          <a:xfrm>
            <a:off x="-372426" y="567892"/>
            <a:ext cx="1744026" cy="765258"/>
            <a:chOff x="5723819" y="208359"/>
            <a:chExt cx="1862923" cy="843201"/>
          </a:xfrm>
        </p:grpSpPr>
        <p:sp>
          <p:nvSpPr>
            <p:cNvPr id="15" name="楕円 14"/>
            <p:cNvSpPr>
              <a:spLocks noChangeAspect="1"/>
            </p:cNvSpPr>
            <p:nvPr/>
          </p:nvSpPr>
          <p:spPr>
            <a:xfrm>
              <a:off x="6236821" y="208359"/>
              <a:ext cx="843201" cy="843201"/>
            </a:xfrm>
            <a:prstGeom prst="ellipse">
              <a:avLst/>
            </a:prstGeom>
            <a:solidFill>
              <a:srgbClr val="FFC000"/>
            </a:solidFill>
            <a:ln w="50800"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a:p>
          </p:txBody>
        </p:sp>
        <p:sp>
          <p:nvSpPr>
            <p:cNvPr id="19" name="テキスト ボックス 18"/>
            <p:cNvSpPr txBox="1"/>
            <p:nvPr/>
          </p:nvSpPr>
          <p:spPr>
            <a:xfrm>
              <a:off x="5723819" y="287001"/>
              <a:ext cx="1862923" cy="686373"/>
            </a:xfrm>
            <a:prstGeom prst="rect">
              <a:avLst/>
            </a:prstGeom>
            <a:noFill/>
          </p:spPr>
          <p:txBody>
            <a:bodyPr wrap="square" rtlCol="0">
              <a:spAutoFit/>
            </a:bodyPr>
            <a:lstStyle/>
            <a:p>
              <a:pPr algn="ctr"/>
              <a:r>
                <a:rPr lang="ja-JP" altLang="en-US" sz="998" b="1" dirty="0">
                  <a:ln w="6600">
                    <a:noFill/>
                    <a:prstDash val="solid"/>
                  </a:ln>
                  <a:solidFill>
                    <a:schemeClr val="bg1"/>
                  </a:solidFill>
                  <a:latin typeface="BIZ UDPゴシック" panose="020B0400000000000000" pitchFamily="50" charset="-128"/>
                  <a:ea typeface="BIZ UDPゴシック" panose="020B0400000000000000" pitchFamily="50" charset="-128"/>
                </a:rPr>
                <a:t>接種費用</a:t>
              </a:r>
              <a:endParaRPr lang="en-US" altLang="ja-JP" sz="998" b="1" dirty="0">
                <a:ln w="6600">
                  <a:noFill/>
                  <a:prstDash val="solid"/>
                </a:ln>
                <a:solidFill>
                  <a:schemeClr val="bg1"/>
                </a:solidFill>
                <a:latin typeface="BIZ UDPゴシック" panose="020B0400000000000000" pitchFamily="50" charset="-128"/>
                <a:ea typeface="BIZ UDPゴシック" panose="020B0400000000000000" pitchFamily="50" charset="-128"/>
              </a:endParaRPr>
            </a:p>
            <a:p>
              <a:pPr algn="ctr"/>
              <a:r>
                <a:rPr lang="ja-JP" altLang="en-US" sz="1452" b="1" dirty="0">
                  <a:ln w="6600">
                    <a:noFill/>
                    <a:prstDash val="solid"/>
                  </a:ln>
                  <a:solidFill>
                    <a:schemeClr val="bg1"/>
                  </a:solidFill>
                  <a:latin typeface="BIZ UDPゴシック" panose="020B0400000000000000" pitchFamily="50" charset="-128"/>
                  <a:ea typeface="BIZ UDPゴシック" panose="020B0400000000000000" pitchFamily="50" charset="-128"/>
                </a:rPr>
                <a:t>無 料</a:t>
              </a:r>
              <a:endParaRPr lang="en-US" altLang="ja-JP" sz="1452" b="1" dirty="0">
                <a:ln w="6600">
                  <a:noFill/>
                  <a:prstDash val="solid"/>
                </a:ln>
                <a:solidFill>
                  <a:schemeClr val="bg1"/>
                </a:solidFill>
                <a:latin typeface="BIZ UDPゴシック" panose="020B0400000000000000" pitchFamily="50" charset="-128"/>
                <a:ea typeface="BIZ UDPゴシック" panose="020B0400000000000000" pitchFamily="50" charset="-128"/>
              </a:endParaRPr>
            </a:p>
            <a:p>
              <a:pPr algn="ctr"/>
              <a:r>
                <a:rPr lang="ja-JP" altLang="en-US" sz="998" b="1" dirty="0">
                  <a:ln w="6600">
                    <a:noFill/>
                    <a:prstDash val="solid"/>
                  </a:ln>
                  <a:solidFill>
                    <a:schemeClr val="bg1"/>
                  </a:solidFill>
                  <a:latin typeface="BIZ UDPゴシック" panose="020B0400000000000000" pitchFamily="50" charset="-128"/>
                  <a:ea typeface="BIZ UDPゴシック" panose="020B0400000000000000" pitchFamily="50" charset="-128"/>
                </a:rPr>
                <a:t>（全額公費）</a:t>
              </a:r>
            </a:p>
          </p:txBody>
        </p:sp>
      </p:grpSp>
      <p:grpSp>
        <p:nvGrpSpPr>
          <p:cNvPr id="20" name="グループ化 19"/>
          <p:cNvGrpSpPr/>
          <p:nvPr userDrawn="1"/>
        </p:nvGrpSpPr>
        <p:grpSpPr>
          <a:xfrm>
            <a:off x="398448" y="5874429"/>
            <a:ext cx="6065666" cy="1114968"/>
            <a:chOff x="439030" y="4226653"/>
            <a:chExt cx="6683465" cy="1013422"/>
          </a:xfrm>
        </p:grpSpPr>
        <p:sp>
          <p:nvSpPr>
            <p:cNvPr id="21" name="object 58">
              <a:extLst>
                <a:ext uri="{FF2B5EF4-FFF2-40B4-BE49-F238E27FC236}">
                  <a16:creationId xmlns:a16="http://schemas.microsoft.com/office/drawing/2014/main" id="{8D5BD3F8-6C94-462B-8B91-F2E87FA7CD36}"/>
                </a:ext>
              </a:extLst>
            </p:cNvPr>
            <p:cNvSpPr txBox="1">
              <a:spLocks/>
            </p:cNvSpPr>
            <p:nvPr/>
          </p:nvSpPr>
          <p:spPr>
            <a:xfrm>
              <a:off x="447974" y="4680583"/>
              <a:ext cx="6550780" cy="559492"/>
            </a:xfrm>
            <a:prstGeom prst="rect">
              <a:avLst/>
            </a:prstGeom>
            <a:solidFill>
              <a:srgbClr val="FFFFCC"/>
            </a:solidFill>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600"/>
                </a:spcBef>
                <a:spcAft>
                  <a:spcPts val="600"/>
                </a:spcAft>
              </a:pPr>
              <a:r>
                <a:rPr lang="ja-JP" altLang="en-US" sz="1200" dirty="0">
                  <a:latin typeface="游ゴシック Medium" panose="020B0500000000000000" pitchFamily="50" charset="-128"/>
                  <a:ea typeface="游ゴシック Medium" panose="020B0500000000000000" pitchFamily="50" charset="-128"/>
                </a:rPr>
                <a:t>　</a:t>
              </a:r>
              <a:r>
                <a:rPr lang="ja-JP" altLang="en-US" sz="1200" dirty="0" smtClean="0">
                  <a:latin typeface="游ゴシック Medium" panose="020B0500000000000000" pitchFamily="50" charset="-128"/>
                  <a:ea typeface="游ゴシック Medium" panose="020B0500000000000000" pitchFamily="50" charset="-128"/>
                </a:rPr>
                <a:t> </a:t>
              </a:r>
              <a:r>
                <a:rPr lang="ja-JP" altLang="en-US" sz="1200" b="0" dirty="0" smtClean="0">
                  <a:latin typeface="游ゴシック Medium" panose="020B0500000000000000" pitchFamily="50" charset="-128"/>
                  <a:ea typeface="游ゴシック Medium" panose="020B0500000000000000" pitchFamily="50" charset="-128"/>
                </a:rPr>
                <a:t>新型</a:t>
              </a:r>
              <a:r>
                <a:rPr lang="ja-JP" altLang="en-US" sz="1200" b="0" dirty="0">
                  <a:latin typeface="游ゴシック Medium" panose="020B0500000000000000" pitchFamily="50" charset="-128"/>
                  <a:ea typeface="游ゴシック Medium" panose="020B0500000000000000" pitchFamily="50" charset="-128"/>
                </a:rPr>
                <a:t>コロナワクチン</a:t>
              </a:r>
              <a:r>
                <a:rPr lang="ja-JP" altLang="en-US" sz="1200" b="0" dirty="0" smtClean="0">
                  <a:latin typeface="游ゴシック Medium" panose="020B0500000000000000" pitchFamily="50" charset="-128"/>
                  <a:ea typeface="游ゴシック Medium" panose="020B0500000000000000" pitchFamily="50" charset="-128"/>
                </a:rPr>
                <a:t>の２回接種完了から原則８か月以上経過後に</a:t>
              </a:r>
              <a:r>
                <a:rPr lang="ja-JP" altLang="en-US" sz="1200" b="0" dirty="0">
                  <a:latin typeface="游ゴシック Medium" panose="020B0500000000000000" pitchFamily="50" charset="-128"/>
                  <a:ea typeface="游ゴシック Medium" panose="020B0500000000000000" pitchFamily="50" charset="-128"/>
                </a:rPr>
                <a:t>追加</a:t>
              </a:r>
              <a:r>
                <a:rPr lang="ja-JP" altLang="en-US" sz="1200" b="0" dirty="0" smtClean="0">
                  <a:latin typeface="游ゴシック Medium" panose="020B0500000000000000" pitchFamily="50" charset="-128"/>
                  <a:ea typeface="游ゴシック Medium" panose="020B0500000000000000" pitchFamily="50" charset="-128"/>
                </a:rPr>
                <a:t>接種を</a:t>
              </a:r>
              <a:r>
                <a:rPr lang="en-US" altLang="ja-JP" sz="1200" b="0" dirty="0" smtClean="0">
                  <a:latin typeface="游ゴシック Medium" panose="020B0500000000000000" pitchFamily="50" charset="-128"/>
                  <a:ea typeface="游ゴシック Medium" panose="020B0500000000000000" pitchFamily="50" charset="-128"/>
                </a:rPr>
                <a:t>1</a:t>
              </a:r>
              <a:r>
                <a:rPr lang="ja-JP" altLang="en-US" sz="1200" b="0" dirty="0" smtClean="0">
                  <a:latin typeface="游ゴシック Medium" panose="020B0500000000000000" pitchFamily="50" charset="-128"/>
                  <a:ea typeface="游ゴシック Medium" panose="020B0500000000000000" pitchFamily="50" charset="-128"/>
                </a:rPr>
                <a:t>回行うこととされていますが、障害者施設の入所者は、</a:t>
              </a:r>
              <a:r>
                <a:rPr lang="ja-JP" altLang="en-US" sz="1400" b="0" u="sng" dirty="0" smtClean="0">
                  <a:latin typeface="游ゴシック Medium" panose="020B0500000000000000" pitchFamily="50" charset="-128"/>
                  <a:ea typeface="游ゴシック Medium" panose="020B0500000000000000" pitchFamily="50" charset="-128"/>
                </a:rPr>
                <a:t>２回目接種完了から６か月以上経過後</a:t>
              </a:r>
              <a:r>
                <a:rPr lang="ja-JP" altLang="en-US" sz="1200" b="0" dirty="0" smtClean="0">
                  <a:latin typeface="游ゴシック Medium" panose="020B0500000000000000" pitchFamily="50" charset="-128"/>
                  <a:ea typeface="游ゴシック Medium" panose="020B0500000000000000" pitchFamily="50" charset="-128"/>
                </a:rPr>
                <a:t>であれば、前倒しで</a:t>
              </a:r>
              <a:r>
                <a:rPr lang="ja-JP" altLang="en-US" sz="1200" b="0" dirty="0">
                  <a:latin typeface="游ゴシック Medium" panose="020B0500000000000000" pitchFamily="50" charset="-128"/>
                  <a:ea typeface="游ゴシック Medium" panose="020B0500000000000000" pitchFamily="50" charset="-128"/>
                </a:rPr>
                <a:t>追加</a:t>
              </a:r>
              <a:r>
                <a:rPr lang="ja-JP" altLang="en-US" sz="1200" b="0" dirty="0" smtClean="0">
                  <a:latin typeface="游ゴシック Medium" panose="020B0500000000000000" pitchFamily="50" charset="-128"/>
                  <a:ea typeface="游ゴシック Medium" panose="020B0500000000000000" pitchFamily="50" charset="-128"/>
                </a:rPr>
                <a:t>接種</a:t>
              </a:r>
              <a:r>
                <a:rPr lang="ja-JP" altLang="en-US" sz="1200" b="0" dirty="0">
                  <a:latin typeface="游ゴシック Medium" panose="020B0500000000000000" pitchFamily="50" charset="-128"/>
                  <a:ea typeface="游ゴシック Medium" panose="020B0500000000000000" pitchFamily="50" charset="-128"/>
                </a:rPr>
                <a:t>を</a:t>
              </a:r>
              <a:r>
                <a:rPr lang="ja-JP" altLang="en-US" sz="1200" b="0" dirty="0" smtClean="0">
                  <a:latin typeface="游ゴシック Medium" panose="020B0500000000000000" pitchFamily="50" charset="-128"/>
                  <a:ea typeface="游ゴシック Medium" panose="020B0500000000000000" pitchFamily="50" charset="-128"/>
                </a:rPr>
                <a:t>行うことが可能とされています。</a:t>
              </a:r>
              <a:endParaRPr lang="ja-JP" altLang="ja-JP" sz="1200" b="0" dirty="0">
                <a:latin typeface="游ゴシック Medium" panose="020B0500000000000000" pitchFamily="50" charset="-128"/>
                <a:ea typeface="游ゴシック Medium" panose="020B0500000000000000" pitchFamily="50" charset="-128"/>
              </a:endParaRPr>
            </a:p>
          </p:txBody>
        </p:sp>
        <p:grpSp>
          <p:nvGrpSpPr>
            <p:cNvPr id="22" name="グループ化 21"/>
            <p:cNvGrpSpPr/>
            <p:nvPr/>
          </p:nvGrpSpPr>
          <p:grpSpPr>
            <a:xfrm>
              <a:off x="439030" y="4226653"/>
              <a:ext cx="6683465" cy="341025"/>
              <a:chOff x="390128" y="4226530"/>
              <a:chExt cx="6683465" cy="341025"/>
            </a:xfrm>
          </p:grpSpPr>
          <p:grpSp>
            <p:nvGrpSpPr>
              <p:cNvPr id="23" name="object 11"/>
              <p:cNvGrpSpPr/>
              <p:nvPr/>
            </p:nvGrpSpPr>
            <p:grpSpPr>
              <a:xfrm>
                <a:off x="390128" y="4226530"/>
                <a:ext cx="6683465" cy="341025"/>
                <a:chOff x="574331" y="2549806"/>
                <a:chExt cx="7179150" cy="341025"/>
              </a:xfrm>
            </p:grpSpPr>
            <p:sp>
              <p:nvSpPr>
                <p:cNvPr id="26" name="object 12"/>
                <p:cNvSpPr/>
                <p:nvPr/>
              </p:nvSpPr>
              <p:spPr>
                <a:xfrm>
                  <a:off x="876858" y="2563618"/>
                  <a:ext cx="6876622" cy="327213"/>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27" name="object 13"/>
                <p:cNvSpPr/>
                <p:nvPr/>
              </p:nvSpPr>
              <p:spPr>
                <a:xfrm>
                  <a:off x="574332" y="2558464"/>
                  <a:ext cx="396240" cy="327213"/>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28" name="object 14"/>
                <p:cNvSpPr/>
                <p:nvPr/>
              </p:nvSpPr>
              <p:spPr>
                <a:xfrm>
                  <a:off x="574331" y="2549806"/>
                  <a:ext cx="7179150" cy="327213"/>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24" name="object 13">
                <a:extLst>
                  <a:ext uri="{FF2B5EF4-FFF2-40B4-BE49-F238E27FC236}">
                    <a16:creationId xmlns:a16="http://schemas.microsoft.com/office/drawing/2014/main" id="{B6F5E361-3E16-974A-AC4B-C7BD6A319D80}"/>
                  </a:ext>
                </a:extLst>
              </p:cNvPr>
              <p:cNvSpPr txBox="1"/>
              <p:nvPr/>
            </p:nvSpPr>
            <p:spPr>
              <a:xfrm>
                <a:off x="801563" y="4296153"/>
                <a:ext cx="6272029" cy="223796"/>
              </a:xfrm>
              <a:prstGeom prst="rect">
                <a:avLst/>
              </a:prstGeom>
            </p:spPr>
            <p:txBody>
              <a:bodyPr vert="horz" wrap="square" lIns="0" tIns="0" rIns="0" bIns="0" rtlCol="0">
                <a:spAutoFit/>
              </a:bodyPr>
              <a:lstStyle/>
              <a:p>
                <a:pPr marL="180000">
                  <a:spcBef>
                    <a:spcPts val="91"/>
                  </a:spcBef>
                  <a:tabLst>
                    <a:tab pos="2239603" algn="l"/>
                    <a:tab pos="2240179" algn="l"/>
                  </a:tabLst>
                </a:pPr>
                <a:r>
                  <a:rPr lang="ja-JP" altLang="en-US" sz="1600" b="1" spc="91" dirty="0">
                    <a:solidFill>
                      <a:srgbClr val="231F20"/>
                    </a:solidFill>
                    <a:latin typeface="Yu Gothic" panose="020B0400000000000000" pitchFamily="34" charset="-128"/>
                    <a:ea typeface="Yu Gothic" panose="020B0400000000000000" pitchFamily="34" charset="-128"/>
                    <a:cs typeface="ShinMGoPr6N-DeBold"/>
                  </a:rPr>
                  <a:t>追加</a:t>
                </a:r>
                <a:r>
                  <a:rPr lang="ja-JP" altLang="en-US" sz="1600" b="1" spc="91" dirty="0" smtClean="0">
                    <a:solidFill>
                      <a:srgbClr val="231F20"/>
                    </a:solidFill>
                    <a:latin typeface="Yu Gothic" panose="020B0400000000000000" pitchFamily="34" charset="-128"/>
                    <a:ea typeface="Yu Gothic" panose="020B0400000000000000" pitchFamily="34" charset="-128"/>
                    <a:cs typeface="ShinMGoPr6N-DeBold"/>
                  </a:rPr>
                  <a:t>接種の前倒し実施について</a:t>
                </a:r>
                <a:endParaRPr lang="ja-JP" altLang="en-US" sz="1600" b="1" spc="91" dirty="0">
                  <a:solidFill>
                    <a:srgbClr val="231F20"/>
                  </a:solidFill>
                  <a:latin typeface="Yu Gothic" panose="020B0400000000000000" pitchFamily="34" charset="-128"/>
                  <a:ea typeface="Yu Gothic" panose="020B0400000000000000" pitchFamily="34" charset="-128"/>
                  <a:cs typeface="ShinMGoPr6N-DeBold"/>
                </a:endParaRPr>
              </a:p>
            </p:txBody>
          </p:sp>
          <p:sp>
            <p:nvSpPr>
              <p:cNvPr id="25" name="object 13">
                <a:extLst>
                  <a:ext uri="{FF2B5EF4-FFF2-40B4-BE49-F238E27FC236}">
                    <a16:creationId xmlns:a16="http://schemas.microsoft.com/office/drawing/2014/main" id="{109CBD8E-30ED-4F46-8942-920A7F32EC10}"/>
                  </a:ext>
                </a:extLst>
              </p:cNvPr>
              <p:cNvSpPr txBox="1"/>
              <p:nvPr/>
            </p:nvSpPr>
            <p:spPr>
              <a:xfrm>
                <a:off x="399456" y="4288644"/>
                <a:ext cx="393152" cy="253869"/>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spc="91" dirty="0">
                    <a:solidFill>
                      <a:srgbClr val="231F20"/>
                    </a:solidFill>
                    <a:latin typeface="Yu Gothic" panose="020B0400000000000000" pitchFamily="34" charset="-128"/>
                    <a:ea typeface="Yu Gothic" panose="020B0400000000000000" pitchFamily="34" charset="-128"/>
                    <a:cs typeface="ShinMGoPr6N-DeBold"/>
                  </a:rPr>
                  <a:t>2</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29" name="グループ化 28"/>
          <p:cNvGrpSpPr/>
          <p:nvPr userDrawn="1"/>
        </p:nvGrpSpPr>
        <p:grpSpPr>
          <a:xfrm>
            <a:off x="380999" y="7069589"/>
            <a:ext cx="6084000" cy="2537886"/>
            <a:chOff x="419803" y="5296603"/>
            <a:chExt cx="6702691" cy="2306745"/>
          </a:xfrm>
        </p:grpSpPr>
        <p:sp>
          <p:nvSpPr>
            <p:cNvPr id="30" name="テキスト ボックス 29"/>
            <p:cNvSpPr txBox="1"/>
            <p:nvPr/>
          </p:nvSpPr>
          <p:spPr>
            <a:xfrm>
              <a:off x="419803" y="5689423"/>
              <a:ext cx="6701715" cy="1913925"/>
            </a:xfrm>
            <a:prstGeom prst="rect">
              <a:avLst/>
            </a:prstGeom>
            <a:noFill/>
          </p:spPr>
          <p:txBody>
            <a:bodyPr wrap="square" rtlCol="0">
              <a:spAutoFit/>
            </a:bodyPr>
            <a:lstStyle/>
            <a:p>
              <a:pPr>
                <a:spcBef>
                  <a:spcPts val="545"/>
                </a:spcBef>
                <a:spcAft>
                  <a:spcPts val="545"/>
                </a:spcAft>
              </a:pPr>
              <a:r>
                <a:rPr lang="ja-JP" altLang="en-US" sz="1400" dirty="0">
                  <a:latin typeface="游ゴシック Medium" panose="020B0500000000000000" pitchFamily="50" charset="-128"/>
                  <a:ea typeface="游ゴシック Medium" panose="020B0500000000000000" pitchFamily="50" charset="-128"/>
                </a:rPr>
                <a:t>  </a:t>
              </a:r>
              <a:r>
                <a:rPr lang="ja-JP" altLang="en-US" sz="1200" dirty="0">
                  <a:latin typeface="游ゴシック Medium" panose="020B0500000000000000" pitchFamily="50" charset="-128"/>
                  <a:ea typeface="游ゴシック Medium" panose="020B0500000000000000" pitchFamily="50" charset="-128"/>
                </a:rPr>
                <a:t>入所・居住して</a:t>
              </a:r>
              <a:r>
                <a:rPr lang="ja-JP" altLang="en-US" sz="1200" dirty="0" smtClean="0">
                  <a:latin typeface="游ゴシック Medium" panose="020B0500000000000000" pitchFamily="50" charset="-128"/>
                  <a:ea typeface="游ゴシック Medium" panose="020B0500000000000000" pitchFamily="50" charset="-128"/>
                </a:rPr>
                <a:t>いる</a:t>
              </a:r>
              <a:r>
                <a:rPr lang="ja-JP" altLang="en-US" sz="1400" u="sng" dirty="0" smtClean="0">
                  <a:latin typeface="游ゴシック Medium" panose="020B0500000000000000" pitchFamily="50" charset="-128"/>
                  <a:ea typeface="游ゴシック Medium" panose="020B0500000000000000" pitchFamily="50" charset="-128"/>
                </a:rPr>
                <a:t>障害者施設内</a:t>
              </a:r>
              <a:r>
                <a:rPr lang="ja-JP" altLang="en-US" sz="1200" dirty="0">
                  <a:latin typeface="游ゴシック Medium" panose="020B0500000000000000" pitchFamily="50" charset="-128"/>
                  <a:ea typeface="游ゴシック Medium" panose="020B0500000000000000" pitchFamily="50" charset="-128"/>
                </a:rPr>
                <a:t>で受けることができます</a:t>
              </a:r>
              <a:r>
                <a:rPr lang="ja-JP" altLang="en-US" sz="1200" dirty="0" smtClean="0">
                  <a:latin typeface="游ゴシック Medium" panose="020B0500000000000000" pitchFamily="50" charset="-128"/>
                  <a:ea typeface="游ゴシック Medium" panose="020B0500000000000000" pitchFamily="50" charset="-128"/>
                </a:rPr>
                <a:t>。</a:t>
              </a:r>
              <a:endParaRPr lang="en-US" altLang="ja-JP" sz="1200" dirty="0" smtClean="0">
                <a:latin typeface="游ゴシック Medium" panose="020B0500000000000000" pitchFamily="50" charset="-128"/>
                <a:ea typeface="游ゴシック Medium" panose="020B0500000000000000" pitchFamily="50" charset="-128"/>
              </a:endParaRPr>
            </a:p>
            <a:p>
              <a:pPr>
                <a:spcBef>
                  <a:spcPts val="545"/>
                </a:spcBef>
                <a:spcAft>
                  <a:spcPts val="545"/>
                </a:spcAft>
              </a:pPr>
              <a:r>
                <a:rPr lang="ja-JP" altLang="en-US" sz="1200" dirty="0" smtClean="0">
                  <a:latin typeface="游ゴシック Medium" panose="020B0500000000000000" pitchFamily="50" charset="-128"/>
                  <a:ea typeface="游ゴシック Medium" panose="020B0500000000000000" pitchFamily="50" charset="-128"/>
                </a:rPr>
                <a:t>　</a:t>
              </a:r>
              <a:r>
                <a:rPr lang="en-US" altLang="ja-JP" sz="1200" dirty="0" smtClean="0">
                  <a:latin typeface="游ゴシック Medium" panose="020B0500000000000000" pitchFamily="50" charset="-128"/>
                  <a:ea typeface="游ゴシック Medium" panose="020B0500000000000000" pitchFamily="50" charset="-128"/>
                </a:rPr>
                <a:t>※</a:t>
              </a:r>
            </a:p>
            <a:p>
              <a:pPr>
                <a:spcAft>
                  <a:spcPts val="545"/>
                </a:spcAft>
              </a:pPr>
              <a:r>
                <a:rPr lang="ja-JP" altLang="ja-JP" sz="1200" dirty="0" smtClean="0">
                  <a:latin typeface="游ゴシック Medium" panose="020B0500000000000000" pitchFamily="50" charset="-128"/>
                  <a:ea typeface="游ゴシック Medium" panose="020B0500000000000000" pitchFamily="50" charset="-128"/>
                </a:rPr>
                <a:t>　</a:t>
              </a:r>
              <a:r>
                <a:rPr lang="en-US" altLang="ja-JP" sz="1200" dirty="0" smtClean="0">
                  <a:latin typeface="游ゴシック Medium" panose="020B0500000000000000" pitchFamily="50" charset="-128"/>
                  <a:ea typeface="游ゴシック Medium" panose="020B0500000000000000" pitchFamily="50" charset="-128"/>
                </a:rPr>
                <a:t>※</a:t>
              </a:r>
              <a:r>
                <a:rPr lang="ja-JP" altLang="en-US" sz="1200" dirty="0" smtClean="0">
                  <a:latin typeface="游ゴシック Medium" panose="020B0500000000000000" pitchFamily="50" charset="-128"/>
                  <a:ea typeface="游ゴシック Medium" panose="020B0500000000000000" pitchFamily="50" charset="-128"/>
                </a:rPr>
                <a:t>名古屋市外の市町村に住民票がある方も、</a:t>
              </a:r>
              <a:r>
                <a:rPr lang="ja-JP" altLang="ja-JP" sz="1200" dirty="0" smtClean="0">
                  <a:latin typeface="游ゴシック Medium" panose="020B0500000000000000" pitchFamily="50" charset="-128"/>
                  <a:ea typeface="游ゴシック Medium" panose="020B0500000000000000" pitchFamily="50" charset="-128"/>
                </a:rPr>
                <a:t>施設で</a:t>
              </a:r>
              <a:r>
                <a:rPr lang="ja-JP" altLang="en-US" sz="1200" dirty="0" smtClean="0">
                  <a:latin typeface="游ゴシック Medium" panose="020B0500000000000000" pitchFamily="50" charset="-128"/>
                  <a:ea typeface="游ゴシック Medium" panose="020B0500000000000000" pitchFamily="50" charset="-128"/>
                </a:rPr>
                <a:t>接種を受けることができます。</a:t>
              </a:r>
              <a:endParaRPr lang="ja-JP" altLang="ja-JP" sz="1200" dirty="0" smtClean="0">
                <a:latin typeface="游ゴシック Medium" panose="020B0500000000000000" pitchFamily="50" charset="-128"/>
                <a:ea typeface="游ゴシック Medium" panose="020B0500000000000000" pitchFamily="50" charset="-128"/>
              </a:endParaRPr>
            </a:p>
            <a:p>
              <a:pPr>
                <a:spcAft>
                  <a:spcPts val="545"/>
                </a:spcAft>
              </a:pPr>
              <a:r>
                <a:rPr lang="ja-JP" altLang="en-US" sz="1200" dirty="0">
                  <a:latin typeface="游ゴシック Medium" panose="020B0500000000000000" pitchFamily="50" charset="-128"/>
                  <a:ea typeface="游ゴシック Medium" panose="020B0500000000000000" pitchFamily="50" charset="-128"/>
                </a:rPr>
                <a:t>　</a:t>
              </a:r>
              <a:r>
                <a:rPr lang="en-US" altLang="ja-JP" sz="1200" dirty="0" smtClean="0">
                  <a:latin typeface="游ゴシック Medium" panose="020B0500000000000000" pitchFamily="50" charset="-128"/>
                  <a:ea typeface="游ゴシック Medium" panose="020B0500000000000000" pitchFamily="50" charset="-128"/>
                </a:rPr>
                <a:t>※</a:t>
              </a:r>
              <a:r>
                <a:rPr lang="ja-JP" altLang="en-US" sz="1200" dirty="0" smtClean="0">
                  <a:latin typeface="游ゴシック Medium" panose="020B0500000000000000" pitchFamily="50" charset="-128"/>
                  <a:ea typeface="游ゴシック Medium" panose="020B0500000000000000" pitchFamily="50" charset="-128"/>
                </a:rPr>
                <a:t>施設以外の</a:t>
              </a:r>
              <a:r>
                <a:rPr lang="ja-JP" altLang="en-US" sz="1200" dirty="0">
                  <a:latin typeface="游ゴシック Medium" panose="020B0500000000000000" pitchFamily="50" charset="-128"/>
                  <a:ea typeface="游ゴシック Medium" panose="020B0500000000000000" pitchFamily="50" charset="-128"/>
                </a:rPr>
                <a:t>場所（住民票がある市町村の医療</a:t>
              </a:r>
              <a:r>
                <a:rPr lang="ja-JP" altLang="en-US" sz="1200" dirty="0" smtClean="0">
                  <a:latin typeface="游ゴシック Medium" panose="020B0500000000000000" pitchFamily="50" charset="-128"/>
                  <a:ea typeface="游ゴシック Medium" panose="020B0500000000000000" pitchFamily="50" charset="-128"/>
                </a:rPr>
                <a:t>機関等）で、接種を受ける場合には　　</a:t>
              </a:r>
              <a:r>
                <a:rPr lang="en-US" altLang="ja-JP" sz="1200" dirty="0" smtClean="0">
                  <a:latin typeface="游ゴシック Medium" panose="020B0500000000000000" pitchFamily="50" charset="-128"/>
                  <a:ea typeface="游ゴシック Medium" panose="020B0500000000000000" pitchFamily="50" charset="-128"/>
                </a:rPr>
                <a:t/>
              </a:r>
              <a:br>
                <a:rPr lang="en-US" altLang="ja-JP" sz="1200" dirty="0" smtClean="0">
                  <a:latin typeface="游ゴシック Medium" panose="020B0500000000000000" pitchFamily="50" charset="-128"/>
                  <a:ea typeface="游ゴシック Medium" panose="020B0500000000000000" pitchFamily="50" charset="-128"/>
                </a:rPr>
              </a:br>
              <a:r>
                <a:rPr lang="ja-JP" altLang="en-US" sz="1200" dirty="0" smtClean="0">
                  <a:latin typeface="游ゴシック Medium" panose="020B0500000000000000" pitchFamily="50" charset="-128"/>
                  <a:ea typeface="游ゴシック Medium" panose="020B0500000000000000" pitchFamily="50" charset="-128"/>
                </a:rPr>
                <a:t>　　ご自身又はご家族等により予約していただく必要がありますが、接種券が届いて</a:t>
              </a:r>
              <a:r>
                <a:rPr lang="en-US" altLang="ja-JP" sz="1200" dirty="0" smtClean="0">
                  <a:latin typeface="游ゴシック Medium" panose="020B0500000000000000" pitchFamily="50" charset="-128"/>
                  <a:ea typeface="游ゴシック Medium" panose="020B0500000000000000" pitchFamily="50" charset="-128"/>
                </a:rPr>
                <a:t/>
              </a:r>
              <a:br>
                <a:rPr lang="en-US" altLang="ja-JP" sz="1200" dirty="0" smtClean="0">
                  <a:latin typeface="游ゴシック Medium" panose="020B0500000000000000" pitchFamily="50" charset="-128"/>
                  <a:ea typeface="游ゴシック Medium" panose="020B0500000000000000" pitchFamily="50" charset="-128"/>
                </a:rPr>
              </a:br>
              <a:r>
                <a:rPr lang="ja-JP" altLang="en-US" sz="1200" dirty="0" smtClean="0">
                  <a:latin typeface="游ゴシック Medium" panose="020B0500000000000000" pitchFamily="50" charset="-128"/>
                  <a:ea typeface="游ゴシック Medium" panose="020B0500000000000000" pitchFamily="50" charset="-128"/>
                </a:rPr>
                <a:t>　　いない方で、</a:t>
              </a:r>
              <a:r>
                <a:rPr lang="en-US" altLang="ja-JP" sz="1200" dirty="0" smtClean="0">
                  <a:latin typeface="游ゴシック Medium" panose="020B0500000000000000" pitchFamily="50" charset="-128"/>
                  <a:ea typeface="游ゴシック Medium" panose="020B0500000000000000" pitchFamily="50" charset="-128"/>
                </a:rPr>
                <a:t>2</a:t>
              </a:r>
              <a:r>
                <a:rPr lang="ja-JP" altLang="en-US" sz="1200" dirty="0" smtClean="0">
                  <a:latin typeface="游ゴシック Medium" panose="020B0500000000000000" pitchFamily="50" charset="-128"/>
                  <a:ea typeface="游ゴシック Medium" panose="020B0500000000000000" pitchFamily="50" charset="-128"/>
                </a:rPr>
                <a:t>回目接種完了から</a:t>
              </a:r>
              <a:r>
                <a:rPr lang="en-US" altLang="ja-JP" sz="1200" dirty="0" smtClean="0">
                  <a:latin typeface="游ゴシック Medium" panose="020B0500000000000000" pitchFamily="50" charset="-128"/>
                  <a:ea typeface="游ゴシック Medium" panose="020B0500000000000000" pitchFamily="50" charset="-128"/>
                </a:rPr>
                <a:t>8</a:t>
              </a:r>
              <a:r>
                <a:rPr lang="ja-JP" altLang="en-US" sz="1200" dirty="0" smtClean="0">
                  <a:latin typeface="游ゴシック Medium" panose="020B0500000000000000" pitchFamily="50" charset="-128"/>
                  <a:ea typeface="游ゴシック Medium" panose="020B0500000000000000" pitchFamily="50" charset="-128"/>
                </a:rPr>
                <a:t>か月経過を待たずに接種を受けようとする場</a:t>
              </a:r>
              <a:r>
                <a:rPr lang="en-US" altLang="ja-JP" sz="1200" dirty="0" smtClean="0">
                  <a:latin typeface="游ゴシック Medium" panose="020B0500000000000000" pitchFamily="50" charset="-128"/>
                  <a:ea typeface="游ゴシック Medium" panose="020B0500000000000000" pitchFamily="50" charset="-128"/>
                </a:rPr>
                <a:t/>
              </a:r>
              <a:br>
                <a:rPr lang="en-US" altLang="ja-JP" sz="1200" dirty="0" smtClean="0">
                  <a:latin typeface="游ゴシック Medium" panose="020B0500000000000000" pitchFamily="50" charset="-128"/>
                  <a:ea typeface="游ゴシック Medium" panose="020B0500000000000000" pitchFamily="50" charset="-128"/>
                </a:rPr>
              </a:br>
              <a:r>
                <a:rPr lang="ja-JP" altLang="en-US" sz="1200" dirty="0" smtClean="0">
                  <a:latin typeface="游ゴシック Medium" panose="020B0500000000000000" pitchFamily="50" charset="-128"/>
                  <a:ea typeface="游ゴシック Medium" panose="020B0500000000000000" pitchFamily="50" charset="-128"/>
                </a:rPr>
                <a:t>　　合には、入所する施設からの予約でなければ受け付けられないことがあります。</a:t>
              </a:r>
              <a:r>
                <a:rPr lang="en-US" altLang="ja-JP" sz="1200" dirty="0" smtClean="0">
                  <a:latin typeface="游ゴシック Medium" panose="020B0500000000000000" pitchFamily="50" charset="-128"/>
                  <a:ea typeface="游ゴシック Medium" panose="020B0500000000000000" pitchFamily="50" charset="-128"/>
                </a:rPr>
                <a:t/>
              </a:r>
              <a:br>
                <a:rPr lang="en-US" altLang="ja-JP" sz="1200" dirty="0" smtClean="0">
                  <a:latin typeface="游ゴシック Medium" panose="020B0500000000000000" pitchFamily="50" charset="-128"/>
                  <a:ea typeface="游ゴシック Medium" panose="020B0500000000000000" pitchFamily="50" charset="-128"/>
                </a:rPr>
              </a:br>
              <a:r>
                <a:rPr lang="ja-JP" altLang="en-US" sz="1200" dirty="0" smtClean="0">
                  <a:latin typeface="游ゴシック Medium" panose="020B0500000000000000" pitchFamily="50" charset="-128"/>
                  <a:ea typeface="游ゴシック Medium" panose="020B0500000000000000" pitchFamily="50" charset="-128"/>
                </a:rPr>
                <a:t>　　その場合にはお申し出ください。</a:t>
              </a:r>
              <a:endParaRPr lang="en-US" altLang="ja-JP" sz="1200" dirty="0" smtClean="0">
                <a:latin typeface="游ゴシック Medium" panose="020B0500000000000000" pitchFamily="50" charset="-128"/>
                <a:ea typeface="游ゴシック Medium" panose="020B0500000000000000" pitchFamily="50" charset="-128"/>
              </a:endParaRPr>
            </a:p>
            <a:p>
              <a:pPr>
                <a:spcAft>
                  <a:spcPts val="545"/>
                </a:spcAft>
              </a:pPr>
              <a:endParaRPr lang="en-US" altLang="ja-JP" sz="1200" dirty="0">
                <a:latin typeface="游ゴシック Medium" panose="020B0500000000000000" pitchFamily="50" charset="-128"/>
                <a:ea typeface="游ゴシック Medium" panose="020B0500000000000000" pitchFamily="50" charset="-128"/>
              </a:endParaRPr>
            </a:p>
          </p:txBody>
        </p:sp>
        <p:grpSp>
          <p:nvGrpSpPr>
            <p:cNvPr id="31" name="グループ化 30"/>
            <p:cNvGrpSpPr/>
            <p:nvPr/>
          </p:nvGrpSpPr>
          <p:grpSpPr>
            <a:xfrm>
              <a:off x="433781" y="5296603"/>
              <a:ext cx="6688713" cy="343806"/>
              <a:chOff x="390128" y="4165927"/>
              <a:chExt cx="6688713" cy="343806"/>
            </a:xfrm>
          </p:grpSpPr>
          <p:grpSp>
            <p:nvGrpSpPr>
              <p:cNvPr id="32" name="object 11"/>
              <p:cNvGrpSpPr/>
              <p:nvPr/>
            </p:nvGrpSpPr>
            <p:grpSpPr>
              <a:xfrm>
                <a:off x="390128" y="4165927"/>
                <a:ext cx="6688713" cy="327217"/>
                <a:chOff x="574331" y="2489203"/>
                <a:chExt cx="7184787" cy="327217"/>
              </a:xfrm>
            </p:grpSpPr>
            <p:sp>
              <p:nvSpPr>
                <p:cNvPr id="35" name="object 12"/>
                <p:cNvSpPr/>
                <p:nvPr/>
              </p:nvSpPr>
              <p:spPr>
                <a:xfrm>
                  <a:off x="970330" y="2489207"/>
                  <a:ext cx="6788788" cy="327213"/>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36" name="object 13"/>
                <p:cNvSpPr/>
                <p:nvPr/>
              </p:nvSpPr>
              <p:spPr>
                <a:xfrm>
                  <a:off x="574332" y="2489205"/>
                  <a:ext cx="396240" cy="327213"/>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37" name="object 14"/>
                <p:cNvSpPr/>
                <p:nvPr/>
              </p:nvSpPr>
              <p:spPr>
                <a:xfrm>
                  <a:off x="574331" y="2489203"/>
                  <a:ext cx="7184787" cy="327213"/>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33" name="object 13">
                <a:extLst>
                  <a:ext uri="{FF2B5EF4-FFF2-40B4-BE49-F238E27FC236}">
                    <a16:creationId xmlns:a16="http://schemas.microsoft.com/office/drawing/2014/main" id="{B6F5E361-3E16-974A-AC4B-C7BD6A319D80}"/>
                  </a:ext>
                </a:extLst>
              </p:cNvPr>
              <p:cNvSpPr txBox="1"/>
              <p:nvPr/>
            </p:nvSpPr>
            <p:spPr>
              <a:xfrm>
                <a:off x="801564" y="4238434"/>
                <a:ext cx="5322379" cy="271299"/>
              </a:xfrm>
              <a:prstGeom prst="rect">
                <a:avLst/>
              </a:prstGeom>
            </p:spPr>
            <p:txBody>
              <a:bodyPr vert="horz" wrap="square" lIns="0" tIns="0" rIns="0" bIns="0" rtlCol="0">
                <a:spAutoFit/>
              </a:bodyPr>
              <a:lstStyle/>
              <a:p>
                <a:pPr marL="180000">
                  <a:spcBef>
                    <a:spcPts val="935"/>
                  </a:spcBef>
                  <a:buClr>
                    <a:srgbClr val="FFFFFF"/>
                  </a:buClr>
                  <a:buSzPct val="83333"/>
                  <a:tabLst>
                    <a:tab pos="520999" algn="l"/>
                    <a:tab pos="521575" algn="l"/>
                  </a:tabLst>
                </a:pPr>
                <a:r>
                  <a:rPr lang="ja-JP" altLang="ja-JP" sz="1600" b="1" dirty="0">
                    <a:latin typeface="游ゴシック" panose="020B0400000000000000" pitchFamily="50" charset="-128"/>
                    <a:ea typeface="游ゴシック" panose="020B0400000000000000" pitchFamily="50" charset="-128"/>
                  </a:rPr>
                  <a:t>接種が受けられる場所</a:t>
                </a:r>
                <a:endParaRPr kumimoji="0" lang="ja-JP" altLang="en-US" sz="1600" b="1" kern="0" spc="91" dirty="0">
                  <a:latin typeface="游ゴシック" panose="020B0400000000000000" pitchFamily="50" charset="-128"/>
                  <a:ea typeface="游ゴシック" panose="020B0400000000000000" pitchFamily="50" charset="-128"/>
                </a:endParaRPr>
              </a:p>
            </p:txBody>
          </p:sp>
          <p:sp>
            <p:nvSpPr>
              <p:cNvPr id="34" name="object 13">
                <a:extLst>
                  <a:ext uri="{FF2B5EF4-FFF2-40B4-BE49-F238E27FC236}">
                    <a16:creationId xmlns:a16="http://schemas.microsoft.com/office/drawing/2014/main" id="{109CBD8E-30ED-4F46-8942-920A7F32EC10}"/>
                  </a:ext>
                </a:extLst>
              </p:cNvPr>
              <p:cNvSpPr txBox="1"/>
              <p:nvPr/>
            </p:nvSpPr>
            <p:spPr>
              <a:xfrm>
                <a:off x="399456" y="4219384"/>
                <a:ext cx="393152" cy="253869"/>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spc="91" dirty="0">
                    <a:solidFill>
                      <a:srgbClr val="231F20"/>
                    </a:solidFill>
                    <a:latin typeface="Yu Gothic" panose="020B0400000000000000" pitchFamily="34" charset="-128"/>
                    <a:ea typeface="Yu Gothic" panose="020B0400000000000000" pitchFamily="34" charset="-128"/>
                    <a:cs typeface="ShinMGoPr6N-DeBold"/>
                  </a:rPr>
                  <a:t>3</a:t>
                </a:r>
                <a:endParaRPr sz="1815" b="1" dirty="0">
                  <a:latin typeface="Yu Gothic" panose="020B0400000000000000" pitchFamily="34" charset="-128"/>
                  <a:ea typeface="Yu Gothic" panose="020B0400000000000000" pitchFamily="34" charset="-128"/>
                  <a:cs typeface="ShinMGoPr6N-DeBold"/>
                </a:endParaRPr>
              </a:p>
            </p:txBody>
          </p:sp>
        </p:grpSp>
      </p:grpSp>
      <p:sp>
        <p:nvSpPr>
          <p:cNvPr id="38" name="テキスト ボックス 37"/>
          <p:cNvSpPr txBox="1"/>
          <p:nvPr userDrawn="1"/>
        </p:nvSpPr>
        <p:spPr>
          <a:xfrm>
            <a:off x="3540125" y="59009"/>
            <a:ext cx="3278215" cy="246221"/>
          </a:xfrm>
          <a:prstGeom prst="rect">
            <a:avLst/>
          </a:prstGeom>
          <a:noFill/>
        </p:spPr>
        <p:txBody>
          <a:bodyPr wrap="square" rtlCol="0">
            <a:spAutoFit/>
          </a:bodyPr>
          <a:lstStyle/>
          <a:p>
            <a:r>
              <a:rPr lang="ja-JP" altLang="en-US" sz="1000" b="1" dirty="0">
                <a:latin typeface="游ゴシック" panose="020B0400000000000000" pitchFamily="50" charset="-128"/>
                <a:ea typeface="游ゴシック" panose="020B0400000000000000" pitchFamily="50" charset="-128"/>
              </a:rPr>
              <a:t>令和３年</a:t>
            </a:r>
            <a:r>
              <a:rPr lang="en-US" altLang="ja-JP" sz="1000" b="1" dirty="0">
                <a:latin typeface="游ゴシック" panose="020B0400000000000000" pitchFamily="50" charset="-128"/>
                <a:ea typeface="游ゴシック" panose="020B0400000000000000" pitchFamily="50" charset="-128"/>
              </a:rPr>
              <a:t>12</a:t>
            </a:r>
            <a:r>
              <a:rPr lang="ja-JP" altLang="en-US" sz="1000" b="1" dirty="0" smtClean="0">
                <a:latin typeface="游ゴシック" panose="020B0400000000000000" pitchFamily="50" charset="-128"/>
                <a:ea typeface="游ゴシック" panose="020B0400000000000000" pitchFamily="50" charset="-128"/>
              </a:rPr>
              <a:t>月</a:t>
            </a:r>
            <a:r>
              <a:rPr lang="en-US" altLang="ja-JP" sz="1000" b="1" smtClean="0">
                <a:latin typeface="游ゴシック" panose="020B0400000000000000" pitchFamily="50" charset="-128"/>
                <a:ea typeface="游ゴシック" panose="020B0400000000000000" pitchFamily="50" charset="-128"/>
              </a:rPr>
              <a:t>27</a:t>
            </a:r>
            <a:r>
              <a:rPr lang="ja-JP" altLang="en-US" sz="1000" b="1" smtClean="0">
                <a:latin typeface="游ゴシック" panose="020B0400000000000000" pitchFamily="50" charset="-128"/>
                <a:ea typeface="游ゴシック" panose="020B0400000000000000" pitchFamily="50" charset="-128"/>
              </a:rPr>
              <a:t>日</a:t>
            </a:r>
            <a:r>
              <a:rPr lang="ja-JP" altLang="en-US" sz="1000" b="1" dirty="0">
                <a:latin typeface="游ゴシック" panose="020B0400000000000000" pitchFamily="50" charset="-128"/>
                <a:ea typeface="游ゴシック" panose="020B0400000000000000" pitchFamily="50" charset="-128"/>
              </a:rPr>
              <a:t>時点の情報に基づき作成しています。</a:t>
            </a:r>
            <a:endParaRPr lang="en-US" altLang="ja-JP" sz="1000" b="1" dirty="0">
              <a:latin typeface="游ゴシック" panose="020B0400000000000000" pitchFamily="50" charset="-128"/>
              <a:ea typeface="游ゴシック" panose="020B0400000000000000" pitchFamily="50" charset="-128"/>
            </a:endParaRPr>
          </a:p>
        </p:txBody>
      </p:sp>
      <p:sp>
        <p:nvSpPr>
          <p:cNvPr id="39" name="テキスト ボックス 38"/>
          <p:cNvSpPr txBox="1"/>
          <p:nvPr userDrawn="1"/>
        </p:nvSpPr>
        <p:spPr>
          <a:xfrm>
            <a:off x="4819650" y="9650981"/>
            <a:ext cx="1174747" cy="307777"/>
          </a:xfrm>
          <a:prstGeom prst="rect">
            <a:avLst/>
          </a:prstGeom>
          <a:noFill/>
        </p:spPr>
        <p:txBody>
          <a:bodyPr wrap="square" rtlCol="0">
            <a:spAutoFit/>
          </a:bodyPr>
          <a:lstStyle/>
          <a:p>
            <a:r>
              <a:rPr lang="ja-JP" altLang="en-US" sz="1400" dirty="0">
                <a:solidFill>
                  <a:srgbClr val="FF0000"/>
                </a:solidFill>
                <a:latin typeface="游ゴシック Medium" panose="020B0500000000000000" pitchFamily="50" charset="-128"/>
                <a:ea typeface="游ゴシック Medium" panose="020B0500000000000000" pitchFamily="50" charset="-128"/>
              </a:rPr>
              <a:t> </a:t>
            </a:r>
            <a:r>
              <a:rPr lang="ja-JP" altLang="en-US" sz="1200" dirty="0" smtClean="0">
                <a:latin typeface="游ゴシック Medium" panose="020B0500000000000000" pitchFamily="50" charset="-128"/>
                <a:ea typeface="游ゴシック Medium" panose="020B0500000000000000" pitchFamily="50" charset="-128"/>
              </a:rPr>
              <a:t>裏面につづく</a:t>
            </a:r>
            <a:r>
              <a:rPr lang="ja-JP" altLang="en-US" sz="1089" dirty="0">
                <a:latin typeface="游ゴシック Medium" panose="020B0500000000000000" pitchFamily="50" charset="-128"/>
                <a:ea typeface="游ゴシック Medium" panose="020B0500000000000000" pitchFamily="50" charset="-128"/>
              </a:rPr>
              <a:t>　</a:t>
            </a:r>
          </a:p>
        </p:txBody>
      </p:sp>
      <p:grpSp>
        <p:nvGrpSpPr>
          <p:cNvPr id="40" name="グループ化 39"/>
          <p:cNvGrpSpPr/>
          <p:nvPr userDrawn="1"/>
        </p:nvGrpSpPr>
        <p:grpSpPr>
          <a:xfrm>
            <a:off x="380999" y="4837892"/>
            <a:ext cx="6065666" cy="684082"/>
            <a:chOff x="439030" y="4226653"/>
            <a:chExt cx="6683465" cy="621779"/>
          </a:xfrm>
        </p:grpSpPr>
        <p:sp>
          <p:nvSpPr>
            <p:cNvPr id="41" name="object 58">
              <a:extLst>
                <a:ext uri="{FF2B5EF4-FFF2-40B4-BE49-F238E27FC236}">
                  <a16:creationId xmlns:a16="http://schemas.microsoft.com/office/drawing/2014/main" id="{8D5BD3F8-6C94-462B-8B91-F2E87FA7CD36}"/>
                </a:ext>
              </a:extLst>
            </p:cNvPr>
            <p:cNvSpPr txBox="1">
              <a:spLocks/>
            </p:cNvSpPr>
            <p:nvPr/>
          </p:nvSpPr>
          <p:spPr>
            <a:xfrm>
              <a:off x="447974" y="4680585"/>
              <a:ext cx="6550780" cy="167847"/>
            </a:xfrm>
            <a:prstGeom prst="rect">
              <a:avLst/>
            </a:prstGeom>
            <a:solidFill>
              <a:srgbClr val="FFFFCC"/>
            </a:solidFill>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600"/>
                </a:spcBef>
                <a:spcAft>
                  <a:spcPts val="600"/>
                </a:spcAft>
              </a:pPr>
              <a:r>
                <a:rPr lang="ja-JP" altLang="en-US" sz="1200" dirty="0" smtClean="0">
                  <a:latin typeface="游ゴシック Medium" panose="020B0500000000000000" pitchFamily="50" charset="-128"/>
                  <a:ea typeface="游ゴシック Medium" panose="020B0500000000000000" pitchFamily="50" charset="-128"/>
                </a:rPr>
                <a:t>　</a:t>
              </a:r>
              <a:endParaRPr lang="ja-JP" altLang="ja-JP" sz="1200" b="0" dirty="0">
                <a:latin typeface="游ゴシック Medium" panose="020B0500000000000000" pitchFamily="50" charset="-128"/>
                <a:ea typeface="游ゴシック Medium" panose="020B0500000000000000" pitchFamily="50" charset="-128"/>
              </a:endParaRPr>
            </a:p>
          </p:txBody>
        </p:sp>
        <p:grpSp>
          <p:nvGrpSpPr>
            <p:cNvPr id="42" name="グループ化 41"/>
            <p:cNvGrpSpPr/>
            <p:nvPr/>
          </p:nvGrpSpPr>
          <p:grpSpPr>
            <a:xfrm>
              <a:off x="439030" y="4226653"/>
              <a:ext cx="6683465" cy="369870"/>
              <a:chOff x="390128" y="4226530"/>
              <a:chExt cx="6683465" cy="369870"/>
            </a:xfrm>
          </p:grpSpPr>
          <p:grpSp>
            <p:nvGrpSpPr>
              <p:cNvPr id="43" name="object 11"/>
              <p:cNvGrpSpPr/>
              <p:nvPr/>
            </p:nvGrpSpPr>
            <p:grpSpPr>
              <a:xfrm>
                <a:off x="390128" y="4226530"/>
                <a:ext cx="6683465" cy="341025"/>
                <a:chOff x="574331" y="2549806"/>
                <a:chExt cx="7179150" cy="341025"/>
              </a:xfrm>
            </p:grpSpPr>
            <p:sp>
              <p:nvSpPr>
                <p:cNvPr id="46" name="object 12"/>
                <p:cNvSpPr/>
                <p:nvPr/>
              </p:nvSpPr>
              <p:spPr>
                <a:xfrm>
                  <a:off x="876858" y="2563618"/>
                  <a:ext cx="6876622" cy="327213"/>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47" name="object 13"/>
                <p:cNvSpPr/>
                <p:nvPr/>
              </p:nvSpPr>
              <p:spPr>
                <a:xfrm>
                  <a:off x="574332" y="2558464"/>
                  <a:ext cx="396240" cy="327213"/>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48" name="object 14"/>
                <p:cNvSpPr/>
                <p:nvPr/>
              </p:nvSpPr>
              <p:spPr>
                <a:xfrm>
                  <a:off x="574331" y="2549806"/>
                  <a:ext cx="7179150" cy="327213"/>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44" name="object 13">
                <a:extLst>
                  <a:ext uri="{FF2B5EF4-FFF2-40B4-BE49-F238E27FC236}">
                    <a16:creationId xmlns:a16="http://schemas.microsoft.com/office/drawing/2014/main" id="{B6F5E361-3E16-974A-AC4B-C7BD6A319D80}"/>
                  </a:ext>
                </a:extLst>
              </p:cNvPr>
              <p:cNvSpPr txBox="1"/>
              <p:nvPr/>
            </p:nvSpPr>
            <p:spPr>
              <a:xfrm>
                <a:off x="801563" y="4290380"/>
                <a:ext cx="6272029" cy="223796"/>
              </a:xfrm>
              <a:prstGeom prst="rect">
                <a:avLst/>
              </a:prstGeom>
            </p:spPr>
            <p:txBody>
              <a:bodyPr vert="horz" wrap="square" lIns="0" tIns="0" rIns="0" bIns="0" rtlCol="0">
                <a:spAutoFit/>
              </a:bodyPr>
              <a:lstStyle/>
              <a:p>
                <a:pPr marL="180000">
                  <a:spcBef>
                    <a:spcPts val="91"/>
                  </a:spcBef>
                  <a:tabLst>
                    <a:tab pos="2239603" algn="l"/>
                    <a:tab pos="2240179" algn="l"/>
                  </a:tabLst>
                </a:pPr>
                <a:r>
                  <a:rPr lang="ja-JP" altLang="en-US" sz="1600" b="1" spc="91" dirty="0">
                    <a:solidFill>
                      <a:srgbClr val="231F20"/>
                    </a:solidFill>
                    <a:latin typeface="Yu Gothic" panose="020B0400000000000000" pitchFamily="34" charset="-128"/>
                    <a:ea typeface="Yu Gothic" panose="020B0400000000000000" pitchFamily="34" charset="-128"/>
                    <a:cs typeface="ShinMGoPr6N-DeBold"/>
                  </a:rPr>
                  <a:t>追加</a:t>
                </a:r>
                <a:r>
                  <a:rPr lang="ja-JP" altLang="en-US" sz="1600" b="1" spc="91" dirty="0" smtClean="0">
                    <a:solidFill>
                      <a:srgbClr val="231F20"/>
                    </a:solidFill>
                    <a:latin typeface="Yu Gothic" panose="020B0400000000000000" pitchFamily="34" charset="-128"/>
                    <a:ea typeface="Yu Gothic" panose="020B0400000000000000" pitchFamily="34" charset="-128"/>
                    <a:cs typeface="ShinMGoPr6N-DeBold"/>
                  </a:rPr>
                  <a:t>接種が必要な理由</a:t>
                </a:r>
                <a:endParaRPr lang="ja-JP" altLang="en-US" sz="1600" b="1" spc="91" dirty="0">
                  <a:solidFill>
                    <a:srgbClr val="231F20"/>
                  </a:solidFill>
                  <a:latin typeface="Yu Gothic" panose="020B0400000000000000" pitchFamily="34" charset="-128"/>
                  <a:ea typeface="Yu Gothic" panose="020B0400000000000000" pitchFamily="34" charset="-128"/>
                  <a:cs typeface="ShinMGoPr6N-DeBold"/>
                </a:endParaRPr>
              </a:p>
            </p:txBody>
          </p:sp>
          <p:sp>
            <p:nvSpPr>
              <p:cNvPr id="45" name="object 13">
                <a:extLst>
                  <a:ext uri="{FF2B5EF4-FFF2-40B4-BE49-F238E27FC236}">
                    <a16:creationId xmlns:a16="http://schemas.microsoft.com/office/drawing/2014/main" id="{109CBD8E-30ED-4F46-8942-920A7F32EC10}"/>
                  </a:ext>
                </a:extLst>
              </p:cNvPr>
              <p:cNvSpPr txBox="1"/>
              <p:nvPr/>
            </p:nvSpPr>
            <p:spPr>
              <a:xfrm>
                <a:off x="399456" y="4288644"/>
                <a:ext cx="393152" cy="307756"/>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spc="91" dirty="0">
                    <a:solidFill>
                      <a:srgbClr val="231F20"/>
                    </a:solidFill>
                    <a:latin typeface="Yu Gothic" panose="020B0400000000000000" pitchFamily="34" charset="-128"/>
                    <a:ea typeface="Yu Gothic" panose="020B0400000000000000" pitchFamily="34" charset="-128"/>
                    <a:cs typeface="ShinMGoPr6N-DeBold"/>
                  </a:rPr>
                  <a:t>1</a:t>
                </a:r>
                <a:endParaRPr sz="1815" b="1" dirty="0">
                  <a:latin typeface="Yu Gothic" panose="020B0400000000000000" pitchFamily="34" charset="-128"/>
                  <a:ea typeface="Yu Gothic" panose="020B0400000000000000" pitchFamily="34" charset="-128"/>
                  <a:cs typeface="ShinMGoPr6N-DeBold"/>
                </a:endParaRPr>
              </a:p>
            </p:txBody>
          </p:sp>
        </p:grpSp>
      </p:grpSp>
      <p:sp>
        <p:nvSpPr>
          <p:cNvPr id="49" name="object 58">
            <a:extLst>
              <a:ext uri="{FF2B5EF4-FFF2-40B4-BE49-F238E27FC236}">
                <a16:creationId xmlns:a16="http://schemas.microsoft.com/office/drawing/2014/main" id="{8D5BD3F8-6C94-462B-8B91-F2E87FA7CD36}"/>
              </a:ext>
            </a:extLst>
          </p:cNvPr>
          <p:cNvSpPr txBox="1">
            <a:spLocks/>
          </p:cNvSpPr>
          <p:nvPr userDrawn="1"/>
        </p:nvSpPr>
        <p:spPr>
          <a:xfrm>
            <a:off x="436741" y="5268726"/>
            <a:ext cx="5945246" cy="553998"/>
          </a:xfrm>
          <a:prstGeom prst="rect">
            <a:avLst/>
          </a:prstGeom>
          <a:noFill/>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600"/>
              </a:spcBef>
              <a:spcAft>
                <a:spcPts val="600"/>
              </a:spcAft>
            </a:pPr>
            <a:r>
              <a:rPr lang="ja-JP" altLang="en-US" sz="1200" dirty="0">
                <a:latin typeface="游ゴシック Medium" panose="020B0500000000000000" pitchFamily="50" charset="-128"/>
                <a:ea typeface="游ゴシック Medium" panose="020B0500000000000000" pitchFamily="50" charset="-128"/>
              </a:rPr>
              <a:t>　</a:t>
            </a:r>
            <a:r>
              <a:rPr lang="ja-JP" altLang="en-US" sz="1200" b="0" dirty="0">
                <a:latin typeface="游ゴシック Medium" panose="020B0500000000000000" pitchFamily="50" charset="-128"/>
                <a:ea typeface="游ゴシック Medium" panose="020B0500000000000000" pitchFamily="50" charset="-128"/>
              </a:rPr>
              <a:t>ワクチンを</a:t>
            </a:r>
            <a:r>
              <a:rPr lang="en-US" altLang="ja-JP" sz="1200" b="0" dirty="0">
                <a:latin typeface="游ゴシック Medium" panose="020B0500000000000000" pitchFamily="50" charset="-128"/>
                <a:ea typeface="游ゴシック Medium" panose="020B0500000000000000" pitchFamily="50" charset="-128"/>
              </a:rPr>
              <a:t>2</a:t>
            </a:r>
            <a:r>
              <a:rPr lang="ja-JP" altLang="en-US" sz="1200" b="0" dirty="0">
                <a:latin typeface="游ゴシック Medium" panose="020B0500000000000000" pitchFamily="50" charset="-128"/>
                <a:ea typeface="游ゴシック Medium" panose="020B0500000000000000" pitchFamily="50" charset="-128"/>
              </a:rPr>
              <a:t>回接種しても、時間の経過とともにワクチンの有効性が低下することが報告されています</a:t>
            </a:r>
            <a:r>
              <a:rPr lang="ja-JP" altLang="en-US" sz="1200" b="0" dirty="0" smtClean="0">
                <a:latin typeface="游ゴシック Medium" panose="020B0500000000000000" pitchFamily="50" charset="-128"/>
                <a:ea typeface="游ゴシック Medium" panose="020B0500000000000000" pitchFamily="50" charset="-128"/>
              </a:rPr>
              <a:t>。その</a:t>
            </a:r>
            <a:r>
              <a:rPr lang="ja-JP" altLang="en-US" sz="1200" b="0" dirty="0">
                <a:latin typeface="游ゴシック Medium" panose="020B0500000000000000" pitchFamily="50" charset="-128"/>
                <a:ea typeface="游ゴシック Medium" panose="020B0500000000000000" pitchFamily="50" charset="-128"/>
              </a:rPr>
              <a:t>ため、</a:t>
            </a:r>
            <a:r>
              <a:rPr lang="en-US" altLang="ja-JP" sz="1200" b="0" dirty="0">
                <a:latin typeface="游ゴシック Medium" panose="020B0500000000000000" pitchFamily="50" charset="-128"/>
                <a:ea typeface="游ゴシック Medium" panose="020B0500000000000000" pitchFamily="50" charset="-128"/>
              </a:rPr>
              <a:t>2</a:t>
            </a:r>
            <a:r>
              <a:rPr lang="ja-JP" altLang="en-US" sz="1200" b="0" dirty="0">
                <a:latin typeface="游ゴシック Medium" panose="020B0500000000000000" pitchFamily="50" charset="-128"/>
                <a:ea typeface="游ゴシック Medium" panose="020B0500000000000000" pitchFamily="50" charset="-128"/>
              </a:rPr>
              <a:t>回目接種が完了した方を対象に</a:t>
            </a:r>
            <a:r>
              <a:rPr lang="en-US" altLang="ja-JP" sz="1200" b="0" dirty="0">
                <a:latin typeface="游ゴシック Medium" panose="020B0500000000000000" pitchFamily="50" charset="-128"/>
                <a:ea typeface="游ゴシック Medium" panose="020B0500000000000000" pitchFamily="50" charset="-128"/>
              </a:rPr>
              <a:t>3</a:t>
            </a:r>
            <a:r>
              <a:rPr lang="ja-JP" altLang="en-US" sz="1200" b="0" dirty="0">
                <a:latin typeface="游ゴシック Medium" panose="020B0500000000000000" pitchFamily="50" charset="-128"/>
                <a:ea typeface="游ゴシック Medium" panose="020B0500000000000000" pitchFamily="50" charset="-128"/>
              </a:rPr>
              <a:t>回目接種を行うものです。</a:t>
            </a:r>
          </a:p>
        </p:txBody>
      </p:sp>
    </p:spTree>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C000"/>
        </a:solidFill>
        <a:effectLst/>
      </p:bgPr>
    </p:bg>
    <p:spTree>
      <p:nvGrpSpPr>
        <p:cNvPr id="1" name=""/>
        <p:cNvGrpSpPr/>
        <p:nvPr/>
      </p:nvGrpSpPr>
      <p:grpSpPr>
        <a:xfrm>
          <a:off x="0" y="0"/>
          <a:ext cx="0" cy="0"/>
          <a:chOff x="0" y="0"/>
          <a:chExt cx="0" cy="0"/>
        </a:xfrm>
      </p:grpSpPr>
      <p:sp>
        <p:nvSpPr>
          <p:cNvPr id="16" name="bg object 16"/>
          <p:cNvSpPr/>
          <p:nvPr/>
        </p:nvSpPr>
        <p:spPr>
          <a:xfrm>
            <a:off x="-1509" y="1"/>
            <a:ext cx="6861457" cy="9903577"/>
          </a:xfrm>
          <a:custGeom>
            <a:avLst/>
            <a:gdLst/>
            <a:ahLst/>
            <a:cxnLst/>
            <a:rect l="l" t="t" r="r" b="b"/>
            <a:pathLst>
              <a:path w="7560309" h="9020175">
                <a:moveTo>
                  <a:pt x="0" y="9019806"/>
                </a:moveTo>
                <a:lnTo>
                  <a:pt x="7560005" y="9019806"/>
                </a:lnTo>
                <a:lnTo>
                  <a:pt x="7560005" y="0"/>
                </a:lnTo>
                <a:lnTo>
                  <a:pt x="0" y="0"/>
                </a:lnTo>
                <a:lnTo>
                  <a:pt x="0" y="9019806"/>
                </a:lnTo>
                <a:close/>
              </a:path>
            </a:pathLst>
          </a:custGeom>
          <a:solidFill>
            <a:srgbClr val="FFCC66"/>
          </a:solidFill>
        </p:spPr>
        <p:txBody>
          <a:bodyPr wrap="square" lIns="0" tIns="0" rIns="0" bIns="0" rtlCol="0"/>
          <a:lstStyle/>
          <a:p>
            <a:endParaRPr sz="1634"/>
          </a:p>
        </p:txBody>
      </p:sp>
      <p:sp>
        <p:nvSpPr>
          <p:cNvPr id="17" name="bg object 17"/>
          <p:cNvSpPr/>
          <p:nvPr/>
        </p:nvSpPr>
        <p:spPr>
          <a:xfrm>
            <a:off x="259869" y="223534"/>
            <a:ext cx="6338751" cy="9453866"/>
          </a:xfrm>
          <a:custGeom>
            <a:avLst/>
            <a:gdLst/>
            <a:ahLst/>
            <a:cxnLst/>
            <a:rect l="l" t="t" r="r" b="b"/>
            <a:pathLst>
              <a:path w="6984365" h="8662035">
                <a:moveTo>
                  <a:pt x="6912000" y="0"/>
                </a:moveTo>
                <a:lnTo>
                  <a:pt x="71996" y="0"/>
                </a:lnTo>
                <a:lnTo>
                  <a:pt x="44041" y="5680"/>
                </a:lnTo>
                <a:lnTo>
                  <a:pt x="21148" y="21148"/>
                </a:lnTo>
                <a:lnTo>
                  <a:pt x="5680" y="44041"/>
                </a:lnTo>
                <a:lnTo>
                  <a:pt x="0" y="71996"/>
                </a:lnTo>
                <a:lnTo>
                  <a:pt x="0" y="8589733"/>
                </a:lnTo>
                <a:lnTo>
                  <a:pt x="5680" y="8617688"/>
                </a:lnTo>
                <a:lnTo>
                  <a:pt x="21148" y="8640581"/>
                </a:lnTo>
                <a:lnTo>
                  <a:pt x="44041" y="8656049"/>
                </a:lnTo>
                <a:lnTo>
                  <a:pt x="71996" y="8661730"/>
                </a:lnTo>
                <a:lnTo>
                  <a:pt x="6912000" y="8661730"/>
                </a:lnTo>
                <a:lnTo>
                  <a:pt x="6939957" y="8656049"/>
                </a:lnTo>
                <a:lnTo>
                  <a:pt x="6962854" y="8640581"/>
                </a:lnTo>
                <a:lnTo>
                  <a:pt x="6978326" y="8617688"/>
                </a:lnTo>
                <a:lnTo>
                  <a:pt x="6984009" y="8589733"/>
                </a:lnTo>
                <a:lnTo>
                  <a:pt x="6984009" y="71996"/>
                </a:lnTo>
                <a:lnTo>
                  <a:pt x="6978326" y="44041"/>
                </a:lnTo>
                <a:lnTo>
                  <a:pt x="6962854" y="21148"/>
                </a:lnTo>
                <a:lnTo>
                  <a:pt x="6939957" y="5680"/>
                </a:lnTo>
                <a:lnTo>
                  <a:pt x="6912000" y="0"/>
                </a:lnTo>
                <a:close/>
              </a:path>
            </a:pathLst>
          </a:custGeom>
          <a:solidFill>
            <a:srgbClr val="FFFFCC"/>
          </a:solidFill>
        </p:spPr>
        <p:txBody>
          <a:bodyPr wrap="square" lIns="0" tIns="0" rIns="0" bIns="0" rtlCol="0"/>
          <a:lstStyle/>
          <a:p>
            <a:endParaRPr sz="1634"/>
          </a:p>
        </p:txBody>
      </p:sp>
      <p:grpSp>
        <p:nvGrpSpPr>
          <p:cNvPr id="4" name="グループ化 3"/>
          <p:cNvGrpSpPr/>
          <p:nvPr userDrawn="1"/>
        </p:nvGrpSpPr>
        <p:grpSpPr>
          <a:xfrm>
            <a:off x="399504" y="7071556"/>
            <a:ext cx="6064752" cy="756000"/>
            <a:chOff x="399504" y="7460176"/>
            <a:chExt cx="6064752" cy="756000"/>
          </a:xfrm>
        </p:grpSpPr>
        <p:sp>
          <p:nvSpPr>
            <p:cNvPr id="5" name="object 13"/>
            <p:cNvSpPr/>
            <p:nvPr/>
          </p:nvSpPr>
          <p:spPr>
            <a:xfrm>
              <a:off x="399504" y="7460176"/>
              <a:ext cx="6064752" cy="756000"/>
            </a:xfrm>
            <a:custGeom>
              <a:avLst/>
              <a:gdLst/>
              <a:ahLst/>
              <a:cxnLst/>
              <a:rect l="l" t="t" r="r" b="b"/>
              <a:pathLst>
                <a:path w="6840220" h="877570">
                  <a:moveTo>
                    <a:pt x="6840016" y="877188"/>
                  </a:moveTo>
                  <a:lnTo>
                    <a:pt x="5928537" y="877188"/>
                  </a:lnTo>
                  <a:lnTo>
                    <a:pt x="5928537" y="0"/>
                  </a:lnTo>
                  <a:lnTo>
                    <a:pt x="6840016" y="0"/>
                  </a:lnTo>
                  <a:lnTo>
                    <a:pt x="6840016" y="877188"/>
                  </a:lnTo>
                  <a:close/>
                </a:path>
                <a:path w="6840220" h="877570">
                  <a:moveTo>
                    <a:pt x="6840016" y="877176"/>
                  </a:moveTo>
                  <a:lnTo>
                    <a:pt x="0" y="877176"/>
                  </a:lnTo>
                  <a:lnTo>
                    <a:pt x="0" y="0"/>
                  </a:lnTo>
                  <a:lnTo>
                    <a:pt x="6840016" y="0"/>
                  </a:lnTo>
                  <a:lnTo>
                    <a:pt x="6840016" y="877176"/>
                  </a:lnTo>
                  <a:close/>
                </a:path>
              </a:pathLst>
            </a:custGeom>
            <a:solidFill>
              <a:schemeClr val="bg1"/>
            </a:solidFill>
            <a:ln w="17995">
              <a:solidFill>
                <a:srgbClr val="231F20"/>
              </a:solidFill>
            </a:ln>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6" name="object 12"/>
            <p:cNvSpPr>
              <a:spLocks noChangeAspect="1"/>
            </p:cNvSpPr>
            <p:nvPr/>
          </p:nvSpPr>
          <p:spPr>
            <a:xfrm>
              <a:off x="5702996" y="7476583"/>
              <a:ext cx="720000" cy="720000"/>
            </a:xfrm>
            <a:prstGeom prst="rect">
              <a:avLst/>
            </a:prstGeom>
            <a:blipFill>
              <a:blip r:embed="rId3" cstate="print"/>
              <a:stretch>
                <a:fillRect/>
              </a:stretch>
            </a:blipFill>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7" name="object 4">
              <a:extLst>
                <a:ext uri="{FF2B5EF4-FFF2-40B4-BE49-F238E27FC236}">
                  <a16:creationId xmlns:a16="http://schemas.microsoft.com/office/drawing/2014/main" id="{3C323C8D-A2C3-044C-BEAA-D13190C342B6}"/>
                </a:ext>
              </a:extLst>
            </p:cNvPr>
            <p:cNvSpPr txBox="1"/>
            <p:nvPr/>
          </p:nvSpPr>
          <p:spPr>
            <a:xfrm>
              <a:off x="477043" y="7588711"/>
              <a:ext cx="3123381" cy="494559"/>
            </a:xfrm>
            <a:prstGeom prst="rect">
              <a:avLst/>
            </a:prstGeom>
          </p:spPr>
          <p:txBody>
            <a:bodyPr vert="horz"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1527" marR="4611" indent="6340" algn="just">
                <a:lnSpc>
                  <a:spcPct val="118100"/>
                </a:lnSpc>
                <a:spcBef>
                  <a:spcPts val="91"/>
                </a:spcBef>
              </a:pPr>
              <a:r>
                <a:rPr sz="908" b="1" spc="77" dirty="0">
                  <a:solidFill>
                    <a:srgbClr val="231F20"/>
                  </a:solidFill>
                  <a:latin typeface="Yu Gothic" panose="020B0400000000000000" pitchFamily="34" charset="-128"/>
                  <a:ea typeface="Yu Gothic" panose="020B0400000000000000" pitchFamily="34" charset="-128"/>
                  <a:cs typeface="ShinMGoPr6N-DeBold"/>
                </a:rPr>
                <a:t>新</a:t>
              </a:r>
              <a:r>
                <a:rPr sz="908" b="1" spc="41" dirty="0">
                  <a:solidFill>
                    <a:srgbClr val="231F20"/>
                  </a:solidFill>
                  <a:latin typeface="Yu Gothic" panose="020B0400000000000000" pitchFamily="34" charset="-128"/>
                  <a:ea typeface="Yu Gothic" panose="020B0400000000000000" pitchFamily="34" charset="-128"/>
                  <a:cs typeface="ShinMGoPr6N-DeBold"/>
                </a:rPr>
                <a:t>型</a:t>
              </a:r>
              <a:r>
                <a:rPr sz="908" b="1" spc="54" dirty="0">
                  <a:solidFill>
                    <a:srgbClr val="231F20"/>
                  </a:solidFill>
                  <a:latin typeface="Yu Gothic" panose="020B0400000000000000" pitchFamily="34" charset="-128"/>
                  <a:ea typeface="Yu Gothic" panose="020B0400000000000000" pitchFamily="34" charset="-128"/>
                  <a:cs typeface="ShinMGoPr6N-DeBold"/>
                </a:rPr>
                <a:t>コ</a:t>
              </a:r>
              <a:r>
                <a:rPr sz="908" b="1" spc="59" dirty="0">
                  <a:solidFill>
                    <a:srgbClr val="231F20"/>
                  </a:solidFill>
                  <a:latin typeface="Yu Gothic" panose="020B0400000000000000" pitchFamily="34" charset="-128"/>
                  <a:ea typeface="Yu Gothic" panose="020B0400000000000000" pitchFamily="34" charset="-128"/>
                  <a:cs typeface="ShinMGoPr6N-DeBold"/>
                </a:rPr>
                <a:t>ロ</a:t>
              </a:r>
              <a:r>
                <a:rPr sz="908" b="1" spc="41" dirty="0">
                  <a:solidFill>
                    <a:srgbClr val="231F20"/>
                  </a:solidFill>
                  <a:latin typeface="Yu Gothic" panose="020B0400000000000000" pitchFamily="34" charset="-128"/>
                  <a:ea typeface="Yu Gothic" panose="020B0400000000000000" pitchFamily="34" charset="-128"/>
                  <a:cs typeface="ShinMGoPr6N-DeBold"/>
                </a:rPr>
                <a:t>ナ</a:t>
              </a:r>
              <a:r>
                <a:rPr sz="908" b="1" dirty="0">
                  <a:solidFill>
                    <a:srgbClr val="231F20"/>
                  </a:solidFill>
                  <a:latin typeface="Yu Gothic" panose="020B0400000000000000" pitchFamily="34" charset="-128"/>
                  <a:ea typeface="Yu Gothic" panose="020B0400000000000000" pitchFamily="34" charset="-128"/>
                  <a:cs typeface="ShinMGoPr6N-DeBold"/>
                </a:rPr>
                <a:t>ワ</a:t>
              </a:r>
              <a:r>
                <a:rPr sz="908" b="1" spc="27" dirty="0">
                  <a:solidFill>
                    <a:srgbClr val="231F20"/>
                  </a:solidFill>
                  <a:latin typeface="Yu Gothic" panose="020B0400000000000000" pitchFamily="34" charset="-128"/>
                  <a:ea typeface="Yu Gothic" panose="020B0400000000000000" pitchFamily="34" charset="-128"/>
                  <a:cs typeface="ShinMGoPr6N-DeBold"/>
                </a:rPr>
                <a:t>ク</a:t>
              </a:r>
              <a:r>
                <a:rPr sz="908" b="1" spc="23" dirty="0">
                  <a:solidFill>
                    <a:srgbClr val="231F20"/>
                  </a:solidFill>
                  <a:latin typeface="Yu Gothic" panose="020B0400000000000000" pitchFamily="34" charset="-128"/>
                  <a:ea typeface="Yu Gothic" panose="020B0400000000000000" pitchFamily="34" charset="-128"/>
                  <a:cs typeface="ShinMGoPr6N-DeBold"/>
                </a:rPr>
                <a:t>チ</a:t>
              </a:r>
              <a:r>
                <a:rPr sz="908" b="1" spc="64" dirty="0">
                  <a:solidFill>
                    <a:srgbClr val="231F20"/>
                  </a:solidFill>
                  <a:latin typeface="Yu Gothic" panose="020B0400000000000000" pitchFamily="34" charset="-128"/>
                  <a:ea typeface="Yu Gothic" panose="020B0400000000000000" pitchFamily="34" charset="-128"/>
                  <a:cs typeface="ShinMGoPr6N-DeBold"/>
                </a:rPr>
                <a:t>ン</a:t>
              </a:r>
              <a:r>
                <a:rPr sz="908" b="1" spc="77" dirty="0">
                  <a:solidFill>
                    <a:srgbClr val="231F20"/>
                  </a:solidFill>
                  <a:latin typeface="Yu Gothic" panose="020B0400000000000000" pitchFamily="34" charset="-128"/>
                  <a:ea typeface="Yu Gothic" panose="020B0400000000000000" pitchFamily="34" charset="-128"/>
                  <a:cs typeface="ShinMGoPr6N-DeBold"/>
                </a:rPr>
                <a:t>の有効</a:t>
              </a:r>
              <a:r>
                <a:rPr sz="908" b="1" spc="-154" dirty="0">
                  <a:solidFill>
                    <a:srgbClr val="231F20"/>
                  </a:solidFill>
                  <a:latin typeface="Yu Gothic" panose="020B0400000000000000" pitchFamily="34" charset="-128"/>
                  <a:ea typeface="Yu Gothic" panose="020B0400000000000000" pitchFamily="34" charset="-128"/>
                  <a:cs typeface="ShinMGoPr6N-DeBold"/>
                </a:rPr>
                <a:t>性・</a:t>
              </a:r>
              <a:r>
                <a:rPr sz="908" b="1" spc="77" dirty="0">
                  <a:solidFill>
                    <a:srgbClr val="231F20"/>
                  </a:solidFill>
                  <a:latin typeface="Yu Gothic" panose="020B0400000000000000" pitchFamily="34" charset="-128"/>
                  <a:ea typeface="Yu Gothic" panose="020B0400000000000000" pitchFamily="34" charset="-128"/>
                  <a:cs typeface="ShinMGoPr6N-DeBold"/>
                </a:rPr>
                <a:t>安全性</a:t>
              </a:r>
              <a:r>
                <a:rPr sz="908" b="1" spc="23" dirty="0">
                  <a:solidFill>
                    <a:srgbClr val="231F20"/>
                  </a:solidFill>
                  <a:latin typeface="Yu Gothic" panose="020B0400000000000000" pitchFamily="34" charset="-128"/>
                  <a:ea typeface="Yu Gothic" panose="020B0400000000000000" pitchFamily="34" charset="-128"/>
                  <a:cs typeface="ShinMGoPr6N-DeBold"/>
                </a:rPr>
                <a:t>な</a:t>
              </a:r>
              <a:r>
                <a:rPr sz="908" b="1" spc="45" dirty="0">
                  <a:solidFill>
                    <a:srgbClr val="231F20"/>
                  </a:solidFill>
                  <a:latin typeface="Yu Gothic" panose="020B0400000000000000" pitchFamily="34" charset="-128"/>
                  <a:ea typeface="Yu Gothic" panose="020B0400000000000000" pitchFamily="34" charset="-128"/>
                  <a:cs typeface="ShinMGoPr6N-DeBold"/>
                </a:rPr>
                <a:t>ど</a:t>
              </a:r>
              <a:r>
                <a:rPr sz="908" b="1" spc="77" dirty="0">
                  <a:solidFill>
                    <a:srgbClr val="231F20"/>
                  </a:solidFill>
                  <a:latin typeface="Yu Gothic" panose="020B0400000000000000" pitchFamily="34" charset="-128"/>
                  <a:ea typeface="Yu Gothic" panose="020B0400000000000000" pitchFamily="34" charset="-128"/>
                  <a:cs typeface="ShinMGoPr6N-DeBold"/>
                </a:rPr>
                <a:t>の</a:t>
              </a:r>
              <a:r>
                <a:rPr sz="908" b="1" spc="45" dirty="0">
                  <a:solidFill>
                    <a:srgbClr val="231F20"/>
                  </a:solidFill>
                  <a:latin typeface="Yu Gothic" panose="020B0400000000000000" pitchFamily="34" charset="-128"/>
                  <a:ea typeface="Yu Gothic" panose="020B0400000000000000" pitchFamily="34" charset="-128"/>
                  <a:cs typeface="ShinMGoPr6N-DeBold"/>
                </a:rPr>
                <a:t>詳</a:t>
              </a:r>
              <a:r>
                <a:rPr sz="908" b="1" spc="59" dirty="0">
                  <a:solidFill>
                    <a:srgbClr val="231F20"/>
                  </a:solidFill>
                  <a:latin typeface="Yu Gothic" panose="020B0400000000000000" pitchFamily="34" charset="-128"/>
                  <a:ea typeface="Yu Gothic" panose="020B0400000000000000" pitchFamily="34" charset="-128"/>
                  <a:cs typeface="ShinMGoPr6N-DeBold"/>
                </a:rPr>
                <a:t>し</a:t>
              </a:r>
              <a:r>
                <a:rPr sz="908" b="1" spc="77" dirty="0">
                  <a:solidFill>
                    <a:srgbClr val="231F20"/>
                  </a:solidFill>
                  <a:latin typeface="Yu Gothic" panose="020B0400000000000000" pitchFamily="34" charset="-128"/>
                  <a:ea typeface="Yu Gothic" panose="020B0400000000000000" pitchFamily="34" charset="-128"/>
                  <a:cs typeface="ShinMGoPr6N-DeBold"/>
                </a:rPr>
                <a:t>い情報 </a:t>
              </a:r>
              <a:r>
                <a:rPr sz="908" b="1" spc="45" dirty="0" err="1">
                  <a:solidFill>
                    <a:srgbClr val="231F20"/>
                  </a:solidFill>
                  <a:latin typeface="Yu Gothic" panose="020B0400000000000000" pitchFamily="34" charset="-128"/>
                  <a:ea typeface="Yu Gothic" panose="020B0400000000000000" pitchFamily="34" charset="-128"/>
                  <a:cs typeface="ShinMGoPr6N-DeBold"/>
                </a:rPr>
                <a:t>に</a:t>
              </a:r>
              <a:r>
                <a:rPr sz="908" b="1" spc="82" dirty="0" err="1">
                  <a:solidFill>
                    <a:srgbClr val="231F20"/>
                  </a:solidFill>
                  <a:latin typeface="Yu Gothic" panose="020B0400000000000000" pitchFamily="34" charset="-128"/>
                  <a:ea typeface="Yu Gothic" panose="020B0400000000000000" pitchFamily="34" charset="-128"/>
                  <a:cs typeface="ShinMGoPr6N-DeBold"/>
                </a:rPr>
                <a:t>ついて</a:t>
              </a:r>
              <a:r>
                <a:rPr sz="908" b="1" spc="64" dirty="0" err="1">
                  <a:solidFill>
                    <a:srgbClr val="231F20"/>
                  </a:solidFill>
                  <a:latin typeface="Yu Gothic" panose="020B0400000000000000" pitchFamily="34" charset="-128"/>
                  <a:ea typeface="Yu Gothic" panose="020B0400000000000000" pitchFamily="34" charset="-128"/>
                  <a:cs typeface="ShinMGoPr6N-DeBold"/>
                </a:rPr>
                <a:t>は</a:t>
              </a:r>
              <a:r>
                <a:rPr sz="908" b="1" spc="-300" dirty="0" err="1">
                  <a:solidFill>
                    <a:srgbClr val="231F20"/>
                  </a:solidFill>
                  <a:latin typeface="Yu Gothic" panose="020B0400000000000000" pitchFamily="34" charset="-128"/>
                  <a:ea typeface="Yu Gothic" panose="020B0400000000000000" pitchFamily="34" charset="-128"/>
                  <a:cs typeface="ShinMGoPr6N-DeBold"/>
                </a:rPr>
                <a:t>、</a:t>
              </a:r>
              <a:r>
                <a:rPr sz="908" b="1" spc="82" dirty="0" err="1">
                  <a:solidFill>
                    <a:srgbClr val="231F20"/>
                  </a:solidFill>
                  <a:latin typeface="Yu Gothic" panose="020B0400000000000000" pitchFamily="34" charset="-128"/>
                  <a:ea typeface="Yu Gothic" panose="020B0400000000000000" pitchFamily="34" charset="-128"/>
                  <a:cs typeface="ShinMGoPr6N-DeBold"/>
                </a:rPr>
                <a:t>厚生労働</a:t>
              </a:r>
              <a:r>
                <a:rPr sz="908" b="1" spc="54" dirty="0" err="1">
                  <a:solidFill>
                    <a:srgbClr val="231F20"/>
                  </a:solidFill>
                  <a:latin typeface="Yu Gothic" panose="020B0400000000000000" pitchFamily="34" charset="-128"/>
                  <a:ea typeface="Yu Gothic" panose="020B0400000000000000" pitchFamily="34" charset="-128"/>
                  <a:cs typeface="ShinMGoPr6N-DeBold"/>
                </a:rPr>
                <a:t>省ホ</a:t>
              </a:r>
              <a:r>
                <a:rPr sz="908" b="1" spc="77" dirty="0" err="1">
                  <a:solidFill>
                    <a:srgbClr val="231F20"/>
                  </a:solidFill>
                  <a:latin typeface="Yu Gothic" panose="020B0400000000000000" pitchFamily="34" charset="-128"/>
                  <a:ea typeface="Yu Gothic" panose="020B0400000000000000" pitchFamily="34" charset="-128"/>
                  <a:cs typeface="ShinMGoPr6N-DeBold"/>
                </a:rPr>
                <a:t>ー</a:t>
              </a:r>
              <a:r>
                <a:rPr sz="908" b="1" spc="73" dirty="0" err="1">
                  <a:solidFill>
                    <a:srgbClr val="231F20"/>
                  </a:solidFill>
                  <a:latin typeface="Yu Gothic" panose="020B0400000000000000" pitchFamily="34" charset="-128"/>
                  <a:ea typeface="Yu Gothic" panose="020B0400000000000000" pitchFamily="34" charset="-128"/>
                  <a:cs typeface="ShinMGoPr6N-DeBold"/>
                </a:rPr>
                <a:t>ム</a:t>
              </a:r>
              <a:r>
                <a:rPr sz="908" b="1" spc="82" dirty="0" err="1">
                  <a:solidFill>
                    <a:srgbClr val="231F20"/>
                  </a:solidFill>
                  <a:latin typeface="Yu Gothic" panose="020B0400000000000000" pitchFamily="34" charset="-128"/>
                  <a:ea typeface="Yu Gothic" panose="020B0400000000000000" pitchFamily="34" charset="-128"/>
                  <a:cs typeface="ShinMGoPr6N-DeBold"/>
                </a:rPr>
                <a:t>ペ</a:t>
              </a:r>
              <a:r>
                <a:rPr sz="908" b="1" spc="41" dirty="0" err="1">
                  <a:solidFill>
                    <a:srgbClr val="231F20"/>
                  </a:solidFill>
                  <a:latin typeface="Yu Gothic" panose="020B0400000000000000" pitchFamily="34" charset="-128"/>
                  <a:ea typeface="Yu Gothic" panose="020B0400000000000000" pitchFamily="34" charset="-128"/>
                  <a:cs typeface="ShinMGoPr6N-DeBold"/>
                </a:rPr>
                <a:t>ー</a:t>
              </a:r>
              <a:r>
                <a:rPr sz="908" b="1" spc="68" dirty="0" err="1">
                  <a:solidFill>
                    <a:srgbClr val="231F20"/>
                  </a:solidFill>
                  <a:latin typeface="Yu Gothic" panose="020B0400000000000000" pitchFamily="34" charset="-128"/>
                  <a:ea typeface="Yu Gothic" panose="020B0400000000000000" pitchFamily="34" charset="-128"/>
                  <a:cs typeface="ShinMGoPr6N-DeBold"/>
                </a:rPr>
                <a:t>ジ</a:t>
              </a:r>
              <a:r>
                <a:rPr sz="908" b="1" spc="-204" dirty="0" err="1">
                  <a:solidFill>
                    <a:srgbClr val="231F20"/>
                  </a:solidFill>
                  <a:latin typeface="Yu Gothic" panose="020B0400000000000000" pitchFamily="34" charset="-128"/>
                  <a:ea typeface="Yu Gothic" panose="020B0400000000000000" pitchFamily="34" charset="-128"/>
                  <a:cs typeface="ShinMGoPr6N-DeBold"/>
                </a:rPr>
                <a:t>の</a:t>
              </a:r>
              <a:r>
                <a:rPr sz="908" b="1" spc="82" dirty="0" err="1">
                  <a:solidFill>
                    <a:srgbClr val="231F20"/>
                  </a:solidFill>
                  <a:latin typeface="Yu Gothic" panose="020B0400000000000000" pitchFamily="34" charset="-128"/>
                  <a:ea typeface="Yu Gothic" panose="020B0400000000000000" pitchFamily="34" charset="-128"/>
                  <a:cs typeface="ShinMGoPr6N-DeBold"/>
                </a:rPr>
                <a:t>「</a:t>
              </a:r>
              <a:r>
                <a:rPr sz="908" b="1" spc="82" dirty="0" err="1" smtClean="0">
                  <a:solidFill>
                    <a:srgbClr val="231F20"/>
                  </a:solidFill>
                  <a:latin typeface="Yu Gothic" panose="020B0400000000000000" pitchFamily="34" charset="-128"/>
                  <a:ea typeface="Yu Gothic" panose="020B0400000000000000" pitchFamily="34" charset="-128"/>
                  <a:cs typeface="ShinMGoPr6N-DeBold"/>
                </a:rPr>
                <a:t>新</a:t>
              </a:r>
              <a:r>
                <a:rPr sz="908" b="1" spc="45" dirty="0" err="1" smtClean="0">
                  <a:solidFill>
                    <a:srgbClr val="231F20"/>
                  </a:solidFill>
                  <a:latin typeface="Yu Gothic" panose="020B0400000000000000" pitchFamily="34" charset="-128"/>
                  <a:ea typeface="Yu Gothic" panose="020B0400000000000000" pitchFamily="34" charset="-128"/>
                  <a:cs typeface="ShinMGoPr6N-DeBold"/>
                </a:rPr>
                <a:t>型</a:t>
              </a:r>
              <a:r>
                <a:rPr sz="908" b="1" spc="54" dirty="0" err="1" smtClean="0">
                  <a:solidFill>
                    <a:srgbClr val="231F20"/>
                  </a:solidFill>
                  <a:latin typeface="Yu Gothic" panose="020B0400000000000000" pitchFamily="34" charset="-128"/>
                  <a:ea typeface="Yu Gothic" panose="020B0400000000000000" pitchFamily="34" charset="-128"/>
                  <a:cs typeface="ShinMGoPr6N-DeBold"/>
                </a:rPr>
                <a:t>コ</a:t>
              </a:r>
              <a:r>
                <a:rPr sz="908" b="1" spc="64" dirty="0" err="1" smtClean="0">
                  <a:solidFill>
                    <a:srgbClr val="231F20"/>
                  </a:solidFill>
                  <a:latin typeface="Yu Gothic" panose="020B0400000000000000" pitchFamily="34" charset="-128"/>
                  <a:ea typeface="Yu Gothic" panose="020B0400000000000000" pitchFamily="34" charset="-128"/>
                  <a:cs typeface="ShinMGoPr6N-DeBold"/>
                </a:rPr>
                <a:t>ロ</a:t>
              </a:r>
              <a:r>
                <a:rPr sz="908" b="1" spc="45" dirty="0" err="1" smtClean="0">
                  <a:solidFill>
                    <a:srgbClr val="231F20"/>
                  </a:solidFill>
                  <a:latin typeface="Yu Gothic" panose="020B0400000000000000" pitchFamily="34" charset="-128"/>
                  <a:ea typeface="Yu Gothic" panose="020B0400000000000000" pitchFamily="34" charset="-128"/>
                  <a:cs typeface="ShinMGoPr6N-DeBold"/>
                </a:rPr>
                <a:t>ナ</a:t>
              </a:r>
              <a:r>
                <a:rPr sz="908" b="1" dirty="0" err="1" smtClean="0">
                  <a:solidFill>
                    <a:srgbClr val="231F20"/>
                  </a:solidFill>
                  <a:latin typeface="Yu Gothic" panose="020B0400000000000000" pitchFamily="34" charset="-128"/>
                  <a:ea typeface="Yu Gothic" panose="020B0400000000000000" pitchFamily="34" charset="-128"/>
                  <a:cs typeface="ShinMGoPr6N-DeBold"/>
                </a:rPr>
                <a:t>ワ</a:t>
              </a:r>
              <a:r>
                <a:rPr sz="908" b="1" spc="14" dirty="0" err="1" smtClean="0">
                  <a:solidFill>
                    <a:srgbClr val="231F20"/>
                  </a:solidFill>
                  <a:latin typeface="Yu Gothic" panose="020B0400000000000000" pitchFamily="34" charset="-128"/>
                  <a:ea typeface="Yu Gothic" panose="020B0400000000000000" pitchFamily="34" charset="-128"/>
                  <a:cs typeface="ShinMGoPr6N-DeBold"/>
                </a:rPr>
                <a:t>ク</a:t>
              </a:r>
              <a:r>
                <a:rPr sz="908" b="1" spc="9" dirty="0" err="1" smtClean="0">
                  <a:solidFill>
                    <a:srgbClr val="231F20"/>
                  </a:solidFill>
                  <a:latin typeface="Yu Gothic" panose="020B0400000000000000" pitchFamily="34" charset="-128"/>
                  <a:ea typeface="Yu Gothic" panose="020B0400000000000000" pitchFamily="34" charset="-128"/>
                  <a:cs typeface="ShinMGoPr6N-DeBold"/>
                </a:rPr>
                <a:t>チ</a:t>
              </a:r>
              <a:r>
                <a:rPr sz="908" b="1" spc="32" dirty="0" err="1" smtClean="0">
                  <a:solidFill>
                    <a:srgbClr val="231F20"/>
                  </a:solidFill>
                  <a:latin typeface="Yu Gothic" panose="020B0400000000000000" pitchFamily="34" charset="-128"/>
                  <a:ea typeface="Yu Gothic" panose="020B0400000000000000" pitchFamily="34" charset="-128"/>
                  <a:cs typeface="ShinMGoPr6N-DeBold"/>
                </a:rPr>
                <a:t>ン</a:t>
              </a:r>
              <a:r>
                <a:rPr sz="908" b="1" spc="27" dirty="0" err="1" smtClean="0">
                  <a:solidFill>
                    <a:srgbClr val="231F20"/>
                  </a:solidFill>
                  <a:latin typeface="Yu Gothic" panose="020B0400000000000000" pitchFamily="34" charset="-128"/>
                  <a:ea typeface="Yu Gothic" panose="020B0400000000000000" pitchFamily="34" charset="-128"/>
                  <a:cs typeface="ShinMGoPr6N-DeBold"/>
                </a:rPr>
                <a:t>に</a:t>
              </a:r>
              <a:r>
                <a:rPr sz="908" b="1" spc="64" dirty="0" err="1" smtClean="0">
                  <a:solidFill>
                    <a:srgbClr val="231F20"/>
                  </a:solidFill>
                  <a:latin typeface="Yu Gothic" panose="020B0400000000000000" pitchFamily="34" charset="-128"/>
                  <a:ea typeface="Yu Gothic" panose="020B0400000000000000" pitchFamily="34" charset="-128"/>
                  <a:cs typeface="ShinMGoPr6N-DeBold"/>
                </a:rPr>
                <a:t>ついて</a:t>
              </a:r>
              <a:r>
                <a:rPr sz="908" b="1" spc="-222" dirty="0" err="1">
                  <a:solidFill>
                    <a:srgbClr val="231F20"/>
                  </a:solidFill>
                  <a:latin typeface="Yu Gothic" panose="020B0400000000000000" pitchFamily="34" charset="-128"/>
                  <a:ea typeface="Yu Gothic" panose="020B0400000000000000" pitchFamily="34" charset="-128"/>
                  <a:cs typeface="ShinMGoPr6N-DeBold"/>
                </a:rPr>
                <a:t>」</a:t>
              </a:r>
              <a:r>
                <a:rPr sz="908" b="1" spc="64" dirty="0" err="1">
                  <a:solidFill>
                    <a:srgbClr val="231F20"/>
                  </a:solidFill>
                  <a:latin typeface="Yu Gothic" panose="020B0400000000000000" pitchFamily="34" charset="-128"/>
                  <a:ea typeface="Yu Gothic" panose="020B0400000000000000" pitchFamily="34" charset="-128"/>
                  <a:cs typeface="ShinMGoPr6N-DeBold"/>
                </a:rPr>
                <a:t>のペ</a:t>
              </a:r>
              <a:r>
                <a:rPr sz="908" b="1" spc="23" dirty="0" err="1">
                  <a:solidFill>
                    <a:srgbClr val="231F20"/>
                  </a:solidFill>
                  <a:latin typeface="Yu Gothic" panose="020B0400000000000000" pitchFamily="34" charset="-128"/>
                  <a:ea typeface="Yu Gothic" panose="020B0400000000000000" pitchFamily="34" charset="-128"/>
                  <a:cs typeface="ShinMGoPr6N-DeBold"/>
                </a:rPr>
                <a:t>ー</a:t>
              </a:r>
              <a:r>
                <a:rPr sz="908" b="1" spc="36" dirty="0" err="1">
                  <a:solidFill>
                    <a:srgbClr val="231F20"/>
                  </a:solidFill>
                  <a:latin typeface="Yu Gothic" panose="020B0400000000000000" pitchFamily="34" charset="-128"/>
                  <a:ea typeface="Yu Gothic" panose="020B0400000000000000" pitchFamily="34" charset="-128"/>
                  <a:cs typeface="ShinMGoPr6N-DeBold"/>
                </a:rPr>
                <a:t>ジ</a:t>
              </a:r>
              <a:r>
                <a:rPr sz="908" b="1" spc="18" dirty="0" err="1">
                  <a:solidFill>
                    <a:srgbClr val="231F20"/>
                  </a:solidFill>
                  <a:latin typeface="Yu Gothic" panose="020B0400000000000000" pitchFamily="34" charset="-128"/>
                  <a:ea typeface="Yu Gothic" panose="020B0400000000000000" pitchFamily="34" charset="-128"/>
                  <a:cs typeface="ShinMGoPr6N-DeBold"/>
                </a:rPr>
                <a:t>を</a:t>
              </a:r>
              <a:r>
                <a:rPr sz="908" b="1" spc="41" dirty="0" err="1">
                  <a:solidFill>
                    <a:srgbClr val="231F20"/>
                  </a:solidFill>
                  <a:latin typeface="Yu Gothic" panose="020B0400000000000000" pitchFamily="34" charset="-128"/>
                  <a:ea typeface="Yu Gothic" panose="020B0400000000000000" pitchFamily="34" charset="-128"/>
                  <a:cs typeface="ShinMGoPr6N-DeBold"/>
                </a:rPr>
                <a:t>ご</a:t>
              </a:r>
              <a:r>
                <a:rPr sz="908" b="1" spc="27" dirty="0" err="1">
                  <a:solidFill>
                    <a:srgbClr val="231F20"/>
                  </a:solidFill>
                  <a:latin typeface="Yu Gothic" panose="020B0400000000000000" pitchFamily="34" charset="-128"/>
                  <a:ea typeface="Yu Gothic" panose="020B0400000000000000" pitchFamily="34" charset="-128"/>
                  <a:cs typeface="ShinMGoPr6N-DeBold"/>
                </a:rPr>
                <a:t>覧</a:t>
              </a:r>
              <a:r>
                <a:rPr sz="908" b="1" spc="-32" dirty="0" err="1">
                  <a:solidFill>
                    <a:srgbClr val="231F20"/>
                  </a:solidFill>
                  <a:latin typeface="Yu Gothic" panose="020B0400000000000000" pitchFamily="34" charset="-128"/>
                  <a:ea typeface="Yu Gothic" panose="020B0400000000000000" pitchFamily="34" charset="-128"/>
                  <a:cs typeface="ShinMGoPr6N-DeBold"/>
                </a:rPr>
                <a:t>く</a:t>
              </a:r>
              <a:r>
                <a:rPr sz="908" b="1" spc="27" dirty="0" err="1">
                  <a:solidFill>
                    <a:srgbClr val="231F20"/>
                  </a:solidFill>
                  <a:latin typeface="Yu Gothic" panose="020B0400000000000000" pitchFamily="34" charset="-128"/>
                  <a:ea typeface="Yu Gothic" panose="020B0400000000000000" pitchFamily="34" charset="-128"/>
                  <a:cs typeface="ShinMGoPr6N-DeBold"/>
                </a:rPr>
                <a:t>だ</a:t>
              </a:r>
              <a:r>
                <a:rPr sz="908" b="1" spc="54" dirty="0" err="1">
                  <a:solidFill>
                    <a:srgbClr val="231F20"/>
                  </a:solidFill>
                  <a:latin typeface="Yu Gothic" panose="020B0400000000000000" pitchFamily="34" charset="-128"/>
                  <a:ea typeface="Yu Gothic" panose="020B0400000000000000" pitchFamily="34" charset="-128"/>
                  <a:cs typeface="ShinMGoPr6N-DeBold"/>
                </a:rPr>
                <a:t>さ</a:t>
              </a:r>
              <a:r>
                <a:rPr sz="908" b="1" spc="64" dirty="0" err="1">
                  <a:solidFill>
                    <a:srgbClr val="231F20"/>
                  </a:solidFill>
                  <a:latin typeface="Yu Gothic" panose="020B0400000000000000" pitchFamily="34" charset="-128"/>
                  <a:ea typeface="Yu Gothic" panose="020B0400000000000000" pitchFamily="34" charset="-128"/>
                  <a:cs typeface="ShinMGoPr6N-DeBold"/>
                </a:rPr>
                <a:t>い</a:t>
              </a:r>
              <a:r>
                <a:rPr sz="908" b="1" spc="64" dirty="0">
                  <a:solidFill>
                    <a:srgbClr val="231F20"/>
                  </a:solidFill>
                  <a:latin typeface="Yu Gothic" panose="020B0400000000000000" pitchFamily="34" charset="-128"/>
                  <a:ea typeface="Yu Gothic" panose="020B0400000000000000" pitchFamily="34" charset="-128"/>
                  <a:cs typeface="ShinMGoPr6N-DeBold"/>
                </a:rPr>
                <a:t>。</a:t>
              </a:r>
              <a:endParaRPr sz="908" b="1" dirty="0">
                <a:latin typeface="Yu Gothic" panose="020B0400000000000000" pitchFamily="34" charset="-128"/>
                <a:ea typeface="Yu Gothic" panose="020B0400000000000000" pitchFamily="34" charset="-128"/>
                <a:cs typeface="ShinMGoPr6N-DeBold"/>
              </a:endParaRPr>
            </a:p>
          </p:txBody>
        </p:sp>
        <p:grpSp>
          <p:nvGrpSpPr>
            <p:cNvPr id="8" name="グループ化 7"/>
            <p:cNvGrpSpPr/>
            <p:nvPr/>
          </p:nvGrpSpPr>
          <p:grpSpPr>
            <a:xfrm>
              <a:off x="3676827" y="7699240"/>
              <a:ext cx="1906505" cy="303748"/>
              <a:chOff x="3626027" y="6803890"/>
              <a:chExt cx="1906505" cy="303748"/>
            </a:xfrm>
          </p:grpSpPr>
          <p:sp>
            <p:nvSpPr>
              <p:cNvPr id="9" name="object 9"/>
              <p:cNvSpPr/>
              <p:nvPr/>
            </p:nvSpPr>
            <p:spPr>
              <a:xfrm>
                <a:off x="5045339" y="6803895"/>
                <a:ext cx="486853" cy="303743"/>
              </a:xfrm>
              <a:custGeom>
                <a:avLst/>
                <a:gdLst/>
                <a:ahLst/>
                <a:cxnLst/>
                <a:rect l="l" t="t" r="r" b="b"/>
                <a:pathLst>
                  <a:path w="536575" h="332740">
                    <a:moveTo>
                      <a:pt x="500341" y="0"/>
                    </a:moveTo>
                    <a:lnTo>
                      <a:pt x="0" y="0"/>
                    </a:lnTo>
                    <a:lnTo>
                      <a:pt x="0" y="332549"/>
                    </a:lnTo>
                    <a:lnTo>
                      <a:pt x="500341" y="332549"/>
                    </a:lnTo>
                    <a:lnTo>
                      <a:pt x="514320" y="329708"/>
                    </a:lnTo>
                    <a:lnTo>
                      <a:pt x="525768" y="321973"/>
                    </a:lnTo>
                    <a:lnTo>
                      <a:pt x="533504" y="310528"/>
                    </a:lnTo>
                    <a:lnTo>
                      <a:pt x="536346" y="296557"/>
                    </a:lnTo>
                    <a:lnTo>
                      <a:pt x="536346" y="36004"/>
                    </a:lnTo>
                    <a:lnTo>
                      <a:pt x="533504" y="22025"/>
                    </a:lnTo>
                    <a:lnTo>
                      <a:pt x="525768" y="10577"/>
                    </a:lnTo>
                    <a:lnTo>
                      <a:pt x="514320" y="2841"/>
                    </a:lnTo>
                    <a:lnTo>
                      <a:pt x="500341" y="0"/>
                    </a:lnTo>
                    <a:close/>
                  </a:path>
                </a:pathLst>
              </a:custGeom>
              <a:solidFill>
                <a:srgbClr val="231F20"/>
              </a:solidFill>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10" name="object 11"/>
              <p:cNvSpPr/>
              <p:nvPr/>
            </p:nvSpPr>
            <p:spPr>
              <a:xfrm>
                <a:off x="3626027" y="6803890"/>
                <a:ext cx="1906505" cy="303743"/>
              </a:xfrm>
              <a:custGeom>
                <a:avLst/>
                <a:gdLst/>
                <a:ahLst/>
                <a:cxnLst/>
                <a:rect l="l" t="t" r="r" b="b"/>
                <a:pathLst>
                  <a:path w="2101215" h="332740">
                    <a:moveTo>
                      <a:pt x="2100618" y="296557"/>
                    </a:moveTo>
                    <a:lnTo>
                      <a:pt x="2097776" y="310534"/>
                    </a:lnTo>
                    <a:lnTo>
                      <a:pt x="2090040" y="321978"/>
                    </a:lnTo>
                    <a:lnTo>
                      <a:pt x="2078592" y="329710"/>
                    </a:lnTo>
                    <a:lnTo>
                      <a:pt x="2064613" y="332549"/>
                    </a:lnTo>
                    <a:lnTo>
                      <a:pt x="36004" y="332549"/>
                    </a:lnTo>
                    <a:lnTo>
                      <a:pt x="22020" y="329710"/>
                    </a:lnTo>
                    <a:lnTo>
                      <a:pt x="10572" y="321978"/>
                    </a:lnTo>
                    <a:lnTo>
                      <a:pt x="2839" y="310534"/>
                    </a:lnTo>
                    <a:lnTo>
                      <a:pt x="0" y="296557"/>
                    </a:lnTo>
                    <a:lnTo>
                      <a:pt x="0" y="36004"/>
                    </a:lnTo>
                    <a:lnTo>
                      <a:pt x="2839" y="22031"/>
                    </a:lnTo>
                    <a:lnTo>
                      <a:pt x="10572" y="10582"/>
                    </a:lnTo>
                    <a:lnTo>
                      <a:pt x="22020" y="2843"/>
                    </a:lnTo>
                    <a:lnTo>
                      <a:pt x="36004" y="0"/>
                    </a:lnTo>
                    <a:lnTo>
                      <a:pt x="2064613" y="0"/>
                    </a:lnTo>
                    <a:lnTo>
                      <a:pt x="2078592" y="2843"/>
                    </a:lnTo>
                    <a:lnTo>
                      <a:pt x="2090040" y="10582"/>
                    </a:lnTo>
                    <a:lnTo>
                      <a:pt x="2097776" y="22031"/>
                    </a:lnTo>
                    <a:lnTo>
                      <a:pt x="2100618" y="36004"/>
                    </a:lnTo>
                    <a:lnTo>
                      <a:pt x="2100618" y="296557"/>
                    </a:lnTo>
                    <a:close/>
                  </a:path>
                </a:pathLst>
              </a:custGeom>
              <a:ln w="10795">
                <a:solidFill>
                  <a:srgbClr val="231F20"/>
                </a:solidFill>
              </a:ln>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11" name="object 6">
                <a:extLst>
                  <a:ext uri="{FF2B5EF4-FFF2-40B4-BE49-F238E27FC236}">
                    <a16:creationId xmlns:a16="http://schemas.microsoft.com/office/drawing/2014/main" id="{8426F7C4-20EF-8E43-BB22-2F60338A776A}"/>
                  </a:ext>
                </a:extLst>
              </p:cNvPr>
              <p:cNvSpPr txBox="1"/>
              <p:nvPr/>
            </p:nvSpPr>
            <p:spPr>
              <a:xfrm>
                <a:off x="3693214" y="6865468"/>
                <a:ext cx="1772130" cy="165207"/>
              </a:xfrm>
              <a:prstGeom prst="rect">
                <a:avLst/>
              </a:prstGeom>
            </p:spPr>
            <p:txBody>
              <a:bodyPr vert="horz" wrap="square" lIns="0" tIns="11526"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1527">
                  <a:spcBef>
                    <a:spcPts val="91"/>
                  </a:spcBef>
                  <a:tabLst>
                    <a:tab pos="1446578" algn="l"/>
                  </a:tabLst>
                </a:pPr>
                <a:r>
                  <a:rPr sz="998" b="1" spc="68" dirty="0">
                    <a:solidFill>
                      <a:srgbClr val="231F20"/>
                    </a:solidFill>
                    <a:latin typeface="Yu Gothic" panose="020B0400000000000000" pitchFamily="34" charset="-128"/>
                    <a:ea typeface="Yu Gothic" panose="020B0400000000000000" pitchFamily="34" charset="-128"/>
                    <a:cs typeface="ShinMGoPr6N-Medium"/>
                  </a:rPr>
                  <a:t>厚</a:t>
                </a:r>
                <a:r>
                  <a:rPr sz="998" b="1" dirty="0">
                    <a:solidFill>
                      <a:srgbClr val="231F20"/>
                    </a:solidFill>
                    <a:latin typeface="Yu Gothic" panose="020B0400000000000000" pitchFamily="34" charset="-128"/>
                    <a:ea typeface="Yu Gothic" panose="020B0400000000000000" pitchFamily="34" charset="-128"/>
                    <a:cs typeface="ShinMGoPr6N-Medium"/>
                  </a:rPr>
                  <a:t>労</a:t>
                </a:r>
                <a:r>
                  <a:rPr sz="998" b="1" spc="100" dirty="0">
                    <a:solidFill>
                      <a:srgbClr val="231F20"/>
                    </a:solidFill>
                    <a:latin typeface="Yu Gothic" panose="020B0400000000000000" pitchFamily="34" charset="-128"/>
                    <a:ea typeface="Yu Gothic" panose="020B0400000000000000" pitchFamily="34" charset="-128"/>
                    <a:cs typeface="ShinMGoPr6N-Medium"/>
                  </a:rPr>
                  <a:t> </a:t>
                </a:r>
                <a:r>
                  <a:rPr sz="998" b="1" spc="41" dirty="0">
                    <a:solidFill>
                      <a:srgbClr val="231F20"/>
                    </a:solidFill>
                    <a:latin typeface="Yu Gothic" panose="020B0400000000000000" pitchFamily="34" charset="-128"/>
                    <a:ea typeface="Yu Gothic" panose="020B0400000000000000" pitchFamily="34" charset="-128"/>
                    <a:cs typeface="ShinMGoPr6N-Medium"/>
                  </a:rPr>
                  <a:t>コ</a:t>
                </a:r>
                <a:r>
                  <a:rPr sz="998" b="1" spc="50" dirty="0">
                    <a:solidFill>
                      <a:srgbClr val="231F20"/>
                    </a:solidFill>
                    <a:latin typeface="Yu Gothic" panose="020B0400000000000000" pitchFamily="34" charset="-128"/>
                    <a:ea typeface="Yu Gothic" panose="020B0400000000000000" pitchFamily="34" charset="-128"/>
                    <a:cs typeface="ShinMGoPr6N-Medium"/>
                  </a:rPr>
                  <a:t>ロ</a:t>
                </a:r>
                <a:r>
                  <a:rPr sz="998" b="1" dirty="0">
                    <a:solidFill>
                      <a:srgbClr val="231F20"/>
                    </a:solidFill>
                    <a:latin typeface="Yu Gothic" panose="020B0400000000000000" pitchFamily="34" charset="-128"/>
                    <a:ea typeface="Yu Gothic" panose="020B0400000000000000" pitchFamily="34" charset="-128"/>
                    <a:cs typeface="ShinMGoPr6N-Medium"/>
                  </a:rPr>
                  <a:t>ナ</a:t>
                </a:r>
                <a:r>
                  <a:rPr sz="998" b="1" spc="100" dirty="0">
                    <a:solidFill>
                      <a:srgbClr val="231F20"/>
                    </a:solidFill>
                    <a:latin typeface="Yu Gothic" panose="020B0400000000000000" pitchFamily="34" charset="-128"/>
                    <a:ea typeface="Yu Gothic" panose="020B0400000000000000" pitchFamily="34" charset="-128"/>
                    <a:cs typeface="ShinMGoPr6N-Medium"/>
                  </a:rPr>
                  <a:t> </a:t>
                </a:r>
                <a:r>
                  <a:rPr sz="998" b="1" spc="-23" dirty="0">
                    <a:solidFill>
                      <a:srgbClr val="231F20"/>
                    </a:solidFill>
                    <a:latin typeface="Yu Gothic" panose="020B0400000000000000" pitchFamily="34" charset="-128"/>
                    <a:ea typeface="Yu Gothic" panose="020B0400000000000000" pitchFamily="34" charset="-128"/>
                    <a:cs typeface="ShinMGoPr6N-Medium"/>
                  </a:rPr>
                  <a:t>ワ</a:t>
                </a:r>
                <a:r>
                  <a:rPr sz="998" b="1" spc="9" dirty="0">
                    <a:solidFill>
                      <a:srgbClr val="231F20"/>
                    </a:solidFill>
                    <a:latin typeface="Yu Gothic" panose="020B0400000000000000" pitchFamily="34" charset="-128"/>
                    <a:ea typeface="Yu Gothic" panose="020B0400000000000000" pitchFamily="34" charset="-128"/>
                    <a:cs typeface="ShinMGoPr6N-Medium"/>
                  </a:rPr>
                  <a:t>ク</a:t>
                </a:r>
                <a:r>
                  <a:rPr sz="998" b="1" spc="5" dirty="0">
                    <a:solidFill>
                      <a:srgbClr val="231F20"/>
                    </a:solidFill>
                    <a:latin typeface="Yu Gothic" panose="020B0400000000000000" pitchFamily="34" charset="-128"/>
                    <a:ea typeface="Yu Gothic" panose="020B0400000000000000" pitchFamily="34" charset="-128"/>
                    <a:cs typeface="ShinMGoPr6N-Medium"/>
                  </a:rPr>
                  <a:t>チ</a:t>
                </a:r>
                <a:r>
                  <a:rPr sz="998" b="1" dirty="0">
                    <a:solidFill>
                      <a:srgbClr val="231F20"/>
                    </a:solidFill>
                    <a:latin typeface="Yu Gothic" panose="020B0400000000000000" pitchFamily="34" charset="-128"/>
                    <a:ea typeface="Yu Gothic" panose="020B0400000000000000" pitchFamily="34" charset="-128"/>
                    <a:cs typeface="ShinMGoPr6N-Medium"/>
                  </a:rPr>
                  <a:t>ン</a:t>
                </a:r>
                <a:r>
                  <a:rPr sz="998" b="1" dirty="0">
                    <a:solidFill>
                      <a:srgbClr val="231F20"/>
                    </a:solidFill>
                    <a:latin typeface="ShinMGoPr6N-Medium"/>
                    <a:cs typeface="ShinMGoPr6N-Medium"/>
                  </a:rPr>
                  <a:t>	</a:t>
                </a:r>
                <a:r>
                  <a:rPr sz="998" b="1" dirty="0">
                    <a:solidFill>
                      <a:schemeClr val="bg1"/>
                    </a:solidFill>
                    <a:latin typeface="Yu Gothic" panose="020B0400000000000000" pitchFamily="34" charset="-128"/>
                    <a:ea typeface="Yu Gothic" panose="020B0400000000000000" pitchFamily="34" charset="-128"/>
                    <a:cs typeface="GothicMB101Pro-Medium"/>
                  </a:rPr>
                  <a:t>検</a:t>
                </a:r>
                <a:r>
                  <a:rPr sz="998" b="1" spc="59" dirty="0">
                    <a:solidFill>
                      <a:schemeClr val="bg1"/>
                    </a:solidFill>
                    <a:latin typeface="Yu Gothic" panose="020B0400000000000000" pitchFamily="34" charset="-128"/>
                    <a:ea typeface="Yu Gothic" panose="020B0400000000000000" pitchFamily="34" charset="-128"/>
                    <a:cs typeface="GothicMB101Pro-Medium"/>
                  </a:rPr>
                  <a:t> </a:t>
                </a:r>
                <a:r>
                  <a:rPr sz="998" b="1" dirty="0">
                    <a:solidFill>
                      <a:schemeClr val="bg1"/>
                    </a:solidFill>
                    <a:latin typeface="Yu Gothic" panose="020B0400000000000000" pitchFamily="34" charset="-128"/>
                    <a:ea typeface="Yu Gothic" panose="020B0400000000000000" pitchFamily="34" charset="-128"/>
                    <a:cs typeface="GothicMB101Pro-Medium"/>
                  </a:rPr>
                  <a:t>索</a:t>
                </a:r>
              </a:p>
            </p:txBody>
          </p:sp>
        </p:grpSp>
      </p:grpSp>
      <p:sp>
        <p:nvSpPr>
          <p:cNvPr id="12" name="正方形/長方形 11"/>
          <p:cNvSpPr/>
          <p:nvPr userDrawn="1"/>
        </p:nvSpPr>
        <p:spPr>
          <a:xfrm>
            <a:off x="393699" y="8000679"/>
            <a:ext cx="6065975" cy="1556405"/>
          </a:xfrm>
          <a:prstGeom prst="rect">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sz="1089" dirty="0" smtClean="0">
                <a:solidFill>
                  <a:prstClr val="black"/>
                </a:solidFill>
                <a:latin typeface="游ゴシック Medium" panose="020B0500000000000000" pitchFamily="50" charset="-128"/>
                <a:ea typeface="游ゴシック Medium" panose="020B0500000000000000" pitchFamily="50" charset="-128"/>
              </a:rPr>
              <a:t>＜施設お問合せ先</a:t>
            </a:r>
            <a:r>
              <a:rPr lang="ja-JP" altLang="en-US" sz="1089" dirty="0">
                <a:solidFill>
                  <a:prstClr val="black"/>
                </a:solidFill>
                <a:latin typeface="游ゴシック Medium" panose="020B0500000000000000" pitchFamily="50" charset="-128"/>
                <a:ea typeface="游ゴシック Medium" panose="020B0500000000000000" pitchFamily="50" charset="-128"/>
              </a:rPr>
              <a:t>＞</a:t>
            </a:r>
            <a:endParaRPr lang="en-US" altLang="ja-JP" sz="1089" dirty="0">
              <a:solidFill>
                <a:prstClr val="black"/>
              </a:solidFill>
              <a:latin typeface="游ゴシック Medium" panose="020B0500000000000000" pitchFamily="50" charset="-128"/>
              <a:ea typeface="游ゴシック Medium" panose="020B0500000000000000" pitchFamily="50" charset="-128"/>
            </a:endParaRPr>
          </a:p>
          <a:p>
            <a:pPr lvl="0"/>
            <a:endParaRPr lang="ja-JP" altLang="en-US" sz="1089" dirty="0">
              <a:solidFill>
                <a:prstClr val="black"/>
              </a:solidFill>
              <a:latin typeface="游ゴシック Medium" panose="020B0500000000000000" pitchFamily="50" charset="-128"/>
              <a:ea typeface="游ゴシック Medium" panose="020B0500000000000000" pitchFamily="50" charset="-128"/>
            </a:endParaRPr>
          </a:p>
        </p:txBody>
      </p:sp>
      <p:grpSp>
        <p:nvGrpSpPr>
          <p:cNvPr id="13" name="グループ化 12"/>
          <p:cNvGrpSpPr/>
          <p:nvPr userDrawn="1"/>
        </p:nvGrpSpPr>
        <p:grpSpPr>
          <a:xfrm>
            <a:off x="398447" y="5797058"/>
            <a:ext cx="6073928" cy="1056824"/>
            <a:chOff x="439030" y="8066001"/>
            <a:chExt cx="6692569" cy="1164462"/>
          </a:xfrm>
        </p:grpSpPr>
        <p:grpSp>
          <p:nvGrpSpPr>
            <p:cNvPr id="14" name="グループ化 13"/>
            <p:cNvGrpSpPr/>
            <p:nvPr/>
          </p:nvGrpSpPr>
          <p:grpSpPr>
            <a:xfrm>
              <a:off x="439030" y="8066001"/>
              <a:ext cx="6692569" cy="406737"/>
              <a:chOff x="390128" y="3820650"/>
              <a:chExt cx="6692569" cy="406737"/>
            </a:xfrm>
          </p:grpSpPr>
          <p:grpSp>
            <p:nvGrpSpPr>
              <p:cNvPr id="18" name="object 11"/>
              <p:cNvGrpSpPr/>
              <p:nvPr/>
            </p:nvGrpSpPr>
            <p:grpSpPr>
              <a:xfrm>
                <a:off x="390128" y="3820650"/>
                <a:ext cx="6692569" cy="406737"/>
                <a:chOff x="574331" y="2143926"/>
                <a:chExt cx="7188929" cy="406737"/>
              </a:xfrm>
            </p:grpSpPr>
            <p:sp>
              <p:nvSpPr>
                <p:cNvPr id="21" name="object 12"/>
                <p:cNvSpPr/>
                <p:nvPr/>
              </p:nvSpPr>
              <p:spPr>
                <a:xfrm>
                  <a:off x="970330" y="2154421"/>
                  <a:ext cx="6792930" cy="396242"/>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22" name="object 13"/>
                <p:cNvSpPr/>
                <p:nvPr/>
              </p:nvSpPr>
              <p:spPr>
                <a:xfrm>
                  <a:off x="574332" y="2143926"/>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23" name="object 14"/>
                <p:cNvSpPr/>
                <p:nvPr/>
              </p:nvSpPr>
              <p:spPr>
                <a:xfrm>
                  <a:off x="574331" y="2143929"/>
                  <a:ext cx="7188929" cy="396241"/>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19" name="object 13">
                <a:extLst>
                  <a:ext uri="{FF2B5EF4-FFF2-40B4-BE49-F238E27FC236}">
                    <a16:creationId xmlns:a16="http://schemas.microsoft.com/office/drawing/2014/main" id="{B6F5E361-3E16-974A-AC4B-C7BD6A319D80}"/>
                  </a:ext>
                </a:extLst>
              </p:cNvPr>
              <p:cNvSpPr txBox="1"/>
              <p:nvPr/>
            </p:nvSpPr>
            <p:spPr>
              <a:xfrm>
                <a:off x="801563" y="3895098"/>
                <a:ext cx="5322379" cy="254342"/>
              </a:xfrm>
              <a:prstGeom prst="rect">
                <a:avLst/>
              </a:prstGeom>
            </p:spPr>
            <p:txBody>
              <a:bodyPr vert="horz" wrap="square" lIns="0" tIns="0" rIns="0" bIns="0" rtlCol="0">
                <a:spAutoFit/>
              </a:bodyPr>
              <a:lstStyle/>
              <a:p>
                <a:pPr marL="180000">
                  <a:buClr>
                    <a:srgbClr val="FFFFFF"/>
                  </a:buClr>
                  <a:buSzPct val="83333"/>
                  <a:tabLst>
                    <a:tab pos="520999" algn="l"/>
                    <a:tab pos="521575" algn="l"/>
                  </a:tabLst>
                </a:pPr>
                <a:r>
                  <a:rPr lang="ja-JP" altLang="en-US" sz="1500" b="1" dirty="0">
                    <a:latin typeface="游ゴシック" panose="020B0400000000000000" pitchFamily="50" charset="-128"/>
                    <a:ea typeface="游ゴシック" panose="020B0400000000000000" pitchFamily="50" charset="-128"/>
                  </a:rPr>
                  <a:t>予防接種健康被害救済制度について</a:t>
                </a:r>
                <a:endParaRPr lang="en-US" altLang="ja-JP" sz="1500" b="1" dirty="0">
                  <a:latin typeface="游ゴシック" panose="020B0400000000000000" pitchFamily="50" charset="-128"/>
                  <a:ea typeface="游ゴシック" panose="020B0400000000000000" pitchFamily="50" charset="-128"/>
                </a:endParaRPr>
              </a:p>
            </p:txBody>
          </p:sp>
          <p:sp>
            <p:nvSpPr>
              <p:cNvPr id="20" name="object 13">
                <a:extLst>
                  <a:ext uri="{FF2B5EF4-FFF2-40B4-BE49-F238E27FC236}">
                    <a16:creationId xmlns:a16="http://schemas.microsoft.com/office/drawing/2014/main" id="{109CBD8E-30ED-4F46-8942-920A7F32EC10}"/>
                  </a:ext>
                </a:extLst>
              </p:cNvPr>
              <p:cNvSpPr txBox="1"/>
              <p:nvPr/>
            </p:nvSpPr>
            <p:spPr>
              <a:xfrm>
                <a:off x="399456" y="3874106"/>
                <a:ext cx="393152" cy="307755"/>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6</a:t>
                </a:r>
                <a:endParaRPr sz="1815" b="1" dirty="0">
                  <a:latin typeface="Yu Gothic" panose="020B0400000000000000" pitchFamily="34" charset="-128"/>
                  <a:ea typeface="Yu Gothic" panose="020B0400000000000000" pitchFamily="34" charset="-128"/>
                  <a:cs typeface="ShinMGoPr6N-DeBold"/>
                </a:endParaRPr>
              </a:p>
            </p:txBody>
          </p:sp>
        </p:grpSp>
        <p:sp>
          <p:nvSpPr>
            <p:cNvPr id="15" name="object 58">
              <a:extLst>
                <a:ext uri="{FF2B5EF4-FFF2-40B4-BE49-F238E27FC236}">
                  <a16:creationId xmlns:a16="http://schemas.microsoft.com/office/drawing/2014/main" id="{8D5BD3F8-6C94-462B-8B91-F2E87FA7CD36}"/>
                </a:ext>
              </a:extLst>
            </p:cNvPr>
            <p:cNvSpPr txBox="1">
              <a:spLocks/>
            </p:cNvSpPr>
            <p:nvPr/>
          </p:nvSpPr>
          <p:spPr>
            <a:xfrm>
              <a:off x="522058" y="8620040"/>
              <a:ext cx="6506773" cy="610423"/>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ja-JP" altLang="en-US" sz="1200" b="0" dirty="0" smtClean="0">
                  <a:latin typeface="游ゴシック" panose="020B0400000000000000" pitchFamily="50" charset="-128"/>
                  <a:ea typeface="游ゴシック" panose="020B0400000000000000" pitchFamily="50" charset="-128"/>
                </a:rPr>
                <a:t>　予防</a:t>
              </a:r>
              <a:r>
                <a:rPr lang="ja-JP" altLang="en-US" sz="1200" b="0" dirty="0">
                  <a:latin typeface="游ゴシック" panose="020B0400000000000000" pitchFamily="50" charset="-128"/>
                  <a:ea typeface="游ゴシック" panose="020B0400000000000000" pitchFamily="50" charset="-128"/>
                </a:rPr>
                <a:t>接種では健康被害（病気になったり障害が残ったりすること）が起こることがあります。極めてまれではあるものの</a:t>
              </a:r>
              <a:r>
                <a:rPr lang="ja-JP" altLang="en-US" sz="1200" b="0" dirty="0" smtClean="0">
                  <a:latin typeface="游ゴシック" panose="020B0400000000000000" pitchFamily="50" charset="-128"/>
                  <a:ea typeface="游ゴシック" panose="020B0400000000000000" pitchFamily="50" charset="-128"/>
                </a:rPr>
                <a:t>、健康被害をなくす</a:t>
              </a:r>
              <a:r>
                <a:rPr lang="ja-JP" altLang="en-US" sz="1200" b="0" dirty="0">
                  <a:latin typeface="游ゴシック" panose="020B0400000000000000" pitchFamily="50" charset="-128"/>
                  <a:ea typeface="游ゴシック" panose="020B0400000000000000" pitchFamily="50" charset="-128"/>
                </a:rPr>
                <a:t>ことはできないことから、救済制度が設けられています。</a:t>
              </a:r>
              <a:endParaRPr lang="ja-JP" altLang="ja-JP" sz="1200" b="0" dirty="0">
                <a:latin typeface="游ゴシック" panose="020B0400000000000000" pitchFamily="50" charset="-128"/>
                <a:ea typeface="游ゴシック" panose="020B0400000000000000" pitchFamily="50" charset="-128"/>
              </a:endParaRPr>
            </a:p>
          </p:txBody>
        </p:sp>
      </p:grpSp>
      <p:grpSp>
        <p:nvGrpSpPr>
          <p:cNvPr id="24" name="グループ化 23"/>
          <p:cNvGrpSpPr/>
          <p:nvPr userDrawn="1"/>
        </p:nvGrpSpPr>
        <p:grpSpPr>
          <a:xfrm>
            <a:off x="393684" y="1173704"/>
            <a:ext cx="6070428" cy="738695"/>
            <a:chOff x="393684" y="351379"/>
            <a:chExt cx="6070428" cy="738695"/>
          </a:xfrm>
        </p:grpSpPr>
        <p:sp>
          <p:nvSpPr>
            <p:cNvPr id="25" name="テキスト ボックス 24"/>
            <p:cNvSpPr txBox="1"/>
            <p:nvPr/>
          </p:nvSpPr>
          <p:spPr>
            <a:xfrm>
              <a:off x="402149" y="802175"/>
              <a:ext cx="6061963" cy="287899"/>
            </a:xfrm>
            <a:prstGeom prst="rect">
              <a:avLst/>
            </a:prstGeom>
            <a:noFill/>
          </p:spPr>
          <p:txBody>
            <a:bodyPr wrap="square" rtlCol="0">
              <a:spAutoFit/>
            </a:bodyPr>
            <a:lstStyle/>
            <a:p>
              <a:pPr>
                <a:spcBef>
                  <a:spcPts val="545"/>
                </a:spcBef>
                <a:spcAft>
                  <a:spcPts val="545"/>
                </a:spcAft>
              </a:pPr>
              <a:r>
                <a:rPr lang="ja-JP" altLang="en-US" sz="1271" dirty="0">
                  <a:latin typeface="游ゴシック Medium" panose="020B0500000000000000" pitchFamily="50" charset="-128"/>
                  <a:ea typeface="游ゴシック Medium" panose="020B0500000000000000" pitchFamily="50" charset="-128"/>
                </a:rPr>
                <a:t> 追加</a:t>
              </a:r>
              <a:r>
                <a:rPr lang="ja-JP" altLang="en-US" sz="1271" dirty="0" smtClean="0">
                  <a:latin typeface="游ゴシック Medium" panose="020B0500000000000000" pitchFamily="50" charset="-128"/>
                  <a:ea typeface="游ゴシック Medium" panose="020B0500000000000000" pitchFamily="50" charset="-128"/>
                </a:rPr>
                <a:t>接種</a:t>
              </a:r>
              <a:r>
                <a:rPr lang="ja-JP" altLang="en-US" sz="1271" dirty="0">
                  <a:latin typeface="游ゴシック Medium" panose="020B0500000000000000" pitchFamily="50" charset="-128"/>
                  <a:ea typeface="游ゴシック Medium" panose="020B0500000000000000" pitchFamily="50" charset="-128"/>
                </a:rPr>
                <a:t>を受けるに</a:t>
              </a:r>
              <a:r>
                <a:rPr lang="ja-JP" altLang="en-US" sz="1271" dirty="0" smtClean="0">
                  <a:latin typeface="游ゴシック Medium" panose="020B0500000000000000" pitchFamily="50" charset="-128"/>
                  <a:ea typeface="游ゴシック Medium" panose="020B0500000000000000" pitchFamily="50" charset="-128"/>
                </a:rPr>
                <a:t>は「</a:t>
              </a:r>
              <a:r>
                <a:rPr lang="ja-JP" altLang="en-US" sz="1271" dirty="0">
                  <a:latin typeface="游ゴシック Medium" panose="020B0500000000000000" pitchFamily="50" charset="-128"/>
                  <a:ea typeface="游ゴシック Medium" panose="020B0500000000000000" pitchFamily="50" charset="-128"/>
                </a:rPr>
                <a:t>接種券（予診票一体型）」が必要です。</a:t>
              </a:r>
              <a:r>
                <a:rPr lang="ja-JP" altLang="ja-JP" sz="1089" dirty="0">
                  <a:latin typeface="游ゴシック Medium" panose="020B0500000000000000" pitchFamily="50" charset="-128"/>
                  <a:ea typeface="游ゴシック Medium" panose="020B0500000000000000" pitchFamily="50" charset="-128"/>
                </a:rPr>
                <a:t>　</a:t>
              </a:r>
              <a:endParaRPr lang="en-US" altLang="ja-JP" sz="1089" dirty="0">
                <a:latin typeface="游ゴシック Medium" panose="020B0500000000000000" pitchFamily="50" charset="-128"/>
                <a:ea typeface="游ゴシック Medium" panose="020B0500000000000000" pitchFamily="50" charset="-128"/>
              </a:endParaRPr>
            </a:p>
          </p:txBody>
        </p:sp>
        <p:grpSp>
          <p:nvGrpSpPr>
            <p:cNvPr id="26" name="グループ化 25"/>
            <p:cNvGrpSpPr/>
            <p:nvPr/>
          </p:nvGrpSpPr>
          <p:grpSpPr>
            <a:xfrm>
              <a:off x="393684" y="351379"/>
              <a:ext cx="6070428" cy="359612"/>
              <a:chOff x="390129" y="4062043"/>
              <a:chExt cx="6688717" cy="396241"/>
            </a:xfrm>
          </p:grpSpPr>
          <p:grpSp>
            <p:nvGrpSpPr>
              <p:cNvPr id="27" name="object 11"/>
              <p:cNvGrpSpPr/>
              <p:nvPr/>
            </p:nvGrpSpPr>
            <p:grpSpPr>
              <a:xfrm>
                <a:off x="390129" y="4062043"/>
                <a:ext cx="6688717" cy="396241"/>
                <a:chOff x="574332" y="2385314"/>
                <a:chExt cx="7184786" cy="396240"/>
              </a:xfrm>
            </p:grpSpPr>
            <p:sp>
              <p:nvSpPr>
                <p:cNvPr id="30" name="object 12"/>
                <p:cNvSpPr/>
                <p:nvPr/>
              </p:nvSpPr>
              <p:spPr>
                <a:xfrm>
                  <a:off x="970330" y="2385314"/>
                  <a:ext cx="6788788"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31" name="object 13"/>
                <p:cNvSpPr/>
                <p:nvPr/>
              </p:nvSpPr>
              <p:spPr>
                <a:xfrm>
                  <a:off x="574332" y="2385314"/>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32" name="object 14"/>
                <p:cNvSpPr/>
                <p:nvPr/>
              </p:nvSpPr>
              <p:spPr>
                <a:xfrm>
                  <a:off x="574332" y="2385314"/>
                  <a:ext cx="7184786"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28" name="object 13">
                <a:extLst>
                  <a:ext uri="{FF2B5EF4-FFF2-40B4-BE49-F238E27FC236}">
                    <a16:creationId xmlns:a16="http://schemas.microsoft.com/office/drawing/2014/main" id="{B6F5E361-3E16-974A-AC4B-C7BD6A319D80}"/>
                  </a:ext>
                </a:extLst>
              </p:cNvPr>
              <p:cNvSpPr txBox="1"/>
              <p:nvPr/>
            </p:nvSpPr>
            <p:spPr>
              <a:xfrm>
                <a:off x="801563" y="4148543"/>
                <a:ext cx="5322383" cy="254344"/>
              </a:xfrm>
              <a:prstGeom prst="rect">
                <a:avLst/>
              </a:prstGeom>
            </p:spPr>
            <p:txBody>
              <a:bodyPr vert="horz" wrap="square" lIns="0" tIns="0" rIns="0" bIns="0" rtlCol="0">
                <a:spAutoFit/>
              </a:bodyPr>
              <a:lstStyle/>
              <a:p>
                <a:pPr marL="163368">
                  <a:spcBef>
                    <a:spcPts val="935"/>
                  </a:spcBef>
                  <a:buClr>
                    <a:srgbClr val="FFFFFF"/>
                  </a:buClr>
                  <a:buSzPct val="83333"/>
                  <a:tabLst>
                    <a:tab pos="520999" algn="l"/>
                    <a:tab pos="521575" algn="l"/>
                  </a:tabLst>
                </a:pPr>
                <a:r>
                  <a:rPr kumimoji="0" lang="ja-JP" altLang="en-US" sz="1500" b="1" kern="0" spc="91" dirty="0">
                    <a:latin typeface="游ゴシック" panose="020B0400000000000000" pitchFamily="50" charset="-128"/>
                    <a:ea typeface="游ゴシック" panose="020B0400000000000000" pitchFamily="50" charset="-128"/>
                  </a:rPr>
                  <a:t>接種券の</a:t>
                </a:r>
                <a:r>
                  <a:rPr kumimoji="0" lang="ja-JP" altLang="en-US" sz="1500" b="1" kern="0" spc="91" dirty="0" smtClean="0">
                    <a:latin typeface="游ゴシック" panose="020B0400000000000000" pitchFamily="50" charset="-128"/>
                    <a:ea typeface="游ゴシック" panose="020B0400000000000000" pitchFamily="50" charset="-128"/>
                  </a:rPr>
                  <a:t>送付時期</a:t>
                </a:r>
                <a:endParaRPr kumimoji="0" lang="ja-JP" altLang="en-US" sz="1500" b="1" kern="0" spc="91" dirty="0">
                  <a:latin typeface="游ゴシック" panose="020B0400000000000000" pitchFamily="50" charset="-128"/>
                  <a:ea typeface="游ゴシック" panose="020B0400000000000000" pitchFamily="50" charset="-128"/>
                </a:endParaRPr>
              </a:p>
            </p:txBody>
          </p:sp>
          <p:sp>
            <p:nvSpPr>
              <p:cNvPr id="29" name="object 13">
                <a:extLst>
                  <a:ext uri="{FF2B5EF4-FFF2-40B4-BE49-F238E27FC236}">
                    <a16:creationId xmlns:a16="http://schemas.microsoft.com/office/drawing/2014/main" id="{109CBD8E-30ED-4F46-8942-920A7F32EC10}"/>
                  </a:ext>
                </a:extLst>
              </p:cNvPr>
              <p:cNvSpPr txBox="1"/>
              <p:nvPr/>
            </p:nvSpPr>
            <p:spPr>
              <a:xfrm>
                <a:off x="399456" y="4115494"/>
                <a:ext cx="393152" cy="307756"/>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5</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33" name="グループ化 32"/>
          <p:cNvGrpSpPr/>
          <p:nvPr userDrawn="1"/>
        </p:nvGrpSpPr>
        <p:grpSpPr>
          <a:xfrm>
            <a:off x="3828631" y="2039461"/>
            <a:ext cx="2645570" cy="1867461"/>
            <a:chOff x="3847681" y="1286986"/>
            <a:chExt cx="2645570" cy="1867461"/>
          </a:xfrm>
        </p:grpSpPr>
        <p:pic>
          <p:nvPicPr>
            <p:cNvPr id="34" name="図 33"/>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847681" y="1286986"/>
              <a:ext cx="2645570" cy="1867461"/>
            </a:xfrm>
            <a:prstGeom prst="rect">
              <a:avLst/>
            </a:prstGeom>
            <a:ln>
              <a:solidFill>
                <a:schemeClr val="bg2">
                  <a:lumMod val="75000"/>
                </a:schemeClr>
              </a:solidFill>
            </a:ln>
          </p:spPr>
        </p:pic>
        <p:sp>
          <p:nvSpPr>
            <p:cNvPr id="35" name="正方形/長方形 34"/>
            <p:cNvSpPr/>
            <p:nvPr/>
          </p:nvSpPr>
          <p:spPr>
            <a:xfrm>
              <a:off x="4508736" y="1946469"/>
              <a:ext cx="1301943" cy="532745"/>
            </a:xfrm>
            <a:prstGeom prst="rect">
              <a:avLst/>
            </a:prstGeom>
            <a:solidFill>
              <a:schemeClr val="bg1"/>
            </a:solidFill>
            <a:ln w="508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rgbClr val="002060"/>
                  </a:solidFill>
                  <a:latin typeface="游ゴシック" panose="020B0400000000000000" pitchFamily="50" charset="-128"/>
                  <a:ea typeface="游ゴシック" panose="020B0400000000000000" pitchFamily="50" charset="-128"/>
                </a:rPr>
                <a:t>接種券</a:t>
              </a:r>
              <a:endParaRPr lang="en-US" altLang="ja-JP" sz="1500" b="1" dirty="0">
                <a:solidFill>
                  <a:srgbClr val="002060"/>
                </a:solidFill>
                <a:latin typeface="游ゴシック" panose="020B0400000000000000" pitchFamily="50" charset="-128"/>
                <a:ea typeface="游ゴシック" panose="020B0400000000000000" pitchFamily="50" charset="-128"/>
              </a:endParaRPr>
            </a:p>
            <a:p>
              <a:pPr algn="ctr"/>
              <a:r>
                <a:rPr lang="ja-JP" altLang="en-US" sz="1089" b="1" dirty="0">
                  <a:solidFill>
                    <a:srgbClr val="002060"/>
                  </a:solidFill>
                  <a:latin typeface="游ゴシック" panose="020B0400000000000000" pitchFamily="50" charset="-128"/>
                  <a:ea typeface="游ゴシック" panose="020B0400000000000000" pitchFamily="50" charset="-128"/>
                </a:rPr>
                <a:t>（予診票一体型）</a:t>
              </a:r>
            </a:p>
          </p:txBody>
        </p:sp>
      </p:grpSp>
      <p:sp>
        <p:nvSpPr>
          <p:cNvPr id="36" name="Rectangle 1"/>
          <p:cNvSpPr>
            <a:spLocks noChangeArrowheads="1"/>
          </p:cNvSpPr>
          <p:nvPr userDrawn="1"/>
        </p:nvSpPr>
        <p:spPr bwMode="auto">
          <a:xfrm>
            <a:off x="411975" y="3742256"/>
            <a:ext cx="3416656" cy="591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２回目</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接種</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を</a:t>
            </a:r>
            <a:r>
              <a:rPr kumimoji="0" lang="ja-JP" altLang="en-US" sz="1100" dirty="0">
                <a:latin typeface="游ゴシック" panose="020B0400000000000000" pitchFamily="50" charset="-128"/>
                <a:ea typeface="游ゴシック" panose="020B0400000000000000" pitchFamily="50" charset="-128"/>
                <a:cs typeface="Times New Roman" panose="02020603050405020304" pitchFamily="18" charset="0"/>
              </a:rPr>
              <a:t>完了</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したことが確認できた</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方</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に送付します。</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ただし</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、２回目</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接種</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完了</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後に名古屋市に</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転入</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した方</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など</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は、</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名古屋市へ</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発行申請</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が必要です。</a:t>
            </a:r>
            <a:endParaRPr kumimoji="0" lang="ja-JP" altLang="ja-JP" sz="1100" dirty="0">
              <a:latin typeface="游ゴシック" panose="020B0400000000000000" pitchFamily="50" charset="-128"/>
              <a:ea typeface="游ゴシック" panose="020B0400000000000000" pitchFamily="50" charset="-128"/>
            </a:endParaRPr>
          </a:p>
        </p:txBody>
      </p:sp>
      <p:graphicFrame>
        <p:nvGraphicFramePr>
          <p:cNvPr id="37" name="表 36"/>
          <p:cNvGraphicFramePr>
            <a:graphicFrameLocks noGrp="1"/>
          </p:cNvGraphicFramePr>
          <p:nvPr userDrawn="1">
            <p:extLst>
              <p:ext uri="{D42A27DB-BD31-4B8C-83A1-F6EECF244321}">
                <p14:modId xmlns:p14="http://schemas.microsoft.com/office/powerpoint/2010/main" val="3890378239"/>
              </p:ext>
            </p:extLst>
          </p:nvPr>
        </p:nvGraphicFramePr>
        <p:xfrm>
          <a:off x="411975" y="2264024"/>
          <a:ext cx="3291193" cy="1447417"/>
        </p:xfrm>
        <a:graphic>
          <a:graphicData uri="http://schemas.openxmlformats.org/drawingml/2006/table">
            <a:tbl>
              <a:tblPr firstRow="1" bandRow="1">
                <a:tableStyleId>{93296810-A885-4BE3-A3E7-6D5BEEA58F35}</a:tableStyleId>
              </a:tblPr>
              <a:tblGrid>
                <a:gridCol w="1090474">
                  <a:extLst>
                    <a:ext uri="{9D8B030D-6E8A-4147-A177-3AD203B41FA5}">
                      <a16:colId xmlns:a16="http://schemas.microsoft.com/office/drawing/2014/main" val="187068391"/>
                    </a:ext>
                  </a:extLst>
                </a:gridCol>
                <a:gridCol w="1440000">
                  <a:extLst>
                    <a:ext uri="{9D8B030D-6E8A-4147-A177-3AD203B41FA5}">
                      <a16:colId xmlns:a16="http://schemas.microsoft.com/office/drawing/2014/main" val="1986037377"/>
                    </a:ext>
                  </a:extLst>
                </a:gridCol>
                <a:gridCol w="760719">
                  <a:extLst>
                    <a:ext uri="{9D8B030D-6E8A-4147-A177-3AD203B41FA5}">
                      <a16:colId xmlns:a16="http://schemas.microsoft.com/office/drawing/2014/main" val="3864258452"/>
                    </a:ext>
                  </a:extLst>
                </a:gridCol>
              </a:tblGrid>
              <a:tr h="336561">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住民票所在地</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送付時期</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送付先</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549149"/>
                  </a:ext>
                </a:extLst>
              </a:tr>
              <a:tr h="580913">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名古屋市</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游ゴシック" panose="020B0400000000000000" pitchFamily="50" charset="-128"/>
                          <a:ea typeface="游ゴシック" panose="020B0400000000000000" pitchFamily="50" charset="-128"/>
                        </a:rPr>
                        <a:t>2</a:t>
                      </a:r>
                      <a:r>
                        <a:rPr kumimoji="1" lang="ja-JP" altLang="en-US" sz="1100" dirty="0" smtClean="0">
                          <a:latin typeface="游ゴシック" panose="020B0400000000000000" pitchFamily="50" charset="-128"/>
                          <a:ea typeface="游ゴシック" panose="020B0400000000000000" pitchFamily="50" charset="-128"/>
                        </a:rPr>
                        <a:t>回目接種完了から</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概ね</a:t>
                      </a:r>
                      <a:r>
                        <a:rPr kumimoji="1" lang="en-US" altLang="ja-JP" sz="1100" dirty="0" smtClean="0">
                          <a:latin typeface="游ゴシック" panose="020B0400000000000000" pitchFamily="50" charset="-128"/>
                          <a:ea typeface="游ゴシック" panose="020B0400000000000000" pitchFamily="50" charset="-128"/>
                        </a:rPr>
                        <a:t>7</a:t>
                      </a:r>
                      <a:r>
                        <a:rPr kumimoji="1" lang="ja-JP" altLang="en-US" sz="1100" dirty="0" smtClean="0">
                          <a:latin typeface="游ゴシック" panose="020B0400000000000000" pitchFamily="50" charset="-128"/>
                          <a:ea typeface="游ゴシック" panose="020B0400000000000000" pitchFamily="50" charset="-128"/>
                        </a:rPr>
                        <a:t>ヶ月経過後</a:t>
                      </a:r>
                      <a:endParaRPr kumimoji="1" lang="en-US" altLang="ja-JP" sz="1100" dirty="0" smtClean="0">
                        <a:latin typeface="游ゴシック" panose="020B0400000000000000" pitchFamily="50" charset="-128"/>
                        <a:ea typeface="游ゴシック" panose="020B0400000000000000" pitchFamily="50" charset="-128"/>
                      </a:endParaRPr>
                    </a:p>
                    <a:p>
                      <a:pPr algn="ctr"/>
                      <a:r>
                        <a:rPr kumimoji="1" lang="ja-JP" altLang="en-US" sz="900" dirty="0" smtClean="0">
                          <a:latin typeface="游ゴシック" panose="020B0400000000000000" pitchFamily="50" charset="-128"/>
                          <a:ea typeface="游ゴシック" panose="020B0400000000000000" pitchFamily="50" charset="-128"/>
                        </a:rPr>
                        <a:t>（詳しくは市公式ウェブサイトをご覧ください）</a:t>
                      </a:r>
                      <a:endParaRPr kumimoji="1" lang="en-US" altLang="ja-JP" sz="900" dirty="0" smtClean="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DEFE9"/>
                    </a:solidFill>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の住所</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DEFE9"/>
                    </a:solidFill>
                  </a:tcPr>
                </a:tc>
                <a:extLst>
                  <a:ext uri="{0D108BD9-81ED-4DB2-BD59-A6C34878D82A}">
                    <a16:rowId xmlns:a16="http://schemas.microsoft.com/office/drawing/2014/main" val="4166589393"/>
                  </a:ext>
                </a:extLst>
              </a:tr>
              <a:tr h="414938">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名古屋市以外</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DCF"/>
                    </a:solidFill>
                  </a:tcPr>
                </a:tc>
                <a:tc gridSpan="2">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住民票のある市町村に</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お問い合わせください</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2799639415"/>
                  </a:ext>
                </a:extLst>
              </a:tr>
            </a:tbl>
          </a:graphicData>
        </a:graphic>
      </p:graphicFrame>
      <p:sp>
        <p:nvSpPr>
          <p:cNvPr id="38" name="object 2"/>
          <p:cNvSpPr txBox="1">
            <a:spLocks/>
          </p:cNvSpPr>
          <p:nvPr userDrawn="1"/>
        </p:nvSpPr>
        <p:spPr>
          <a:xfrm>
            <a:off x="228600" y="9703355"/>
            <a:ext cx="6400800" cy="194253"/>
          </a:xfrm>
          <a:prstGeom prst="rect">
            <a:avLst/>
          </a:prstGeom>
        </p:spPr>
        <p:txBody>
          <a:bodyPr vert="horz" wrap="square" lIns="0" tIns="11526" rIns="0" bIns="0" rtlCol="0">
            <a:spAutoFit/>
          </a:bodyPr>
          <a:lstStyle>
            <a:lvl1pPr>
              <a:defRPr sz="2500" b="1" i="0">
                <a:solidFill>
                  <a:srgbClr val="231F20"/>
                </a:solidFill>
                <a:latin typeface="GothicMB101Pro-Heavy"/>
                <a:ea typeface="+mj-ea"/>
                <a:cs typeface="GothicMB101Pro-Heavy"/>
              </a:defRPr>
            </a:lvl1pPr>
          </a:lstStyle>
          <a:p>
            <a:pPr marL="338880" marR="4611" indent="-284129" algn="ctr">
              <a:lnSpc>
                <a:spcPct val="113399"/>
              </a:lnSpc>
              <a:spcBef>
                <a:spcPts val="91"/>
              </a:spcBef>
            </a:pPr>
            <a:r>
              <a:rPr kumimoji="0" lang="ja-JP" altLang="en-US" sz="1050" spc="272" dirty="0" smtClean="0">
                <a:latin typeface="游ゴシック" panose="020B0400000000000000" pitchFamily="50" charset="-128"/>
                <a:ea typeface="游ゴシック" panose="020B0400000000000000" pitchFamily="50" charset="-128"/>
              </a:rPr>
              <a:t>名古屋市健康福祉局 障害者支援課・新型コロナウイルス感染症対策室</a:t>
            </a:r>
            <a:endParaRPr kumimoji="0" lang="ja-JP" altLang="en-US" sz="1050" spc="272" dirty="0">
              <a:latin typeface="游ゴシック" panose="020B0400000000000000" pitchFamily="50" charset="-128"/>
              <a:ea typeface="游ゴシック" panose="020B0400000000000000" pitchFamily="50" charset="-128"/>
            </a:endParaRPr>
          </a:p>
        </p:txBody>
      </p:sp>
      <p:sp>
        <p:nvSpPr>
          <p:cNvPr id="39" name="Rectangle 1"/>
          <p:cNvSpPr>
            <a:spLocks noChangeArrowheads="1"/>
          </p:cNvSpPr>
          <p:nvPr userDrawn="1"/>
        </p:nvSpPr>
        <p:spPr bwMode="auto">
          <a:xfrm>
            <a:off x="203183" y="2010932"/>
            <a:ext cx="2937586" cy="268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（参考）名古屋市の接種券送付について</a:t>
            </a:r>
            <a:endParaRPr kumimoji="0" lang="ja-JP" altLang="ja-JP" sz="1200" dirty="0">
              <a:latin typeface="游ゴシック" panose="020B0400000000000000" pitchFamily="50" charset="-128"/>
              <a:ea typeface="游ゴシック" panose="020B0400000000000000" pitchFamily="50" charset="-128"/>
            </a:endParaRPr>
          </a:p>
        </p:txBody>
      </p:sp>
      <p:grpSp>
        <p:nvGrpSpPr>
          <p:cNvPr id="40" name="グループ化 39"/>
          <p:cNvGrpSpPr/>
          <p:nvPr userDrawn="1"/>
        </p:nvGrpSpPr>
        <p:grpSpPr>
          <a:xfrm>
            <a:off x="400363" y="329962"/>
            <a:ext cx="6065664" cy="719691"/>
            <a:chOff x="439030" y="7021514"/>
            <a:chExt cx="6683463" cy="792992"/>
          </a:xfrm>
        </p:grpSpPr>
        <p:sp>
          <p:nvSpPr>
            <p:cNvPr id="41" name="テキスト ボックス 40"/>
            <p:cNvSpPr txBox="1"/>
            <p:nvPr/>
          </p:nvSpPr>
          <p:spPr>
            <a:xfrm>
              <a:off x="446248" y="7475382"/>
              <a:ext cx="6550396" cy="339124"/>
            </a:xfrm>
            <a:prstGeom prst="rect">
              <a:avLst/>
            </a:prstGeom>
            <a:noFill/>
          </p:spPr>
          <p:txBody>
            <a:bodyPr wrap="square" rtlCol="0">
              <a:spAutoFit/>
            </a:bodyPr>
            <a:lstStyle/>
            <a:p>
              <a:r>
                <a:rPr lang="ja-JP" altLang="en-US" sz="1400" dirty="0">
                  <a:solidFill>
                    <a:srgbClr val="FF0000"/>
                  </a:solidFill>
                  <a:latin typeface="游ゴシック Medium" panose="020B0500000000000000" pitchFamily="50" charset="-128"/>
                  <a:ea typeface="游ゴシック Medium" panose="020B0500000000000000" pitchFamily="50" charset="-128"/>
                </a:rPr>
                <a:t> </a:t>
              </a:r>
              <a:r>
                <a:rPr lang="ja-JP" altLang="en-US" sz="1400" dirty="0" smtClean="0">
                  <a:solidFill>
                    <a:srgbClr val="FF0000"/>
                  </a:solidFill>
                  <a:latin typeface="游ゴシック Medium" panose="020B0500000000000000" pitchFamily="50" charset="-128"/>
                  <a:ea typeface="游ゴシック Medium" panose="020B0500000000000000" pitchFamily="50" charset="-128"/>
                </a:rPr>
                <a:t> </a:t>
              </a:r>
              <a:r>
                <a:rPr lang="ja-JP" altLang="en-US" sz="1400" u="sng" dirty="0" smtClean="0">
                  <a:solidFill>
                    <a:srgbClr val="FF0000"/>
                  </a:solidFill>
                  <a:latin typeface="游ゴシック Medium" panose="020B0500000000000000" pitchFamily="50" charset="-128"/>
                  <a:ea typeface="游ゴシック Medium" panose="020B0500000000000000" pitchFamily="50" charset="-128"/>
                </a:rPr>
                <a:t>無料</a:t>
              </a:r>
              <a:r>
                <a:rPr lang="ja-JP" altLang="en-US" sz="1200" dirty="0">
                  <a:latin typeface="游ゴシック Medium" panose="020B0500000000000000" pitchFamily="50" charset="-128"/>
                  <a:ea typeface="游ゴシック Medium" panose="020B0500000000000000" pitchFamily="50" charset="-128"/>
                </a:rPr>
                <a:t>です。</a:t>
              </a:r>
              <a:r>
                <a:rPr lang="ja-JP" altLang="en-US" sz="1089" dirty="0">
                  <a:latin typeface="游ゴシック Medium" panose="020B0500000000000000" pitchFamily="50" charset="-128"/>
                  <a:ea typeface="游ゴシック Medium" panose="020B0500000000000000" pitchFamily="50" charset="-128"/>
                </a:rPr>
                <a:t>　</a:t>
              </a:r>
            </a:p>
          </p:txBody>
        </p:sp>
        <p:grpSp>
          <p:nvGrpSpPr>
            <p:cNvPr id="42" name="グループ化 41"/>
            <p:cNvGrpSpPr/>
            <p:nvPr/>
          </p:nvGrpSpPr>
          <p:grpSpPr>
            <a:xfrm>
              <a:off x="439030" y="7021514"/>
              <a:ext cx="6683463" cy="396240"/>
              <a:chOff x="390128" y="4062038"/>
              <a:chExt cx="6683463" cy="396240"/>
            </a:xfrm>
          </p:grpSpPr>
          <p:grpSp>
            <p:nvGrpSpPr>
              <p:cNvPr id="43" name="object 11"/>
              <p:cNvGrpSpPr/>
              <p:nvPr/>
            </p:nvGrpSpPr>
            <p:grpSpPr>
              <a:xfrm>
                <a:off x="390128" y="4062038"/>
                <a:ext cx="6683463" cy="396240"/>
                <a:chOff x="574331" y="2385314"/>
                <a:chExt cx="7179148" cy="396240"/>
              </a:xfrm>
            </p:grpSpPr>
            <p:sp>
              <p:nvSpPr>
                <p:cNvPr id="46" name="object 12"/>
                <p:cNvSpPr/>
                <p:nvPr/>
              </p:nvSpPr>
              <p:spPr>
                <a:xfrm>
                  <a:off x="970330" y="2385314"/>
                  <a:ext cx="6783149"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47" name="object 13"/>
                <p:cNvSpPr/>
                <p:nvPr/>
              </p:nvSpPr>
              <p:spPr>
                <a:xfrm>
                  <a:off x="574332" y="2385314"/>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48" name="object 14"/>
                <p:cNvSpPr/>
                <p:nvPr/>
              </p:nvSpPr>
              <p:spPr>
                <a:xfrm>
                  <a:off x="574331" y="2385314"/>
                  <a:ext cx="7179148"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44" name="object 13">
                <a:extLst>
                  <a:ext uri="{FF2B5EF4-FFF2-40B4-BE49-F238E27FC236}">
                    <a16:creationId xmlns:a16="http://schemas.microsoft.com/office/drawing/2014/main" id="{B6F5E361-3E16-974A-AC4B-C7BD6A319D80}"/>
                  </a:ext>
                </a:extLst>
              </p:cNvPr>
              <p:cNvSpPr txBox="1"/>
              <p:nvPr/>
            </p:nvSpPr>
            <p:spPr>
              <a:xfrm>
                <a:off x="801563" y="4136485"/>
                <a:ext cx="5322378" cy="271299"/>
              </a:xfrm>
              <a:prstGeom prst="rect">
                <a:avLst/>
              </a:prstGeom>
            </p:spPr>
            <p:txBody>
              <a:bodyPr vert="horz" wrap="square" lIns="0" tIns="0" rIns="0" bIns="0" rtlCol="0">
                <a:spAutoFit/>
              </a:bodyPr>
              <a:lstStyle/>
              <a:p>
                <a:pPr marL="180000">
                  <a:buClr>
                    <a:srgbClr val="FFFFFF"/>
                  </a:buClr>
                  <a:buSzPct val="83333"/>
                  <a:tabLst>
                    <a:tab pos="520999" algn="l"/>
                    <a:tab pos="521575" algn="l"/>
                  </a:tabLst>
                </a:pPr>
                <a:r>
                  <a:rPr lang="ja-JP" altLang="ja-JP" sz="1600" b="1" dirty="0">
                    <a:latin typeface="游ゴシック" panose="020B0400000000000000" pitchFamily="50" charset="-128"/>
                    <a:ea typeface="游ゴシック" panose="020B0400000000000000" pitchFamily="50" charset="-128"/>
                  </a:rPr>
                  <a:t>接種</a:t>
                </a:r>
                <a:r>
                  <a:rPr lang="ja-JP" altLang="en-US" sz="1600" b="1" dirty="0">
                    <a:latin typeface="游ゴシック" panose="020B0400000000000000" pitchFamily="50" charset="-128"/>
                    <a:ea typeface="游ゴシック" panose="020B0400000000000000" pitchFamily="50" charset="-128"/>
                  </a:rPr>
                  <a:t>を受ける際の費用</a:t>
                </a:r>
                <a:endParaRPr lang="en-US" altLang="ja-JP" sz="1600" b="1" dirty="0">
                  <a:latin typeface="游ゴシック" panose="020B0400000000000000" pitchFamily="50" charset="-128"/>
                  <a:ea typeface="游ゴシック" panose="020B0400000000000000" pitchFamily="50" charset="-128"/>
                </a:endParaRPr>
              </a:p>
            </p:txBody>
          </p:sp>
          <p:sp>
            <p:nvSpPr>
              <p:cNvPr id="45" name="object 13">
                <a:extLst>
                  <a:ext uri="{FF2B5EF4-FFF2-40B4-BE49-F238E27FC236}">
                    <a16:creationId xmlns:a16="http://schemas.microsoft.com/office/drawing/2014/main" id="{109CBD8E-30ED-4F46-8942-920A7F32EC10}"/>
                  </a:ext>
                </a:extLst>
              </p:cNvPr>
              <p:cNvSpPr txBox="1"/>
              <p:nvPr/>
            </p:nvSpPr>
            <p:spPr>
              <a:xfrm>
                <a:off x="399456" y="4115494"/>
                <a:ext cx="393152" cy="307755"/>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4</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49" name="グループ化 48"/>
          <p:cNvGrpSpPr/>
          <p:nvPr userDrawn="1"/>
        </p:nvGrpSpPr>
        <p:grpSpPr>
          <a:xfrm>
            <a:off x="4088130" y="4084130"/>
            <a:ext cx="2359401" cy="1514959"/>
            <a:chOff x="3981450" y="4084130"/>
            <a:chExt cx="2359401" cy="1514959"/>
          </a:xfrm>
        </p:grpSpPr>
        <p:sp>
          <p:nvSpPr>
            <p:cNvPr id="50" name="Rectangle 1"/>
            <p:cNvSpPr>
              <a:spLocks noChangeArrowheads="1"/>
            </p:cNvSpPr>
            <p:nvPr/>
          </p:nvSpPr>
          <p:spPr bwMode="auto">
            <a:xfrm>
              <a:off x="3981450" y="4084130"/>
              <a:ext cx="2359401" cy="1514959"/>
            </a:xfrm>
            <a:prstGeom prst="rect">
              <a:avLst/>
            </a:prstGeom>
            <a:noFill/>
            <a:ln w="19050">
              <a:solidFill>
                <a:schemeClr val="tx1"/>
              </a:solidFill>
              <a:prstDash val="lg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29909">
                <a:spcBef>
                  <a:spcPts val="600"/>
                </a:spcBef>
                <a:spcAft>
                  <a:spcPts val="600"/>
                </a:spcAft>
              </a:pPr>
              <a:r>
                <a:rPr kumimoji="0" lang="en-US" altLang="ja-JP" sz="1100" u="sng" dirty="0">
                  <a:latin typeface="游ゴシック" panose="020B0400000000000000" pitchFamily="50" charset="-128"/>
                  <a:ea typeface="游ゴシック" panose="020B0400000000000000" pitchFamily="50" charset="-128"/>
                </a:rPr>
                <a:t>3</a:t>
              </a:r>
              <a:r>
                <a:rPr kumimoji="0" lang="ja-JP" altLang="en-US" sz="1100" u="sng" dirty="0">
                  <a:latin typeface="游ゴシック" panose="020B0400000000000000" pitchFamily="50" charset="-128"/>
                  <a:ea typeface="游ゴシック" panose="020B0400000000000000" pitchFamily="50" charset="-128"/>
                </a:rPr>
                <a:t>回目接種券の発行・再発</a:t>
              </a:r>
              <a:r>
                <a:rPr kumimoji="0" lang="ja-JP" altLang="en-US" sz="1100" u="sng" dirty="0" smtClean="0">
                  <a:latin typeface="游ゴシック" panose="020B0400000000000000" pitchFamily="50" charset="-128"/>
                  <a:ea typeface="游ゴシック" panose="020B0400000000000000" pitchFamily="50" charset="-128"/>
                </a:rPr>
                <a:t>行</a:t>
              </a:r>
              <a:endParaRPr kumimoji="0" lang="en-US" altLang="ja-JP" sz="1100" u="sng" dirty="0">
                <a:latin typeface="游ゴシック" panose="020B0400000000000000" pitchFamily="50" charset="-128"/>
                <a:ea typeface="游ゴシック" panose="020B0400000000000000" pitchFamily="50" charset="-128"/>
              </a:endParaRPr>
            </a:p>
            <a:p>
              <a:pPr defTabSz="829909"/>
              <a:r>
                <a:rPr kumimoji="0" lang="ja-JP" altLang="en-US" sz="1100" dirty="0">
                  <a:latin typeface="游ゴシック" panose="020B0400000000000000" pitchFamily="50" charset="-128"/>
                  <a:ea typeface="游ゴシック" panose="020B0400000000000000" pitchFamily="50" charset="-128"/>
                </a:rPr>
                <a:t>　</a:t>
              </a:r>
              <a:r>
                <a:rPr kumimoji="0" lang="ja-JP" altLang="en-US" sz="1100" dirty="0" smtClean="0">
                  <a:latin typeface="游ゴシック" panose="020B0400000000000000" pitchFamily="50" charset="-128"/>
                  <a:ea typeface="游ゴシック" panose="020B0400000000000000" pitchFamily="50" charset="-128"/>
                </a:rPr>
                <a:t>方法は、名古屋市</a:t>
              </a:r>
              <a:r>
                <a:rPr kumimoji="0" lang="ja-JP" altLang="en-US" sz="1100" dirty="0">
                  <a:latin typeface="游ゴシック" panose="020B0400000000000000" pitchFamily="50" charset="-128"/>
                  <a:ea typeface="游ゴシック" panose="020B0400000000000000" pitchFamily="50" charset="-128"/>
                </a:rPr>
                <a:t>公式ウェブサイト</a:t>
              </a:r>
              <a:r>
                <a:rPr kumimoji="0" lang="ja-JP" altLang="en-US" sz="1100" dirty="0" smtClean="0">
                  <a:latin typeface="游ゴシック" panose="020B0400000000000000" pitchFamily="50" charset="-128"/>
                  <a:ea typeface="游ゴシック" panose="020B0400000000000000" pitchFamily="50" charset="-128"/>
                </a:rPr>
                <a:t>の「</a:t>
              </a:r>
              <a:r>
                <a:rPr kumimoji="0" lang="ja-JP" altLang="en-US" sz="1100" dirty="0">
                  <a:latin typeface="游ゴシック" panose="020B0400000000000000" pitchFamily="50" charset="-128"/>
                  <a:ea typeface="游ゴシック" panose="020B0400000000000000" pitchFamily="50" charset="-128"/>
                </a:rPr>
                <a:t>新型</a:t>
              </a:r>
              <a:r>
                <a:rPr kumimoji="0" lang="ja-JP" altLang="en-US" sz="1100" dirty="0" smtClean="0">
                  <a:latin typeface="游ゴシック" panose="020B0400000000000000" pitchFamily="50" charset="-128"/>
                  <a:ea typeface="游ゴシック" panose="020B0400000000000000" pitchFamily="50" charset="-128"/>
                </a:rPr>
                <a:t>コロナワクチンの接種券発行・再発行について</a:t>
              </a:r>
              <a:r>
                <a:rPr kumimoji="0" lang="ja-JP" altLang="en-US" sz="1100" dirty="0">
                  <a:latin typeface="游ゴシック" panose="020B0400000000000000" pitchFamily="50" charset="-128"/>
                  <a:ea typeface="游ゴシック" panose="020B0400000000000000" pitchFamily="50" charset="-128"/>
                </a:rPr>
                <a:t>」</a:t>
              </a:r>
              <a:r>
                <a:rPr kumimoji="0" lang="ja-JP" altLang="en-US" sz="1100" dirty="0" smtClean="0">
                  <a:latin typeface="游ゴシック" panose="020B0400000000000000" pitchFamily="50" charset="-128"/>
                  <a:ea typeface="游ゴシック" panose="020B0400000000000000" pitchFamily="50" charset="-128"/>
                </a:rPr>
                <a:t>のページをご覧</a:t>
              </a:r>
              <a:r>
                <a:rPr kumimoji="0" lang="ja-JP" altLang="en-US" sz="1100" dirty="0">
                  <a:latin typeface="游ゴシック" panose="020B0400000000000000" pitchFamily="50" charset="-128"/>
                  <a:ea typeface="游ゴシック" panose="020B0400000000000000" pitchFamily="50" charset="-128"/>
                </a:rPr>
                <a:t>ください</a:t>
              </a:r>
              <a:r>
                <a:rPr kumimoji="0" lang="ja-JP" altLang="en-US" sz="1100" dirty="0" smtClean="0">
                  <a:latin typeface="游ゴシック" panose="020B0400000000000000" pitchFamily="50" charset="-128"/>
                  <a:ea typeface="游ゴシック" panose="020B0400000000000000" pitchFamily="50" charset="-128"/>
                </a:rPr>
                <a:t>。</a:t>
              </a:r>
              <a:endParaRPr kumimoji="0" lang="en-US" altLang="ja-JP" sz="1100" dirty="0" smtClean="0">
                <a:latin typeface="游ゴシック" panose="020B0400000000000000" pitchFamily="50" charset="-128"/>
                <a:ea typeface="游ゴシック" panose="020B0400000000000000" pitchFamily="50" charset="-128"/>
              </a:endParaRPr>
            </a:p>
            <a:p>
              <a:pPr defTabSz="829909"/>
              <a:endParaRPr kumimoji="0" lang="en-US" altLang="ja-JP" sz="1100" dirty="0">
                <a:latin typeface="游ゴシック" panose="020B0400000000000000" pitchFamily="50" charset="-128"/>
                <a:ea typeface="游ゴシック" panose="020B0400000000000000" pitchFamily="50" charset="-128"/>
              </a:endParaRPr>
            </a:p>
            <a:p>
              <a:pPr defTabSz="829909"/>
              <a:r>
                <a:rPr kumimoji="0" lang="ja-JP" altLang="en-US" sz="1100" dirty="0" smtClean="0">
                  <a:latin typeface="游ゴシック" panose="020B0400000000000000" pitchFamily="50" charset="-128"/>
                  <a:ea typeface="游ゴシック" panose="020B0400000000000000" pitchFamily="50" charset="-128"/>
                </a:rPr>
                <a:t>　サイトはこちら→</a:t>
              </a:r>
              <a:endParaRPr kumimoji="0" lang="ja-JP" altLang="en-US" sz="1100" dirty="0">
                <a:latin typeface="游ゴシック" panose="020B0400000000000000" pitchFamily="50" charset="-128"/>
                <a:ea typeface="游ゴシック" panose="020B0400000000000000" pitchFamily="50" charset="-128"/>
              </a:endParaRPr>
            </a:p>
            <a:p>
              <a:pPr defTabSz="829909"/>
              <a:endParaRPr kumimoji="0" lang="ja-JP" altLang="ja-JP" sz="1100" dirty="0">
                <a:latin typeface="游ゴシック" panose="020B0400000000000000" pitchFamily="50" charset="-128"/>
                <a:ea typeface="游ゴシック" panose="020B0400000000000000" pitchFamily="50" charset="-128"/>
              </a:endParaRPr>
            </a:p>
          </p:txBody>
        </p:sp>
        <p:pic>
          <p:nvPicPr>
            <p:cNvPr id="51" name="BarCodeCtrl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7181" y="4867501"/>
              <a:ext cx="720000" cy="720000"/>
            </a:xfrm>
            <a:prstGeom prst="rect">
              <a:avLst/>
            </a:prstGeom>
            <a:solidFill>
              <a:srgbClr val="FFFFCC"/>
            </a:solidFill>
            <a:ln w="9525">
              <a:noFill/>
              <a:miter lim="800000"/>
              <a:headEnd/>
              <a:tailEnd/>
            </a:ln>
            <a:extLst/>
          </p:spPr>
        </p:pic>
      </p:grpSp>
      <p:sp>
        <p:nvSpPr>
          <p:cNvPr id="52" name="Rectangle 1"/>
          <p:cNvSpPr>
            <a:spLocks noChangeArrowheads="1"/>
          </p:cNvSpPr>
          <p:nvPr userDrawn="1"/>
        </p:nvSpPr>
        <p:spPr bwMode="auto">
          <a:xfrm>
            <a:off x="362670" y="4856643"/>
            <a:ext cx="3379322" cy="591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　発送時期になっても接種券が届かないときや、届いた接種券を紛失したときは、名古屋市へ接種券の発行・再発行依頼を行ってください</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1100" dirty="0">
              <a:latin typeface="游ゴシック" panose="020B0400000000000000" pitchFamily="50" charset="-128"/>
              <a:ea typeface="游ゴシック" panose="020B0400000000000000" pitchFamily="50" charset="-128"/>
            </a:endParaRPr>
          </a:p>
        </p:txBody>
      </p:sp>
      <p:sp>
        <p:nvSpPr>
          <p:cNvPr id="53" name="object 13">
            <a:extLst>
              <a:ext uri="{FF2B5EF4-FFF2-40B4-BE49-F238E27FC236}">
                <a16:creationId xmlns:a16="http://schemas.microsoft.com/office/drawing/2014/main" id="{B6F5E361-3E16-974A-AC4B-C7BD6A319D80}"/>
              </a:ext>
            </a:extLst>
          </p:cNvPr>
          <p:cNvSpPr txBox="1"/>
          <p:nvPr userDrawn="1"/>
        </p:nvSpPr>
        <p:spPr>
          <a:xfrm>
            <a:off x="207876" y="4599428"/>
            <a:ext cx="3448074" cy="215444"/>
          </a:xfrm>
          <a:prstGeom prst="rect">
            <a:avLst/>
          </a:prstGeom>
        </p:spPr>
        <p:txBody>
          <a:bodyPr vert="horz" wrap="square" lIns="0" tIns="0" rIns="0" bIns="0" rtlCol="0">
            <a:spAutoFit/>
          </a:bodyPr>
          <a:lstStyle/>
          <a:p>
            <a:pPr marL="180000">
              <a:spcBef>
                <a:spcPts val="935"/>
              </a:spcBef>
              <a:buClr>
                <a:srgbClr val="FFFFFF"/>
              </a:buClr>
              <a:buSzPct val="83333"/>
              <a:tabLst>
                <a:tab pos="520999" algn="l"/>
                <a:tab pos="521575" algn="l"/>
              </a:tabLst>
            </a:pPr>
            <a:r>
              <a:rPr kumimoji="0" lang="ja-JP" altLang="en-US" sz="1400" b="1" kern="0" spc="91" dirty="0" smtClean="0">
                <a:latin typeface="游ゴシック" panose="020B0400000000000000" pitchFamily="50" charset="-128"/>
                <a:ea typeface="游ゴシック" panose="020B0400000000000000" pitchFamily="50" charset="-128"/>
              </a:rPr>
              <a:t>＜接種券</a:t>
            </a:r>
            <a:r>
              <a:rPr kumimoji="0" lang="ja-JP" altLang="en-US" sz="1400" b="1" kern="0" spc="91" dirty="0">
                <a:latin typeface="游ゴシック" panose="020B0400000000000000" pitchFamily="50" charset="-128"/>
                <a:ea typeface="游ゴシック" panose="020B0400000000000000" pitchFamily="50" charset="-128"/>
              </a:rPr>
              <a:t>が届かないとき</a:t>
            </a:r>
            <a:r>
              <a:rPr kumimoji="0" lang="ja-JP" altLang="en-US" sz="1400" b="1" kern="0" spc="91" dirty="0" smtClean="0">
                <a:latin typeface="游ゴシック" panose="020B0400000000000000" pitchFamily="50" charset="-128"/>
                <a:ea typeface="游ゴシック" panose="020B0400000000000000" pitchFamily="50" charset="-128"/>
              </a:rPr>
              <a:t>は＞</a:t>
            </a:r>
            <a:endParaRPr kumimoji="0" lang="ja-JP" altLang="en-US" sz="1400" b="1" kern="0" spc="91" dirty="0">
              <a:latin typeface="游ゴシック" panose="020B0400000000000000" pitchFamily="50" charset="-128"/>
              <a:ea typeface="游ゴシック" panose="020B0400000000000000" pitchFamily="50" charset="-128"/>
            </a:endParaRPr>
          </a:p>
        </p:txBody>
      </p:sp>
      <p:sp>
        <p:nvSpPr>
          <p:cNvPr id="54" name="下矢印 53"/>
          <p:cNvSpPr/>
          <p:nvPr userDrawn="1"/>
        </p:nvSpPr>
        <p:spPr>
          <a:xfrm rot="17808990">
            <a:off x="3759689" y="4116405"/>
            <a:ext cx="241751" cy="28485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下矢印 54"/>
          <p:cNvSpPr/>
          <p:nvPr userDrawn="1"/>
        </p:nvSpPr>
        <p:spPr>
          <a:xfrm rot="16200000">
            <a:off x="3760848" y="4837806"/>
            <a:ext cx="241751" cy="28485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1575065"/>
      </p:ext>
    </p:extLst>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microsoft.com/office/2007/relationships/hdphoto" Target="../media/hdphoto1.wdp" />
  <Relationship Id="rId2" Type="http://schemas.openxmlformats.org/officeDocument/2006/relationships/image" Target="../media/image5.png"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6" name="テキスト ボックス 5"/>
          <p:cNvSpPr txBox="1"/>
          <p:nvPr/>
        </p:nvSpPr>
        <p:spPr>
          <a:xfrm>
            <a:off x="685800" y="7829550"/>
            <a:ext cx="2800767" cy="276999"/>
          </a:xfrm>
          <a:prstGeom prst="rect">
            <a:avLst/>
          </a:prstGeom>
          <a:noFill/>
        </p:spPr>
        <p:txBody>
          <a:bodyPr wrap="none" rtlCol="0">
            <a:spAutoFit/>
          </a:bodyPr>
          <a:lstStyle/>
          <a:p>
            <a:r>
              <a:rPr lang="ja-JP" altLang="en-US" sz="1200" dirty="0" smtClean="0">
                <a:latin typeface="游ゴシック Medium" panose="020B0500000000000000" pitchFamily="50" charset="-128"/>
                <a:ea typeface="游ゴシック Medium" panose="020B0500000000000000" pitchFamily="50" charset="-128"/>
              </a:rPr>
              <a:t>ファイザー社</a:t>
            </a:r>
            <a:r>
              <a:rPr lang="ja-JP" altLang="en-US" sz="1200" dirty="0">
                <a:latin typeface="游ゴシック Medium" panose="020B0500000000000000" pitchFamily="50" charset="-128"/>
                <a:ea typeface="游ゴシック Medium" panose="020B0500000000000000" pitchFamily="50" charset="-128"/>
              </a:rPr>
              <a:t>ワクチンを使用します</a:t>
            </a:r>
            <a:r>
              <a:rPr lang="ja-JP" altLang="en-US" sz="1200" dirty="0" smtClean="0">
                <a:latin typeface="游ゴシック Medium" panose="020B0500000000000000" pitchFamily="50" charset="-128"/>
                <a:ea typeface="游ゴシック Medium" panose="020B0500000000000000" pitchFamily="50" charset="-128"/>
              </a:rPr>
              <a:t>。</a:t>
            </a:r>
            <a:endParaRPr lang="en-US" altLang="ja-JP" sz="1200" dirty="0">
              <a:latin typeface="游ゴシック Medium" panose="020B0500000000000000" pitchFamily="50" charset="-128"/>
              <a:ea typeface="游ゴシック Medium" panose="020B0500000000000000" pitchFamily="50" charset="-128"/>
            </a:endParaRPr>
          </a:p>
        </p:txBody>
      </p:sp>
      <p:sp>
        <p:nvSpPr>
          <p:cNvPr id="43" name="テキスト ボックス 42"/>
          <p:cNvSpPr txBox="1"/>
          <p:nvPr/>
        </p:nvSpPr>
        <p:spPr>
          <a:xfrm>
            <a:off x="-2800767" y="7644884"/>
            <a:ext cx="2746265" cy="830997"/>
          </a:xfrm>
          <a:prstGeom prst="rect">
            <a:avLst/>
          </a:prstGeom>
          <a:noFill/>
        </p:spPr>
        <p:txBody>
          <a:bodyPr wrap="none" rtlCol="0">
            <a:spAutoFit/>
          </a:bodyPr>
          <a:lstStyle/>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ファイザー社以外のワクチンを</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使用する場合は修正してください。</a:t>
            </a:r>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「ファイザー社ワクチンを使用し</a:t>
            </a:r>
            <a:r>
              <a:rPr lang="ja-JP" altLang="en-US" sz="1200" b="1" dirty="0" err="1" smtClean="0">
                <a:solidFill>
                  <a:srgbClr val="FF0000"/>
                </a:solidFill>
                <a:latin typeface="游ゴシック Medium" panose="020B0500000000000000" pitchFamily="50" charset="-128"/>
                <a:ea typeface="游ゴシック Medium" panose="020B0500000000000000" pitchFamily="50" charset="-128"/>
              </a:rPr>
              <a:t>ま</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す」をクリックすると修正できます。</a:t>
            </a:r>
            <a:endParaRPr lang="en-US" altLang="ja-JP" sz="1200" b="1" dirty="0">
              <a:solidFill>
                <a:srgbClr val="FF0000"/>
              </a:solidFill>
              <a:latin typeface="游ゴシック Medium" panose="020B0500000000000000" pitchFamily="50" charset="-128"/>
              <a:ea typeface="游ゴシック Medium" panose="020B0500000000000000" pitchFamily="50"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テキスト ボックス 54"/>
          <p:cNvSpPr txBox="1"/>
          <p:nvPr/>
        </p:nvSpPr>
        <p:spPr>
          <a:xfrm>
            <a:off x="-2746265" y="8305800"/>
            <a:ext cx="2746265" cy="830997"/>
          </a:xfrm>
          <a:prstGeom prst="rect">
            <a:avLst/>
          </a:prstGeom>
          <a:noFill/>
        </p:spPr>
        <p:txBody>
          <a:bodyPr wrap="none" rtlCol="0">
            <a:spAutoFit/>
          </a:bodyPr>
          <a:lstStyle/>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施設名や連絡先をご記入ください。</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その他特記事項を記入することも</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差し支えありません。　　　　　　</a:t>
            </a:r>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（挿入→テキストボックス）</a:t>
            </a:r>
            <a:endParaRPr lang="en-US" altLang="ja-JP" sz="1200" b="1" dirty="0">
              <a:solidFill>
                <a:srgbClr val="FF0000"/>
              </a:solidFill>
              <a:latin typeface="游ゴシック Medium" panose="020B0500000000000000" pitchFamily="50" charset="-128"/>
              <a:ea typeface="游ゴシック Medium" panose="020B0500000000000000"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