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85" r:id="rId4"/>
    <p:sldId id="261" r:id="rId5"/>
    <p:sldId id="262" r:id="rId6"/>
    <p:sldId id="281" r:id="rId7"/>
    <p:sldId id="284" r:id="rId8"/>
    <p:sldId id="263" r:id="rId9"/>
    <p:sldId id="264" r:id="rId10"/>
    <p:sldId id="286" r:id="rId11"/>
    <p:sldId id="265" r:id="rId12"/>
    <p:sldId id="266" r:id="rId13"/>
    <p:sldId id="277" r:id="rId14"/>
    <p:sldId id="276" r:id="rId15"/>
    <p:sldId id="278" r:id="rId16"/>
    <p:sldId id="279" r:id="rId17"/>
    <p:sldId id="280" r:id="rId18"/>
    <p:sldId id="283" r:id="rId19"/>
    <p:sldId id="274" r:id="rId20"/>
    <p:sldId id="273" r:id="rId21"/>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62" autoAdjust="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 Id="rId27"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8"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2" y="1"/>
            <a:ext cx="3078428" cy="513508"/>
          </a:xfrm>
          <a:prstGeom prst="rect">
            <a:avLst/>
          </a:prstGeom>
        </p:spPr>
        <p:txBody>
          <a:bodyPr vert="horz" lIns="94668" tIns="47334" rIns="94668" bIns="47334" rtlCol="0"/>
          <a:lstStyle>
            <a:lvl1pPr algn="r">
              <a:defRPr sz="1200"/>
            </a:lvl1pPr>
          </a:lstStyle>
          <a:p>
            <a:fld id="{5F3876B8-8410-4E2A-BBEE-0871FF9D2116}" type="datetimeFigureOut">
              <a:rPr kumimoji="1" lang="ja-JP" altLang="en-US" smtClean="0"/>
              <a:t>2025/7/18</a:t>
            </a:fld>
            <a:endParaRPr kumimoji="1" lang="ja-JP" altLang="en-US"/>
          </a:p>
        </p:txBody>
      </p:sp>
      <p:sp>
        <p:nvSpPr>
          <p:cNvPr id="4" name="フッター プレースホルダー 3"/>
          <p:cNvSpPr>
            <a:spLocks noGrp="1"/>
          </p:cNvSpPr>
          <p:nvPr>
            <p:ph type="ftr" sz="quarter" idx="2"/>
          </p:nvPr>
        </p:nvSpPr>
        <p:spPr>
          <a:xfrm>
            <a:off x="0" y="9721107"/>
            <a:ext cx="3078428"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2" y="9721107"/>
            <a:ext cx="3078428" cy="513507"/>
          </a:xfrm>
          <a:prstGeom prst="rect">
            <a:avLst/>
          </a:prstGeom>
        </p:spPr>
        <p:txBody>
          <a:bodyPr vert="horz" lIns="94668" tIns="47334" rIns="94668" bIns="47334" rtlCol="0" anchor="b"/>
          <a:lstStyle>
            <a:lvl1pPr algn="r">
              <a:defRPr sz="1200"/>
            </a:lvl1pPr>
          </a:lstStyle>
          <a:p>
            <a:fld id="{6CF16062-05DC-4D49-92B9-7CFC01013020}" type="slidenum">
              <a:rPr kumimoji="1" lang="ja-JP" altLang="en-US" smtClean="0"/>
              <a:t>‹#›</a:t>
            </a:fld>
            <a:endParaRPr kumimoji="1" lang="ja-JP" altLang="en-US"/>
          </a:p>
        </p:txBody>
      </p:sp>
    </p:spTree>
    <p:extLst>
      <p:ext uri="{BB962C8B-B14F-4D97-AF65-F5344CB8AC3E}">
        <p14:creationId xmlns:p14="http://schemas.microsoft.com/office/powerpoint/2010/main" val="4221754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B74775C-4530-4A22-AB0C-54AC84A06151}" type="datetimeFigureOut">
              <a:rPr kumimoji="1" lang="ja-JP" altLang="en-US" smtClean="0"/>
              <a:t>2025/7/18</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39642EB-083C-4E43-BF41-D7784BAB29DF}" type="slidenum">
              <a:rPr kumimoji="1" lang="ja-JP" altLang="en-US" smtClean="0"/>
              <a:t>‹#›</a:t>
            </a:fld>
            <a:endParaRPr kumimoji="1" lang="ja-JP" altLang="en-US"/>
          </a:p>
        </p:txBody>
      </p:sp>
    </p:spTree>
    <p:extLst>
      <p:ext uri="{BB962C8B-B14F-4D97-AF65-F5344CB8AC3E}">
        <p14:creationId xmlns:p14="http://schemas.microsoft.com/office/powerpoint/2010/main" val="648164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7204447-DA1F-48FA-BC07-F2ADE77AA45F}"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388405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D4FF38-CE4B-4494-B5A7-B6BE8F5D8FCB}"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374553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CF85D0-CBFF-4B5D-BE31-9F2AC9229CD3}"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42970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2649905-984F-45FA-8193-FB24F6CFDF30}"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339535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3B332DF-71E6-45DC-8064-1138DB9F76EB}" type="datetime1">
              <a:rPr kumimoji="1" lang="ja-JP" altLang="en-US" smtClean="0"/>
              <a:t>2025/7/18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26033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0F355E-A22A-4157-A482-26B34EA8D70E}" type="datetime1">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36875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33B2D27-1D77-4456-B29F-D63FA989041D}" type="datetime1">
              <a:rPr kumimoji="1" lang="ja-JP" altLang="en-US" smtClean="0"/>
              <a:t>2025/7/18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422976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676A69-7BED-4804-8E3F-A3E3EF7051AA}" type="datetime1">
              <a:rPr kumimoji="1" lang="ja-JP" altLang="en-US" smtClean="0"/>
              <a:t>2025/7/18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19051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105ED2-DED4-4376-B215-AB113E2AEA12}" type="datetime1">
              <a:rPr kumimoji="1" lang="ja-JP" altLang="en-US" smtClean="0"/>
              <a:t>2025/7/18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237171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2CFF5DC-A1FC-4386-96EE-DC4612725D6B}" type="datetime1">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379855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26E4EF9-9EBC-4EC0-B17D-CC85D2BA5E7C}" type="datetime1">
              <a:rPr kumimoji="1" lang="ja-JP" altLang="en-US" smtClean="0"/>
              <a:t>2025/7/18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207496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7A045-B95C-4F2A-B74E-ECD91122A958}" type="datetime1">
              <a:rPr kumimoji="1" lang="ja-JP" altLang="en-US" smtClean="0"/>
              <a:t>2025/7/18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890A-D654-4228-8DD2-7DACC8C5690B}" type="slidenum">
              <a:rPr kumimoji="1" lang="ja-JP" altLang="en-US" smtClean="0"/>
              <a:t>‹#›</a:t>
            </a:fld>
            <a:endParaRPr kumimoji="1" lang="ja-JP" altLang="en-US"/>
          </a:p>
        </p:txBody>
      </p:sp>
    </p:spTree>
    <p:extLst>
      <p:ext uri="{BB962C8B-B14F-4D97-AF65-F5344CB8AC3E}">
        <p14:creationId xmlns:p14="http://schemas.microsoft.com/office/powerpoint/2010/main" val="2650039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40418" y="514905"/>
            <a:ext cx="10528916" cy="1769940"/>
          </a:xfrm>
        </p:spPr>
        <p:txBody>
          <a:bodyPr>
            <a:noAutofit/>
          </a:bodyPr>
          <a:lstStyle/>
          <a:p>
            <a:r>
              <a:rPr lang="ja-JP" altLang="en-US" sz="4400" dirty="0" smtClean="0"/>
              <a:t>移動支援・デイサービス型地域活動支援</a:t>
            </a:r>
            <a:r>
              <a:rPr lang="en-US" altLang="ja-JP" sz="4400" dirty="0" smtClean="0"/>
              <a:t/>
            </a:r>
            <a:br>
              <a:rPr lang="en-US" altLang="ja-JP" sz="4400" dirty="0" smtClean="0"/>
            </a:br>
            <a:r>
              <a:rPr lang="ja-JP" altLang="en-US" sz="4800" dirty="0" smtClean="0"/>
              <a:t>オンライン</a:t>
            </a:r>
            <a:r>
              <a:rPr lang="ja-JP" altLang="en-US" sz="4800" dirty="0"/>
              <a:t>請求マニュアル</a:t>
            </a:r>
            <a:endParaRPr kumimoji="1" lang="ja-JP" altLang="en-US" dirty="0"/>
          </a:p>
        </p:txBody>
      </p:sp>
      <p:sp>
        <p:nvSpPr>
          <p:cNvPr id="3" name="サブタイトル 2"/>
          <p:cNvSpPr>
            <a:spLocks noGrp="1"/>
          </p:cNvSpPr>
          <p:nvPr>
            <p:ph type="subTitle" idx="1"/>
          </p:nvPr>
        </p:nvSpPr>
        <p:spPr>
          <a:xfrm>
            <a:off x="875929" y="2734322"/>
            <a:ext cx="10493405" cy="3028150"/>
          </a:xfrm>
        </p:spPr>
        <p:txBody>
          <a:bodyPr/>
          <a:lstStyle/>
          <a:p>
            <a:endParaRPr kumimoji="1" lang="en-US" altLang="ja-JP" dirty="0" smtClean="0"/>
          </a:p>
          <a:p>
            <a:r>
              <a:rPr kumimoji="1" lang="ja-JP" altLang="en-US" dirty="0" smtClean="0"/>
              <a:t>オンライン請求フォーム</a:t>
            </a:r>
            <a:r>
              <a:rPr kumimoji="1" lang="en-US" altLang="ja-JP" dirty="0" smtClean="0"/>
              <a:t>URL</a:t>
            </a:r>
          </a:p>
          <a:p>
            <a:pPr>
              <a:lnSpc>
                <a:spcPts val="1500"/>
              </a:lnSpc>
            </a:pPr>
            <a:endParaRPr lang="en-US" altLang="ja-JP" dirty="0" smtClean="0"/>
          </a:p>
          <a:p>
            <a:pPr>
              <a:lnSpc>
                <a:spcPts val="1500"/>
              </a:lnSpc>
            </a:pPr>
            <a:r>
              <a:rPr lang="en-US" altLang="ja-JP" sz="1800" b="1" dirty="0">
                <a:latin typeface="+mj-ea"/>
                <a:ea typeface="+mj-ea"/>
              </a:rPr>
              <a:t>https://</a:t>
            </a:r>
            <a:r>
              <a:rPr lang="en-US" altLang="ja-JP" sz="1800" b="1" dirty="0" smtClean="0">
                <a:latin typeface="+mj-ea"/>
                <a:ea typeface="+mj-ea"/>
              </a:rPr>
              <a:t>ttzk.graffer.jp/city-nagoya/smart-apply/apply-procedure-alias/idoutikatsuseikyu</a:t>
            </a:r>
            <a:r>
              <a:rPr lang="ja-JP" altLang="en-US" sz="1800" b="1" dirty="0" smtClean="0">
                <a:latin typeface="+mj-ea"/>
                <a:ea typeface="+mj-ea"/>
              </a:rPr>
              <a:t>●●●●</a:t>
            </a:r>
            <a:endParaRPr lang="en-US" altLang="ja-JP" sz="1800" b="1" dirty="0" smtClean="0">
              <a:latin typeface="+mj-ea"/>
              <a:ea typeface="+mj-ea"/>
            </a:endParaRPr>
          </a:p>
          <a:p>
            <a:pPr>
              <a:lnSpc>
                <a:spcPts val="1500"/>
              </a:lnSpc>
            </a:pPr>
            <a:r>
              <a:rPr lang="en-US" altLang="ja-JP" sz="1600" b="1" dirty="0" smtClean="0">
                <a:latin typeface="+mj-ea"/>
                <a:ea typeface="+mj-ea"/>
              </a:rPr>
              <a:t>※</a:t>
            </a:r>
            <a:r>
              <a:rPr lang="ja-JP" altLang="en-US" sz="1600" b="1" dirty="0" smtClean="0">
                <a:latin typeface="+mj-ea"/>
                <a:ea typeface="+mj-ea"/>
              </a:rPr>
              <a:t>●●●●の部分は、請求年月の和暦</a:t>
            </a:r>
            <a:r>
              <a:rPr lang="en-US" altLang="ja-JP" sz="1600" b="1" dirty="0" smtClean="0">
                <a:latin typeface="+mj-ea"/>
                <a:ea typeface="+mj-ea"/>
              </a:rPr>
              <a:t>4</a:t>
            </a:r>
            <a:r>
              <a:rPr lang="ja-JP" altLang="en-US" sz="1600" b="1" dirty="0" smtClean="0">
                <a:latin typeface="+mj-ea"/>
                <a:ea typeface="+mj-ea"/>
              </a:rPr>
              <a:t>桁になります。</a:t>
            </a:r>
            <a:endParaRPr lang="en-US" altLang="ja-JP" sz="1600" b="1" dirty="0" smtClean="0">
              <a:latin typeface="+mj-ea"/>
              <a:ea typeface="+mj-ea"/>
            </a:endParaRPr>
          </a:p>
          <a:p>
            <a:pPr>
              <a:lnSpc>
                <a:spcPts val="1500"/>
              </a:lnSpc>
            </a:pPr>
            <a:r>
              <a:rPr lang="ja-JP" altLang="en-US" sz="1600" b="1" dirty="0" smtClean="0">
                <a:latin typeface="+mj-ea"/>
                <a:ea typeface="+mj-ea"/>
              </a:rPr>
              <a:t>（例；令和７年７月請求の場合→</a:t>
            </a:r>
            <a:r>
              <a:rPr lang="en-US" altLang="ja-JP" sz="1600" b="1" dirty="0" smtClean="0">
                <a:latin typeface="+mj-ea"/>
                <a:ea typeface="+mj-ea"/>
              </a:rPr>
              <a:t>/</a:t>
            </a:r>
            <a:r>
              <a:rPr lang="en-US" altLang="ja-JP" sz="1600" b="1" dirty="0" smtClean="0">
                <a:latin typeface="+mj-ea"/>
              </a:rPr>
              <a:t>idoutikatsuseikyu0707</a:t>
            </a:r>
            <a:r>
              <a:rPr lang="ja-JP" altLang="en-US" sz="1600" b="1" dirty="0" smtClean="0">
                <a:latin typeface="+mj-ea"/>
                <a:ea typeface="+mj-ea"/>
              </a:rPr>
              <a:t>）</a:t>
            </a:r>
            <a:endParaRPr lang="en-US" altLang="ja-JP" sz="1600" dirty="0" smtClean="0">
              <a:latin typeface="+mj-ea"/>
              <a:ea typeface="+mj-ea"/>
            </a:endParaRPr>
          </a:p>
          <a:p>
            <a:pPr>
              <a:lnSpc>
                <a:spcPts val="1500"/>
              </a:lnSpc>
            </a:pPr>
            <a:endParaRPr lang="en-US" altLang="ja-JP" sz="2800" dirty="0" smtClean="0"/>
          </a:p>
          <a:p>
            <a:endParaRPr kumimoji="1" lang="en-US" altLang="ja-JP" dirty="0">
              <a:solidFill>
                <a:srgbClr val="FF0000"/>
              </a:solidFill>
            </a:endParaRPr>
          </a:p>
          <a:p>
            <a:endParaRPr kumimoji="1" lang="ja-JP" altLang="en-US" dirty="0"/>
          </a:p>
        </p:txBody>
      </p:sp>
      <p:sp>
        <p:nvSpPr>
          <p:cNvPr id="5" name="テキスト ボックス 4"/>
          <p:cNvSpPr txBox="1"/>
          <p:nvPr/>
        </p:nvSpPr>
        <p:spPr>
          <a:xfrm>
            <a:off x="3685710" y="5602674"/>
            <a:ext cx="4838331" cy="461665"/>
          </a:xfrm>
          <a:prstGeom prst="rect">
            <a:avLst/>
          </a:prstGeom>
          <a:noFill/>
        </p:spPr>
        <p:txBody>
          <a:bodyPr wrap="square" rtlCol="0">
            <a:spAutoFit/>
          </a:bodyPr>
          <a:lstStyle/>
          <a:p>
            <a:r>
              <a:rPr lang="ja-JP" altLang="en-US" sz="2400" dirty="0" smtClean="0">
                <a:latin typeface="+mj-ea"/>
                <a:ea typeface="+mj-ea"/>
              </a:rPr>
              <a:t>名古屋市健康福祉局障害者</a:t>
            </a:r>
            <a:r>
              <a:rPr lang="ja-JP" altLang="en-US" sz="2400" dirty="0">
                <a:latin typeface="+mj-ea"/>
                <a:ea typeface="+mj-ea"/>
              </a:rPr>
              <a:t>支援課</a:t>
            </a:r>
            <a:endParaRPr kumimoji="1" lang="ja-JP" altLang="en-US" sz="2400" dirty="0">
              <a:latin typeface="+mj-ea"/>
              <a:ea typeface="+mj-ea"/>
            </a:endParaRPr>
          </a:p>
        </p:txBody>
      </p:sp>
      <p:sp>
        <p:nvSpPr>
          <p:cNvPr id="4" name="スライド番号プレースホルダー 3"/>
          <p:cNvSpPr>
            <a:spLocks noGrp="1"/>
          </p:cNvSpPr>
          <p:nvPr>
            <p:ph type="sldNum" sz="quarter" idx="12"/>
          </p:nvPr>
        </p:nvSpPr>
        <p:spPr/>
        <p:txBody>
          <a:bodyPr/>
          <a:lstStyle/>
          <a:p>
            <a:fld id="{1965890A-D654-4228-8DD2-7DACC8C5690B}" type="slidenum">
              <a:rPr kumimoji="1" lang="ja-JP" altLang="en-US" smtClean="0"/>
              <a:t>1</a:t>
            </a:fld>
            <a:endParaRPr kumimoji="1" lang="ja-JP" altLang="en-US"/>
          </a:p>
        </p:txBody>
      </p:sp>
    </p:spTree>
    <p:extLst>
      <p:ext uri="{BB962C8B-B14F-4D97-AF65-F5344CB8AC3E}">
        <p14:creationId xmlns:p14="http://schemas.microsoft.com/office/powerpoint/2010/main" val="4053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75208"/>
            <a:ext cx="10515600" cy="6081142"/>
          </a:xfrm>
        </p:spPr>
        <p:txBody>
          <a:bodyPr>
            <a:normAutofit fontScale="70000" lnSpcReduction="20000"/>
          </a:bodyPr>
          <a:lstStyle/>
          <a:p>
            <a:endParaRPr lang="en-US" altLang="ja-JP" dirty="0" smtClean="0"/>
          </a:p>
          <a:p>
            <a:pPr>
              <a:lnSpc>
                <a:spcPct val="120000"/>
              </a:lnSpc>
            </a:pPr>
            <a:r>
              <a:rPr lang="ja-JP" altLang="en-US" dirty="0" smtClean="0"/>
              <a:t>移動支援・地域活動支援給付費を事業所として初めて請求する場合は、正しい請求をご理解いただくことを目的として、オンラインでのデータ送信にあわせて紙媒体で請求関係書類を郵送していただきます。</a:t>
            </a:r>
            <a:endParaRPr lang="en-US" altLang="ja-JP" dirty="0" smtClean="0"/>
          </a:p>
          <a:p>
            <a:pPr>
              <a:lnSpc>
                <a:spcPct val="120000"/>
              </a:lnSpc>
            </a:pPr>
            <a:r>
              <a:rPr lang="ja-JP" altLang="en-US" dirty="0" smtClean="0"/>
              <a:t>郵送が必要な書類は以下のとおりです。受給者番号順に並べてご提出ください。</a:t>
            </a:r>
            <a:endParaRPr lang="en-US" altLang="ja-JP" dirty="0" smtClean="0"/>
          </a:p>
          <a:p>
            <a:pPr marL="0" indent="0">
              <a:buNone/>
            </a:pPr>
            <a:r>
              <a:rPr lang="ja-JP" altLang="en-US" dirty="0" smtClean="0"/>
              <a:t>　１．請求書</a:t>
            </a:r>
            <a:endParaRPr lang="en-US" altLang="ja-JP" dirty="0" smtClean="0"/>
          </a:p>
          <a:p>
            <a:pPr marL="0" indent="0">
              <a:buNone/>
            </a:pPr>
            <a:r>
              <a:rPr lang="ja-JP" altLang="en-US" dirty="0" smtClean="0"/>
              <a:t>　２．請求明細書</a:t>
            </a:r>
            <a:endParaRPr lang="en-US" altLang="ja-JP" dirty="0" smtClean="0"/>
          </a:p>
          <a:p>
            <a:pPr marL="0" indent="0">
              <a:buNone/>
            </a:pPr>
            <a:r>
              <a:rPr lang="ja-JP" altLang="en-US" dirty="0"/>
              <a:t>　</a:t>
            </a:r>
            <a:r>
              <a:rPr lang="ja-JP" altLang="en-US" dirty="0" smtClean="0"/>
              <a:t>３．提供実績記録票</a:t>
            </a:r>
            <a:endParaRPr lang="en-US" altLang="ja-JP" dirty="0" smtClean="0"/>
          </a:p>
          <a:p>
            <a:pPr marL="0" indent="0">
              <a:buNone/>
            </a:pPr>
            <a:r>
              <a:rPr lang="ja-JP" altLang="en-US" dirty="0"/>
              <a:t>　</a:t>
            </a:r>
            <a:r>
              <a:rPr lang="ja-JP" altLang="en-US" dirty="0" smtClean="0"/>
              <a:t>　（利用者確認欄に署名又は押印があるものの写し）</a:t>
            </a:r>
            <a:endParaRPr lang="en-US" altLang="ja-JP" dirty="0" smtClean="0"/>
          </a:p>
          <a:p>
            <a:pPr marL="0" indent="0">
              <a:buNone/>
            </a:pPr>
            <a:r>
              <a:rPr lang="ja-JP" altLang="en-US" dirty="0"/>
              <a:t>　</a:t>
            </a:r>
            <a:r>
              <a:rPr lang="ja-JP" altLang="en-US" dirty="0" smtClean="0"/>
              <a:t>４．契約内容報告書</a:t>
            </a:r>
            <a:endParaRPr lang="en-US" altLang="ja-JP" dirty="0" smtClean="0"/>
          </a:p>
          <a:p>
            <a:pPr marL="0" indent="0">
              <a:buNone/>
            </a:pPr>
            <a:r>
              <a:rPr lang="ja-JP" altLang="en-US" dirty="0"/>
              <a:t>　</a:t>
            </a:r>
            <a:r>
              <a:rPr lang="ja-JP" altLang="en-US" dirty="0" smtClean="0"/>
              <a:t>５．口座振替申込書</a:t>
            </a:r>
            <a:endParaRPr lang="en-US" altLang="ja-JP" dirty="0" smtClean="0"/>
          </a:p>
          <a:p>
            <a:pPr marL="0" indent="0">
              <a:buNone/>
            </a:pPr>
            <a:r>
              <a:rPr lang="ja-JP" altLang="en-US" dirty="0" smtClean="0"/>
              <a:t>　６．</a:t>
            </a:r>
            <a:r>
              <a:rPr lang="ja-JP" altLang="en-US" dirty="0"/>
              <a:t>請求・領収に関する委任状（必要な場合</a:t>
            </a:r>
            <a:r>
              <a:rPr lang="ja-JP" altLang="en-US" dirty="0" smtClean="0"/>
              <a:t>）</a:t>
            </a:r>
            <a:endParaRPr lang="en-US" altLang="ja-JP" dirty="0" smtClean="0"/>
          </a:p>
          <a:p>
            <a:r>
              <a:rPr lang="ja-JP" altLang="en-US" b="1" u="sng" dirty="0" smtClean="0">
                <a:solidFill>
                  <a:srgbClr val="FF0000"/>
                </a:solidFill>
              </a:rPr>
              <a:t>初回請求時の書類の提出期限は、毎月</a:t>
            </a:r>
            <a:r>
              <a:rPr lang="en-US" altLang="ja-JP" b="1" u="sng" dirty="0" smtClean="0">
                <a:solidFill>
                  <a:srgbClr val="FF0000"/>
                </a:solidFill>
              </a:rPr>
              <a:t>12</a:t>
            </a:r>
            <a:r>
              <a:rPr lang="ja-JP" altLang="en-US" b="1" u="sng" dirty="0" smtClean="0">
                <a:solidFill>
                  <a:srgbClr val="FF0000"/>
                </a:solidFill>
              </a:rPr>
              <a:t>日（消印有効）</a:t>
            </a:r>
            <a:r>
              <a:rPr lang="ja-JP" altLang="en-US" dirty="0" smtClean="0"/>
              <a:t>です。</a:t>
            </a:r>
            <a:endParaRPr lang="en-US" altLang="ja-JP" dirty="0" smtClean="0"/>
          </a:p>
          <a:p>
            <a:pPr marL="0" indent="0">
              <a:buNone/>
            </a:pPr>
            <a:endParaRPr lang="en-US" altLang="ja-JP" dirty="0" smtClean="0"/>
          </a:p>
          <a:p>
            <a:pPr marL="0" indent="0">
              <a:buNone/>
            </a:pPr>
            <a:r>
              <a:rPr lang="en-US" altLang="ja-JP" dirty="0" smtClean="0"/>
              <a:t>【</a:t>
            </a:r>
            <a:r>
              <a:rPr lang="ja-JP" altLang="en-US" dirty="0" smtClean="0"/>
              <a:t>提出先</a:t>
            </a:r>
            <a:r>
              <a:rPr lang="en-US" altLang="ja-JP" dirty="0" smtClean="0"/>
              <a:t>】</a:t>
            </a:r>
          </a:p>
          <a:p>
            <a:pPr marL="0" indent="0">
              <a:buNone/>
            </a:pPr>
            <a:r>
              <a:rPr lang="ja-JP" altLang="en-US" dirty="0"/>
              <a:t>　</a:t>
            </a:r>
            <a:r>
              <a:rPr lang="ja-JP" altLang="en-US" dirty="0" smtClean="0"/>
              <a:t>〒</a:t>
            </a:r>
            <a:r>
              <a:rPr lang="en-US" altLang="ja-JP" dirty="0" smtClean="0"/>
              <a:t>460-8508</a:t>
            </a:r>
            <a:r>
              <a:rPr lang="ja-JP" altLang="en-US" dirty="0" smtClean="0"/>
              <a:t>　名古屋市中区三の丸三丁目１－</a:t>
            </a:r>
            <a:r>
              <a:rPr lang="en-US" altLang="ja-JP" dirty="0" smtClean="0"/>
              <a:t>1</a:t>
            </a:r>
          </a:p>
          <a:p>
            <a:pPr marL="0" indent="0">
              <a:buNone/>
            </a:pPr>
            <a:r>
              <a:rPr lang="ja-JP" altLang="en-US" dirty="0"/>
              <a:t>　</a:t>
            </a:r>
            <a:r>
              <a:rPr lang="ja-JP" altLang="en-US" dirty="0" smtClean="0"/>
              <a:t>名古屋市役所健康福祉局障害者支援課認定支払担当</a:t>
            </a:r>
            <a:r>
              <a:rPr lang="ja-JP" altLang="en-US" dirty="0"/>
              <a:t>　</a:t>
            </a:r>
            <a:endParaRPr lang="en-US" altLang="ja-JP" dirty="0" smtClean="0"/>
          </a:p>
        </p:txBody>
      </p:sp>
      <p:sp>
        <p:nvSpPr>
          <p:cNvPr id="4" name="スライド番号プレースホルダー 3"/>
          <p:cNvSpPr>
            <a:spLocks noGrp="1"/>
          </p:cNvSpPr>
          <p:nvPr>
            <p:ph type="sldNum" sz="quarter" idx="12"/>
          </p:nvPr>
        </p:nvSpPr>
        <p:spPr/>
        <p:txBody>
          <a:bodyPr/>
          <a:lstStyle/>
          <a:p>
            <a:fld id="{1965890A-D654-4228-8DD2-7DACC8C5690B}" type="slidenum">
              <a:rPr kumimoji="1" lang="ja-JP" altLang="en-US" smtClean="0"/>
              <a:t>10</a:t>
            </a:fld>
            <a:endParaRPr kumimoji="1" lang="ja-JP" altLang="en-US"/>
          </a:p>
        </p:txBody>
      </p:sp>
    </p:spTree>
    <p:extLst>
      <p:ext uri="{BB962C8B-B14F-4D97-AF65-F5344CB8AC3E}">
        <p14:creationId xmlns:p14="http://schemas.microsoft.com/office/powerpoint/2010/main" val="272744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7049" y="1825625"/>
            <a:ext cx="11114841" cy="4351338"/>
          </a:xfrm>
        </p:spPr>
        <p:txBody>
          <a:bodyPr>
            <a:normAutofit/>
          </a:bodyPr>
          <a:lstStyle/>
          <a:p>
            <a:r>
              <a:rPr lang="ja-JP" altLang="en-US" sz="2000" dirty="0" smtClean="0"/>
              <a:t>オンライン請求フォームは下記</a:t>
            </a:r>
            <a:r>
              <a:rPr lang="en-US" altLang="ja-JP" sz="2000" dirty="0" smtClean="0"/>
              <a:t>URL</a:t>
            </a:r>
            <a:r>
              <a:rPr lang="ja-JP" altLang="en-US" sz="2000" dirty="0" smtClean="0"/>
              <a:t>からアクセスできます。また、ウェルネットなごやからも検索できます。</a:t>
            </a:r>
            <a:endParaRPr lang="en-US" altLang="ja-JP" sz="2000" dirty="0" smtClean="0"/>
          </a:p>
          <a:p>
            <a:pPr marL="0" indent="0">
              <a:buNone/>
            </a:pPr>
            <a:r>
              <a:rPr lang="en-US" altLang="ja-JP" sz="2000" dirty="0"/>
              <a:t>【URL</a:t>
            </a:r>
            <a:r>
              <a:rPr lang="en-US" altLang="ja-JP" sz="2000" dirty="0" smtClean="0"/>
              <a:t>】</a:t>
            </a:r>
          </a:p>
          <a:p>
            <a:pPr marL="0" indent="0">
              <a:buNone/>
            </a:pPr>
            <a:r>
              <a:rPr lang="ja-JP" altLang="en-US" sz="2000" dirty="0"/>
              <a:t>　</a:t>
            </a:r>
            <a:r>
              <a:rPr lang="en-US" altLang="ja-JP" sz="1800" dirty="0" smtClean="0"/>
              <a:t>https</a:t>
            </a:r>
            <a:r>
              <a:rPr lang="en-US" altLang="ja-JP" sz="1800" dirty="0"/>
              <a:t>://ttzk.graffer.jp/city-</a:t>
            </a:r>
            <a:r>
              <a:rPr lang="en-US" altLang="ja-JP" sz="1800" dirty="0" err="1"/>
              <a:t>nagoya</a:t>
            </a:r>
            <a:r>
              <a:rPr lang="en-US" altLang="ja-JP" sz="1800" dirty="0"/>
              <a:t>/smart-apply/apply-procedure-alias/</a:t>
            </a:r>
            <a:r>
              <a:rPr lang="en-US" altLang="ja-JP" sz="1800" dirty="0" err="1"/>
              <a:t>idoutikatsuseikyu</a:t>
            </a:r>
            <a:r>
              <a:rPr lang="en-US" altLang="ja-JP" sz="1800" dirty="0"/>
              <a:t>●●●●</a:t>
            </a:r>
          </a:p>
          <a:p>
            <a:pPr marL="0" indent="0">
              <a:buNone/>
            </a:pPr>
            <a:r>
              <a:rPr lang="ja-JP" altLang="en-US" sz="2000" b="1" dirty="0" smtClean="0">
                <a:latin typeface="+mj-ea"/>
              </a:rPr>
              <a:t>　　</a:t>
            </a:r>
            <a:r>
              <a:rPr lang="en-US" altLang="ja-JP" sz="1800" b="1" dirty="0" smtClean="0">
                <a:latin typeface="+mj-ea"/>
              </a:rPr>
              <a:t>※</a:t>
            </a:r>
            <a:r>
              <a:rPr lang="en-US" altLang="ja-JP" sz="1800" dirty="0">
                <a:latin typeface="+mj-ea"/>
              </a:rPr>
              <a:t>●●●●</a:t>
            </a:r>
            <a:r>
              <a:rPr lang="ja-JP" altLang="en-US" sz="1800" dirty="0">
                <a:latin typeface="+mj-ea"/>
              </a:rPr>
              <a:t>の部分は、請求年月の和暦</a:t>
            </a:r>
            <a:r>
              <a:rPr lang="en-US" altLang="ja-JP" sz="1800" dirty="0">
                <a:latin typeface="+mj-ea"/>
              </a:rPr>
              <a:t>4</a:t>
            </a:r>
            <a:r>
              <a:rPr lang="ja-JP" altLang="en-US" sz="1800" dirty="0" smtClean="0">
                <a:latin typeface="+mj-ea"/>
              </a:rPr>
              <a:t>桁（例；令和</a:t>
            </a:r>
            <a:r>
              <a:rPr lang="en-US" altLang="ja-JP" sz="1800" dirty="0" smtClean="0">
                <a:latin typeface="+mj-ea"/>
              </a:rPr>
              <a:t>7</a:t>
            </a:r>
            <a:r>
              <a:rPr lang="ja-JP" altLang="en-US" sz="1800" dirty="0" smtClean="0">
                <a:latin typeface="+mj-ea"/>
              </a:rPr>
              <a:t>年</a:t>
            </a:r>
            <a:r>
              <a:rPr lang="en-US" altLang="ja-JP" sz="1800" dirty="0" smtClean="0">
                <a:latin typeface="+mj-ea"/>
              </a:rPr>
              <a:t>7</a:t>
            </a:r>
            <a:r>
              <a:rPr lang="ja-JP" altLang="en-US" sz="1800" dirty="0" smtClean="0">
                <a:latin typeface="+mj-ea"/>
              </a:rPr>
              <a:t>月請求→　</a:t>
            </a:r>
            <a:r>
              <a:rPr lang="en-US" altLang="ja-JP" sz="1800" dirty="0" smtClean="0">
                <a:latin typeface="+mj-ea"/>
              </a:rPr>
              <a:t>idoutikatsuseikyu0707</a:t>
            </a:r>
            <a:r>
              <a:rPr lang="ja-JP" altLang="en-US" sz="1800" dirty="0">
                <a:latin typeface="+mj-ea"/>
              </a:rPr>
              <a:t>）</a:t>
            </a:r>
          </a:p>
          <a:p>
            <a:pPr marL="0" indent="0">
              <a:buNone/>
            </a:pPr>
            <a:endParaRPr lang="en-US" altLang="ja-JP" sz="2000" dirty="0" smtClean="0"/>
          </a:p>
          <a:p>
            <a:pPr marL="0" indent="0">
              <a:buNone/>
            </a:pPr>
            <a:r>
              <a:rPr lang="en-US" altLang="ja-JP" sz="2000" dirty="0" smtClean="0"/>
              <a:t>【</a:t>
            </a:r>
            <a:r>
              <a:rPr lang="ja-JP" altLang="en-US" sz="2000" dirty="0" smtClean="0"/>
              <a:t>ウェルネットなごや掲載場所</a:t>
            </a:r>
            <a:r>
              <a:rPr lang="en-US" altLang="ja-JP" sz="2000" dirty="0" smtClean="0"/>
              <a:t>】</a:t>
            </a:r>
          </a:p>
          <a:p>
            <a:pPr marL="0" indent="0">
              <a:lnSpc>
                <a:spcPts val="2600"/>
              </a:lnSpc>
              <a:buNone/>
            </a:pPr>
            <a:r>
              <a:rPr kumimoji="1" lang="ja-JP" altLang="en-US" sz="2000" dirty="0" smtClean="0"/>
              <a:t>　</a:t>
            </a:r>
            <a:r>
              <a:rPr kumimoji="1" lang="en-US" altLang="ja-JP" sz="2000" dirty="0" smtClean="0"/>
              <a:t>TOP</a:t>
            </a:r>
            <a:r>
              <a:rPr kumimoji="1" lang="ja-JP" altLang="en-US" sz="2000" dirty="0" smtClean="0"/>
              <a:t>＞事業者の方へ</a:t>
            </a:r>
            <a:r>
              <a:rPr lang="ja-JP" altLang="en-US" sz="2000" dirty="0"/>
              <a:t>＞障害</a:t>
            </a:r>
            <a:r>
              <a:rPr lang="ja-JP" altLang="en-US" sz="2000" dirty="0" smtClean="0"/>
              <a:t>福祉</a:t>
            </a:r>
            <a:r>
              <a:rPr lang="ja-JP" altLang="en-US" sz="2000" dirty="0"/>
              <a:t>サービス等の事業者指定・登録・請求</a:t>
            </a:r>
            <a:r>
              <a:rPr lang="ja-JP" altLang="en-US" sz="2000" dirty="0" smtClean="0"/>
              <a:t>事務＞請求</a:t>
            </a:r>
            <a:r>
              <a:rPr lang="ja-JP" altLang="en-US" sz="2000" dirty="0"/>
              <a:t>事務に</a:t>
            </a:r>
            <a:r>
              <a:rPr lang="ja-JP" altLang="en-US" sz="2000" dirty="0" smtClean="0"/>
              <a:t>ついて</a:t>
            </a:r>
            <a:endParaRPr kumimoji="1" lang="ja-JP" altLang="en-US" sz="1600" dirty="0"/>
          </a:p>
        </p:txBody>
      </p:sp>
      <p:sp>
        <p:nvSpPr>
          <p:cNvPr id="4" name="タイトル 1"/>
          <p:cNvSpPr>
            <a:spLocks noGrp="1"/>
          </p:cNvSpPr>
          <p:nvPr>
            <p:ph type="title"/>
          </p:nvPr>
        </p:nvSpPr>
        <p:spPr/>
        <p:txBody>
          <a:bodyPr/>
          <a:lstStyle/>
          <a:p>
            <a:pPr algn="ctr"/>
            <a:r>
              <a:rPr lang="en-US" altLang="ja-JP" dirty="0" smtClean="0">
                <a:latin typeface="HGPｺﾞｼｯｸE" panose="020B0900000000000000" pitchFamily="50" charset="-128"/>
                <a:ea typeface="HGPｺﾞｼｯｸE" panose="020B0900000000000000" pitchFamily="50" charset="-128"/>
              </a:rPr>
              <a:t>§</a:t>
            </a:r>
            <a:r>
              <a:rPr lang="ja-JP" altLang="en-US" dirty="0" smtClean="0">
                <a:latin typeface="HGPｺﾞｼｯｸE" panose="020B0900000000000000" pitchFamily="50" charset="-128"/>
                <a:ea typeface="HGPｺﾞｼｯｸE" panose="020B0900000000000000" pitchFamily="50" charset="-128"/>
              </a:rPr>
              <a:t>請求データ送信編</a:t>
            </a:r>
            <a:r>
              <a:rPr lang="en-US" altLang="ja-JP"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6" name="角丸四角形 5"/>
          <p:cNvSpPr/>
          <p:nvPr/>
        </p:nvSpPr>
        <p:spPr>
          <a:xfrm>
            <a:off x="1020932" y="5108396"/>
            <a:ext cx="10253709" cy="1068567"/>
          </a:xfrm>
          <a:prstGeom prst="roundRect">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000" b="1" u="sng" dirty="0" smtClean="0">
                <a:solidFill>
                  <a:schemeClr val="tx1"/>
                </a:solidFill>
              </a:rPr>
              <a:t>！！注意！！</a:t>
            </a:r>
            <a:endParaRPr kumimoji="1" lang="en-US" altLang="ja-JP" sz="2000" b="1" u="sng" dirty="0">
              <a:solidFill>
                <a:schemeClr val="tx1"/>
              </a:solidFill>
            </a:endParaRPr>
          </a:p>
          <a:p>
            <a:pPr algn="l"/>
            <a:r>
              <a:rPr kumimoji="1" lang="ja-JP" altLang="en-US" sz="2000" dirty="0">
                <a:solidFill>
                  <a:schemeClr val="tx1"/>
                </a:solidFill>
              </a:rPr>
              <a:t>　</a:t>
            </a:r>
            <a:r>
              <a:rPr kumimoji="1" lang="ja-JP" altLang="en-US" sz="2000" b="1" dirty="0" smtClean="0">
                <a:solidFill>
                  <a:srgbClr val="FF0000"/>
                </a:solidFill>
              </a:rPr>
              <a:t>オンライン請求</a:t>
            </a:r>
            <a:r>
              <a:rPr kumimoji="1" lang="ja-JP" altLang="en-US" sz="2000" b="1" dirty="0">
                <a:solidFill>
                  <a:srgbClr val="FF0000"/>
                </a:solidFill>
              </a:rPr>
              <a:t>できるのは毎月１日～１５日</a:t>
            </a:r>
            <a:r>
              <a:rPr kumimoji="1" lang="ja-JP" altLang="en-US" sz="2000" dirty="0">
                <a:solidFill>
                  <a:schemeClr val="tx1"/>
                </a:solidFill>
              </a:rPr>
              <a:t>です</a:t>
            </a:r>
            <a:r>
              <a:rPr kumimoji="1" lang="ja-JP" altLang="en-US" sz="2000" dirty="0" smtClean="0">
                <a:solidFill>
                  <a:schemeClr val="tx1"/>
                </a:solidFill>
              </a:rPr>
              <a:t>。</a:t>
            </a:r>
            <a:r>
              <a:rPr lang="ja-JP" altLang="en-US" sz="2000" dirty="0" smtClean="0">
                <a:solidFill>
                  <a:schemeClr val="tx1"/>
                </a:solidFill>
              </a:rPr>
              <a:t>受付</a:t>
            </a:r>
            <a:r>
              <a:rPr kumimoji="1" lang="ja-JP" altLang="en-US" sz="2000" dirty="0" smtClean="0">
                <a:solidFill>
                  <a:schemeClr val="tx1"/>
                </a:solidFill>
              </a:rPr>
              <a:t>期間外</a:t>
            </a:r>
            <a:r>
              <a:rPr lang="ja-JP" altLang="en-US" sz="2000" dirty="0">
                <a:solidFill>
                  <a:schemeClr val="tx1"/>
                </a:solidFill>
              </a:rPr>
              <a:t>は</a:t>
            </a:r>
            <a:r>
              <a:rPr kumimoji="1" lang="ja-JP" altLang="en-US" sz="2000" dirty="0" smtClean="0">
                <a:solidFill>
                  <a:schemeClr val="tx1"/>
                </a:solidFill>
              </a:rPr>
              <a:t>フォームにアクセスできません。</a:t>
            </a:r>
            <a:r>
              <a:rPr kumimoji="1" lang="ja-JP" altLang="en-US" sz="2000" dirty="0">
                <a:solidFill>
                  <a:schemeClr val="tx1"/>
                </a:solidFill>
              </a:rPr>
              <a:t>この場合は、翌月１日以降に検索しなおしてください。</a:t>
            </a:r>
          </a:p>
        </p:txBody>
      </p:sp>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11</a:t>
            </a:fld>
            <a:endParaRPr kumimoji="1" lang="ja-JP" altLang="en-US"/>
          </a:p>
        </p:txBody>
      </p:sp>
    </p:spTree>
    <p:extLst>
      <p:ext uri="{BB962C8B-B14F-4D97-AF65-F5344CB8AC3E}">
        <p14:creationId xmlns:p14="http://schemas.microsoft.com/office/powerpoint/2010/main" val="96193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8402" y="1149657"/>
            <a:ext cx="5722398" cy="4927108"/>
          </a:xfrm>
        </p:spPr>
        <p:txBody>
          <a:bodyPr/>
          <a:lstStyle/>
          <a:p>
            <a:r>
              <a:rPr kumimoji="1" lang="ja-JP" altLang="en-US" dirty="0" smtClean="0">
                <a:latin typeface="HGS教科書体" panose="02020600000000000000" pitchFamily="18" charset="-128"/>
                <a:ea typeface="HGS教科書体" panose="02020600000000000000" pitchFamily="18" charset="-128"/>
              </a:rPr>
              <a:t>「新規登録またはログインして申請」</a:t>
            </a:r>
            <a:r>
              <a:rPr kumimoji="1" lang="ja-JP" altLang="en-US" dirty="0" err="1" smtClean="0">
                <a:latin typeface="HGS教科書体" panose="02020600000000000000" pitchFamily="18" charset="-128"/>
                <a:ea typeface="HGS教科書体" panose="02020600000000000000" pitchFamily="18" charset="-128"/>
              </a:rPr>
              <a:t>か</a:t>
            </a:r>
            <a:r>
              <a:rPr kumimoji="1" lang="ja-JP" altLang="en-US" dirty="0" smtClean="0">
                <a:latin typeface="HGS教科書体" panose="02020600000000000000" pitchFamily="18" charset="-128"/>
                <a:ea typeface="HGS教科書体" panose="02020600000000000000" pitchFamily="18" charset="-128"/>
              </a:rPr>
              <a:t>、「アカウント登録せずにメールで申請」のどちらかを選択します。アカウントを登録する</a:t>
            </a:r>
            <a:r>
              <a:rPr lang="ja-JP" altLang="en-US" dirty="0">
                <a:latin typeface="HGS教科書体" panose="02020600000000000000" pitchFamily="18" charset="-128"/>
                <a:ea typeface="HGS教科書体" panose="02020600000000000000" pitchFamily="18" charset="-128"/>
              </a:rPr>
              <a:t>と、過去の申請情報を引き継いで再度申請を行うことができます。申請内容に修正が生じ、差し戻しになった場合も、アカウント登録があれば、一部を修正し再度申請するのみで手間を省くことができます。</a:t>
            </a:r>
          </a:p>
        </p:txBody>
      </p:sp>
      <p:sp>
        <p:nvSpPr>
          <p:cNvPr id="7" name="タイトル 1"/>
          <p:cNvSpPr>
            <a:spLocks noGrp="1"/>
          </p:cNvSpPr>
          <p:nvPr>
            <p:ph type="title"/>
          </p:nvPr>
        </p:nvSpPr>
        <p:spPr>
          <a:xfrm>
            <a:off x="838200" y="365125"/>
            <a:ext cx="10515600" cy="922137"/>
          </a:xfrm>
        </p:spPr>
        <p:txBody>
          <a:bodyPr>
            <a:normAutofit/>
          </a:bodyPr>
          <a:lstStyle/>
          <a:p>
            <a:pPr algn="ctr"/>
            <a:r>
              <a:rPr lang="ja-JP" altLang="en-US" sz="3200" dirty="0" smtClean="0">
                <a:latin typeface="游ゴシック" panose="020B0400000000000000" pitchFamily="50" charset="-128"/>
                <a:ea typeface="游ゴシック" panose="020B0400000000000000" pitchFamily="50" charset="-128"/>
              </a:rPr>
              <a:t>請求フォーム入力方法</a:t>
            </a:r>
            <a:endParaRPr kumimoji="1" lang="ja-JP" altLang="en-US" sz="3200"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2"/>
          <a:stretch>
            <a:fillRect/>
          </a:stretch>
        </p:blipFill>
        <p:spPr>
          <a:xfrm>
            <a:off x="6560598" y="1247311"/>
            <a:ext cx="4268705" cy="4829454"/>
          </a:xfrm>
          <a:prstGeom prst="rect">
            <a:avLst/>
          </a:prstGeom>
          <a:ln>
            <a:noFill/>
          </a:ln>
          <a:effectLst>
            <a:outerShdw blurRad="190500" algn="tl" rotWithShape="0">
              <a:srgbClr val="000000">
                <a:alpha val="70000"/>
              </a:srgbClr>
            </a:outerShdw>
          </a:effectLst>
        </p:spPr>
      </p:pic>
      <p:sp>
        <p:nvSpPr>
          <p:cNvPr id="6" name="角丸四角形 5"/>
          <p:cNvSpPr/>
          <p:nvPr/>
        </p:nvSpPr>
        <p:spPr>
          <a:xfrm>
            <a:off x="7360051" y="4327057"/>
            <a:ext cx="2669798" cy="16209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1965890A-D654-4228-8DD2-7DACC8C5690B}" type="slidenum">
              <a:rPr kumimoji="1" lang="ja-JP" altLang="en-US" smtClean="0"/>
              <a:t>12</a:t>
            </a:fld>
            <a:endParaRPr kumimoji="1" lang="ja-JP" altLang="en-US"/>
          </a:p>
        </p:txBody>
      </p:sp>
    </p:spTree>
    <p:extLst>
      <p:ext uri="{BB962C8B-B14F-4D97-AF65-F5344CB8AC3E}">
        <p14:creationId xmlns:p14="http://schemas.microsoft.com/office/powerpoint/2010/main" val="45890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1870" y="670264"/>
            <a:ext cx="5722398" cy="3963880"/>
          </a:xfrm>
        </p:spPr>
        <p:txBody>
          <a:bodyPr>
            <a:normAutofit/>
          </a:bodyPr>
          <a:lstStyle/>
          <a:p>
            <a:r>
              <a:rPr kumimoji="1" lang="ja-JP" altLang="en-US" sz="2400" dirty="0" smtClean="0">
                <a:latin typeface="HGS教科書体" panose="02020600000000000000" pitchFamily="18" charset="-128"/>
                <a:ea typeface="HGS教科書体" panose="02020600000000000000" pitchFamily="18" charset="-128"/>
              </a:rPr>
              <a:t>メールで申請を選択した場合は、入力したメールアドレスに申請用のページリンク</a:t>
            </a:r>
            <a:r>
              <a:rPr lang="ja-JP" altLang="en-US" sz="2400" dirty="0" smtClean="0">
                <a:latin typeface="HGS教科書体" panose="02020600000000000000" pitchFamily="18" charset="-128"/>
                <a:ea typeface="HGS教科書体" panose="02020600000000000000" pitchFamily="18" charset="-128"/>
              </a:rPr>
              <a:t>（ＵＲＬ）が記載された右図のようなメールが届くので、リンクをクリックしてフォームにアクセスしてください。</a:t>
            </a:r>
            <a:endParaRPr lang="ja-JP" altLang="en-US" sz="2400" dirty="0">
              <a:latin typeface="HGS教科書体" panose="02020600000000000000" pitchFamily="18" charset="-128"/>
              <a:ea typeface="HGS教科書体" panose="02020600000000000000" pitchFamily="18" charset="-128"/>
            </a:endParaRPr>
          </a:p>
        </p:txBody>
      </p:sp>
      <p:pic>
        <p:nvPicPr>
          <p:cNvPr id="4" name="図 3"/>
          <p:cNvPicPr>
            <a:picLocks noChangeAspect="1"/>
          </p:cNvPicPr>
          <p:nvPr/>
        </p:nvPicPr>
        <p:blipFill rotWithShape="1">
          <a:blip r:embed="rId2"/>
          <a:srcRect t="6134" b="1487"/>
          <a:stretch/>
        </p:blipFill>
        <p:spPr>
          <a:xfrm>
            <a:off x="904181" y="2946327"/>
            <a:ext cx="5057775" cy="2982897"/>
          </a:xfrm>
          <a:prstGeom prst="rect">
            <a:avLst/>
          </a:prstGeom>
          <a:ln>
            <a:noFill/>
          </a:ln>
          <a:effectLst>
            <a:outerShdw blurRad="190500" algn="tl" rotWithShape="0">
              <a:srgbClr val="000000">
                <a:alpha val="70000"/>
              </a:srgbClr>
            </a:outerShdw>
          </a:effectLst>
        </p:spPr>
      </p:pic>
      <p:sp>
        <p:nvSpPr>
          <p:cNvPr id="2" name="正方形/長方形 1"/>
          <p:cNvSpPr/>
          <p:nvPr/>
        </p:nvSpPr>
        <p:spPr>
          <a:xfrm>
            <a:off x="1493240" y="4437775"/>
            <a:ext cx="2810312" cy="3573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6551015" y="1090568"/>
            <a:ext cx="4568019" cy="4606031"/>
          </a:xfrm>
          <a:prstGeom prst="rect">
            <a:avLst/>
          </a:prstGeom>
          <a:ln>
            <a:noFill/>
          </a:ln>
          <a:effectLst>
            <a:outerShdw blurRad="190500" algn="tl" rotWithShape="0">
              <a:srgbClr val="000000">
                <a:alpha val="70000"/>
              </a:srgbClr>
            </a:outerShdw>
          </a:effectLst>
        </p:spPr>
      </p:pic>
      <p:sp>
        <p:nvSpPr>
          <p:cNvPr id="5" name="スライド番号プレースホルダー 4"/>
          <p:cNvSpPr>
            <a:spLocks noGrp="1"/>
          </p:cNvSpPr>
          <p:nvPr>
            <p:ph type="sldNum" sz="quarter" idx="12"/>
          </p:nvPr>
        </p:nvSpPr>
        <p:spPr/>
        <p:txBody>
          <a:bodyPr/>
          <a:lstStyle/>
          <a:p>
            <a:fld id="{1965890A-D654-4228-8DD2-7DACC8C5690B}" type="slidenum">
              <a:rPr kumimoji="1" lang="ja-JP" altLang="en-US" smtClean="0"/>
              <a:t>13</a:t>
            </a:fld>
            <a:endParaRPr kumimoji="1" lang="ja-JP" altLang="en-US"/>
          </a:p>
        </p:txBody>
      </p:sp>
    </p:spTree>
    <p:extLst>
      <p:ext uri="{BB962C8B-B14F-4D97-AF65-F5344CB8AC3E}">
        <p14:creationId xmlns:p14="http://schemas.microsoft.com/office/powerpoint/2010/main" val="374259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6258" y="488272"/>
            <a:ext cx="5180860" cy="5626684"/>
          </a:xfrm>
        </p:spPr>
        <p:txBody>
          <a:bodyPr>
            <a:normAutofit/>
          </a:bodyPr>
          <a:lstStyle/>
          <a:p>
            <a:r>
              <a:rPr lang="ja-JP" altLang="en-US" sz="2400" dirty="0" smtClean="0">
                <a:ea typeface="HG教科書体" panose="02020609000000000000" pitchFamily="17" charset="-128"/>
              </a:rPr>
              <a:t>「利用規約に同意する」にチェックをして「申請に進む」を押下します。</a:t>
            </a:r>
            <a:endParaRPr kumimoji="1" lang="ja-JP" altLang="en-US" sz="2400" dirty="0"/>
          </a:p>
        </p:txBody>
      </p:sp>
      <p:pic>
        <p:nvPicPr>
          <p:cNvPr id="4" name="図 3"/>
          <p:cNvPicPr>
            <a:picLocks noChangeAspect="1"/>
          </p:cNvPicPr>
          <p:nvPr/>
        </p:nvPicPr>
        <p:blipFill>
          <a:blip r:embed="rId2"/>
          <a:stretch>
            <a:fillRect/>
          </a:stretch>
        </p:blipFill>
        <p:spPr>
          <a:xfrm>
            <a:off x="905085" y="1653926"/>
            <a:ext cx="3684419" cy="4557763"/>
          </a:xfrm>
          <a:prstGeom prst="rect">
            <a:avLst/>
          </a:prstGeom>
          <a:ln>
            <a:noFill/>
          </a:ln>
          <a:effectLst>
            <a:outerShdw blurRad="190500" algn="tl" rotWithShape="0">
              <a:srgbClr val="000000">
                <a:alpha val="70000"/>
              </a:srgbClr>
            </a:outerShdw>
          </a:effectLst>
        </p:spPr>
      </p:pic>
      <p:sp>
        <p:nvSpPr>
          <p:cNvPr id="9" name="コンテンツ プレースホルダー 2"/>
          <p:cNvSpPr txBox="1">
            <a:spLocks/>
          </p:cNvSpPr>
          <p:nvPr/>
        </p:nvSpPr>
        <p:spPr>
          <a:xfrm>
            <a:off x="6219548" y="488272"/>
            <a:ext cx="5180860" cy="5626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ea typeface="HG教科書体" panose="02020609000000000000" pitchFamily="17" charset="-128"/>
              </a:rPr>
              <a:t>事業所運営法人に関する情報を入力します。</a:t>
            </a:r>
            <a:endParaRPr lang="ja-JP" altLang="en-US" sz="2400" dirty="0"/>
          </a:p>
        </p:txBody>
      </p:sp>
      <p:sp>
        <p:nvSpPr>
          <p:cNvPr id="10" name="右矢印 9"/>
          <p:cNvSpPr/>
          <p:nvPr/>
        </p:nvSpPr>
        <p:spPr>
          <a:xfrm>
            <a:off x="4858304" y="3116062"/>
            <a:ext cx="999477" cy="81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965890A-D654-4228-8DD2-7DACC8C5690B}" type="slidenum">
              <a:rPr kumimoji="1" lang="ja-JP" altLang="en-US" smtClean="0"/>
              <a:t>14</a:t>
            </a:fld>
            <a:endParaRPr kumimoji="1" lang="ja-JP" altLang="en-US"/>
          </a:p>
        </p:txBody>
      </p:sp>
      <p:pic>
        <p:nvPicPr>
          <p:cNvPr id="6" name="図 5"/>
          <p:cNvPicPr>
            <a:picLocks noChangeAspect="1"/>
          </p:cNvPicPr>
          <p:nvPr/>
        </p:nvPicPr>
        <p:blipFill>
          <a:blip r:embed="rId3"/>
          <a:stretch>
            <a:fillRect/>
          </a:stretch>
        </p:blipFill>
        <p:spPr>
          <a:xfrm>
            <a:off x="5941252" y="1262001"/>
            <a:ext cx="3639845" cy="2262434"/>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rotWithShape="1">
          <a:blip r:embed="rId4"/>
          <a:srcRect t="8771"/>
          <a:stretch/>
        </p:blipFill>
        <p:spPr>
          <a:xfrm>
            <a:off x="7944158" y="3116062"/>
            <a:ext cx="3649953" cy="34946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830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t="4357"/>
          <a:stretch/>
        </p:blipFill>
        <p:spPr>
          <a:xfrm>
            <a:off x="6296856" y="2858610"/>
            <a:ext cx="4715662" cy="2825318"/>
          </a:xfrm>
          <a:prstGeom prst="rect">
            <a:avLst/>
          </a:prstGeom>
          <a:ln>
            <a:noFill/>
          </a:ln>
          <a:effectLst>
            <a:outerShdw blurRad="190500" algn="tl" rotWithShape="0">
              <a:srgbClr val="000000">
                <a:alpha val="70000"/>
              </a:srgbClr>
            </a:outerShdw>
          </a:effectLst>
        </p:spPr>
      </p:pic>
      <p:sp>
        <p:nvSpPr>
          <p:cNvPr id="3" name="コンテンツ プレースホルダー 2"/>
          <p:cNvSpPr>
            <a:spLocks noGrp="1"/>
          </p:cNvSpPr>
          <p:nvPr>
            <p:ph idx="1"/>
          </p:nvPr>
        </p:nvSpPr>
        <p:spPr>
          <a:xfrm>
            <a:off x="616258" y="825622"/>
            <a:ext cx="5180860" cy="5289333"/>
          </a:xfrm>
        </p:spPr>
        <p:txBody>
          <a:bodyPr>
            <a:normAutofit/>
          </a:bodyPr>
          <a:lstStyle/>
          <a:p>
            <a:r>
              <a:rPr lang="ja-JP" altLang="en-US" sz="2400" dirty="0" smtClean="0">
                <a:ea typeface="HG教科書体" panose="02020609000000000000" pitchFamily="17" charset="-128"/>
              </a:rPr>
              <a:t>事業所番号、事業所名称、管理者氏名（「管理者」のあとに氏名を入力してください）、事業所電話番号を入力します。</a:t>
            </a:r>
            <a:endParaRPr kumimoji="1" lang="ja-JP" altLang="en-US" sz="2400" dirty="0"/>
          </a:p>
        </p:txBody>
      </p:sp>
      <p:sp>
        <p:nvSpPr>
          <p:cNvPr id="9" name="コンテンツ プレースホルダー 2"/>
          <p:cNvSpPr txBox="1">
            <a:spLocks/>
          </p:cNvSpPr>
          <p:nvPr/>
        </p:nvSpPr>
        <p:spPr>
          <a:xfrm>
            <a:off x="6048411" y="701336"/>
            <a:ext cx="5351997" cy="5413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latin typeface="HGP教科書体" panose="02020600000000000000" pitchFamily="18" charset="-128"/>
                <a:ea typeface="HGP教科書体" panose="02020600000000000000" pitchFamily="18" charset="-128"/>
              </a:rPr>
              <a:t>請求する給付費の種類、サービス</a:t>
            </a:r>
            <a:r>
              <a:rPr lang="ja-JP" altLang="en-US" sz="2400" dirty="0">
                <a:latin typeface="HGP教科書体" panose="02020600000000000000" pitchFamily="18" charset="-128"/>
                <a:ea typeface="HGP教科書体" panose="02020600000000000000" pitchFamily="18" charset="-128"/>
              </a:rPr>
              <a:t>提供年月を入力します。</a:t>
            </a:r>
            <a:r>
              <a:rPr lang="en-US" altLang="ja-JP" sz="2400" dirty="0">
                <a:latin typeface="HGP教科書体" panose="02020600000000000000" pitchFamily="18" charset="-128"/>
                <a:ea typeface="HGP教科書体" panose="02020600000000000000" pitchFamily="18" charset="-128"/>
              </a:rPr>
              <a:t>1</a:t>
            </a:r>
            <a:r>
              <a:rPr lang="ja-JP" altLang="en-US" sz="2400" dirty="0" err="1">
                <a:latin typeface="HGP教科書体" panose="02020600000000000000" pitchFamily="18" charset="-128"/>
                <a:ea typeface="HGP教科書体" panose="02020600000000000000" pitchFamily="18" charset="-128"/>
              </a:rPr>
              <a:t>つの</a:t>
            </a:r>
            <a:r>
              <a:rPr lang="ja-JP" altLang="en-US" sz="2400" dirty="0">
                <a:latin typeface="HGP教科書体" panose="02020600000000000000" pitchFamily="18" charset="-128"/>
                <a:ea typeface="HGP教科書体" panose="02020600000000000000" pitchFamily="18" charset="-128"/>
              </a:rPr>
              <a:t>フォームで請求できるのはひと月分です</a:t>
            </a:r>
            <a:r>
              <a:rPr lang="ja-JP" altLang="en-US" sz="2400" dirty="0" smtClean="0">
                <a:latin typeface="HGP教科書体" panose="02020600000000000000" pitchFamily="18" charset="-128"/>
                <a:ea typeface="HGP教科書体" panose="02020600000000000000" pitchFamily="18" charset="-128"/>
              </a:rPr>
              <a:t>。</a:t>
            </a:r>
            <a:endParaRPr lang="en-US" altLang="ja-JP" sz="2400" dirty="0" smtClean="0">
              <a:latin typeface="HGP教科書体" panose="02020600000000000000" pitchFamily="18" charset="-128"/>
              <a:ea typeface="HGP教科書体" panose="02020600000000000000" pitchFamily="18" charset="-128"/>
            </a:endParaRPr>
          </a:p>
          <a:p>
            <a:r>
              <a:rPr lang="ja-JP" altLang="en-US" sz="2400" dirty="0">
                <a:latin typeface="HGP教科書体" panose="02020600000000000000" pitchFamily="18" charset="-128"/>
                <a:ea typeface="HGP教科書体" panose="02020600000000000000" pitchFamily="18" charset="-128"/>
              </a:rPr>
              <a:t>提供</a:t>
            </a:r>
            <a:r>
              <a:rPr lang="ja-JP" altLang="en-US" sz="2400" dirty="0" smtClean="0">
                <a:latin typeface="HGP教科書体" panose="02020600000000000000" pitchFamily="18" charset="-128"/>
                <a:ea typeface="HGP教科書体" panose="02020600000000000000" pitchFamily="18" charset="-128"/>
              </a:rPr>
              <a:t>年月は、カレンダー📅マークから選択できます。</a:t>
            </a:r>
            <a:endParaRPr lang="ja-JP" altLang="en-US" sz="2400" dirty="0"/>
          </a:p>
        </p:txBody>
      </p:sp>
      <p:sp>
        <p:nvSpPr>
          <p:cNvPr id="10" name="右矢印 9"/>
          <p:cNvSpPr/>
          <p:nvPr/>
        </p:nvSpPr>
        <p:spPr>
          <a:xfrm>
            <a:off x="5297379" y="3132390"/>
            <a:ext cx="999477" cy="81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945756" y="5127261"/>
            <a:ext cx="298617" cy="541537"/>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 name="図 1"/>
          <p:cNvPicPr>
            <a:picLocks noChangeAspect="1"/>
          </p:cNvPicPr>
          <p:nvPr/>
        </p:nvPicPr>
        <p:blipFill>
          <a:blip r:embed="rId3"/>
          <a:stretch>
            <a:fillRect/>
          </a:stretch>
        </p:blipFill>
        <p:spPr>
          <a:xfrm>
            <a:off x="993652" y="2217605"/>
            <a:ext cx="4165003" cy="4227583"/>
          </a:xfrm>
          <a:prstGeom prst="rect">
            <a:avLst/>
          </a:prstGeom>
          <a:ln>
            <a:noFill/>
          </a:ln>
          <a:effectLst>
            <a:outerShdw blurRad="190500" algn="tl" rotWithShape="0">
              <a:srgbClr val="000000">
                <a:alpha val="70000"/>
              </a:srgbClr>
            </a:outerShdw>
          </a:effectLst>
        </p:spPr>
      </p:pic>
      <p:sp>
        <p:nvSpPr>
          <p:cNvPr id="5" name="スライド番号プレースホルダー 4"/>
          <p:cNvSpPr>
            <a:spLocks noGrp="1"/>
          </p:cNvSpPr>
          <p:nvPr>
            <p:ph type="sldNum" sz="quarter" idx="12"/>
          </p:nvPr>
        </p:nvSpPr>
        <p:spPr/>
        <p:txBody>
          <a:bodyPr/>
          <a:lstStyle/>
          <a:p>
            <a:fld id="{1965890A-D654-4228-8DD2-7DACC8C5690B}" type="slidenum">
              <a:rPr kumimoji="1" lang="ja-JP" altLang="en-US" smtClean="0"/>
              <a:t>15</a:t>
            </a:fld>
            <a:endParaRPr kumimoji="1" lang="ja-JP" altLang="en-US"/>
          </a:p>
        </p:txBody>
      </p:sp>
    </p:spTree>
    <p:extLst>
      <p:ext uri="{BB962C8B-B14F-4D97-AF65-F5344CB8AC3E}">
        <p14:creationId xmlns:p14="http://schemas.microsoft.com/office/powerpoint/2010/main" val="275623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6565564" y="2895327"/>
            <a:ext cx="4981575" cy="2143125"/>
          </a:xfrm>
          <a:prstGeom prst="rect">
            <a:avLst/>
          </a:prstGeom>
          <a:ln>
            <a:noFill/>
          </a:ln>
          <a:effectLst>
            <a:outerShdw blurRad="190500" algn="tl" rotWithShape="0">
              <a:srgbClr val="000000">
                <a:alpha val="70000"/>
              </a:srgbClr>
            </a:outerShdw>
          </a:effectLst>
        </p:spPr>
      </p:pic>
      <p:pic>
        <p:nvPicPr>
          <p:cNvPr id="6" name="図 5"/>
          <p:cNvPicPr>
            <a:picLocks noChangeAspect="1"/>
          </p:cNvPicPr>
          <p:nvPr/>
        </p:nvPicPr>
        <p:blipFill rotWithShape="1">
          <a:blip r:embed="rId3"/>
          <a:srcRect b="7905"/>
          <a:stretch/>
        </p:blipFill>
        <p:spPr>
          <a:xfrm>
            <a:off x="1082633" y="1757779"/>
            <a:ext cx="4128989" cy="4554245"/>
          </a:xfrm>
          <a:prstGeom prst="rect">
            <a:avLst/>
          </a:prstGeom>
          <a:ln>
            <a:noFill/>
          </a:ln>
          <a:effectLst>
            <a:outerShdw blurRad="190500" algn="tl" rotWithShape="0">
              <a:srgbClr val="000000">
                <a:alpha val="70000"/>
              </a:srgbClr>
            </a:outerShdw>
          </a:effectLst>
        </p:spPr>
      </p:pic>
      <p:sp>
        <p:nvSpPr>
          <p:cNvPr id="3" name="コンテンツ プレースホルダー 2"/>
          <p:cNvSpPr>
            <a:spLocks noGrp="1"/>
          </p:cNvSpPr>
          <p:nvPr>
            <p:ph idx="1"/>
          </p:nvPr>
        </p:nvSpPr>
        <p:spPr>
          <a:xfrm>
            <a:off x="661329" y="284086"/>
            <a:ext cx="5180860" cy="6097200"/>
          </a:xfrm>
        </p:spPr>
        <p:txBody>
          <a:bodyPr/>
          <a:lstStyle/>
          <a:p>
            <a:r>
              <a:rPr lang="ja-JP" altLang="en-US" sz="2400" dirty="0" smtClean="0">
                <a:latin typeface="HG教科書体" panose="02020609000000000000" pitchFamily="17" charset="-128"/>
                <a:ea typeface="HG教科書体" panose="02020609000000000000" pitchFamily="17" charset="-128"/>
              </a:rPr>
              <a:t>請求内容を入力します。事業者システムで作成した請求書をお手元にご準備の上入力するとスムーズです。</a:t>
            </a:r>
            <a:endParaRPr lang="en-US" altLang="ja-JP" dirty="0">
              <a:latin typeface="HG教科書体" panose="02020609000000000000" pitchFamily="17" charset="-128"/>
              <a:ea typeface="HG教科書体" panose="02020609000000000000" pitchFamily="17" charset="-128"/>
            </a:endParaRPr>
          </a:p>
        </p:txBody>
      </p:sp>
      <p:sp>
        <p:nvSpPr>
          <p:cNvPr id="10" name="右矢印 9"/>
          <p:cNvSpPr/>
          <p:nvPr/>
        </p:nvSpPr>
        <p:spPr>
          <a:xfrm rot="10800000">
            <a:off x="5439436" y="3311370"/>
            <a:ext cx="912183" cy="655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p:cNvSpPr txBox="1">
            <a:spLocks/>
          </p:cNvSpPr>
          <p:nvPr/>
        </p:nvSpPr>
        <p:spPr>
          <a:xfrm>
            <a:off x="6486546" y="639189"/>
            <a:ext cx="5180860" cy="5583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latin typeface="HG教科書体" panose="02020609000000000000" pitchFamily="17" charset="-128"/>
                <a:ea typeface="HG教科書体" panose="02020609000000000000" pitchFamily="17" charset="-128"/>
              </a:rPr>
              <a:t>下図は請求書の一部を示したものです。請求金額、請求件数、移動支援給付費・地域活動支援給付費、利用者負担額の数値を、フォームの該当する項目に入力してください。</a:t>
            </a:r>
            <a:endParaRPr lang="en-US" altLang="ja-JP" dirty="0">
              <a:latin typeface="HG教科書体" panose="02020609000000000000" pitchFamily="17" charset="-128"/>
              <a:ea typeface="HG教科書体" panose="02020609000000000000" pitchFamily="17" charset="-128"/>
            </a:endParaRPr>
          </a:p>
        </p:txBody>
      </p:sp>
      <p:sp>
        <p:nvSpPr>
          <p:cNvPr id="13" name="角丸四角形 12"/>
          <p:cNvSpPr/>
          <p:nvPr/>
        </p:nvSpPr>
        <p:spPr>
          <a:xfrm>
            <a:off x="10172254" y="3077452"/>
            <a:ext cx="689235" cy="510467"/>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角丸四角形 14"/>
          <p:cNvSpPr/>
          <p:nvPr/>
        </p:nvSpPr>
        <p:spPr>
          <a:xfrm>
            <a:off x="10791349" y="4190532"/>
            <a:ext cx="684456" cy="323387"/>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角丸四角形 15"/>
          <p:cNvSpPr/>
          <p:nvPr/>
        </p:nvSpPr>
        <p:spPr>
          <a:xfrm>
            <a:off x="10954182" y="4647459"/>
            <a:ext cx="544117" cy="257453"/>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角丸四角形 16"/>
          <p:cNvSpPr/>
          <p:nvPr/>
        </p:nvSpPr>
        <p:spPr>
          <a:xfrm>
            <a:off x="9056351" y="4385192"/>
            <a:ext cx="219653" cy="319596"/>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16</a:t>
            </a:fld>
            <a:endParaRPr kumimoji="1" lang="ja-JP" altLang="en-US"/>
          </a:p>
        </p:txBody>
      </p:sp>
    </p:spTree>
    <p:extLst>
      <p:ext uri="{BB962C8B-B14F-4D97-AF65-F5344CB8AC3E}">
        <p14:creationId xmlns:p14="http://schemas.microsoft.com/office/powerpoint/2010/main" val="186887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6257" y="825622"/>
            <a:ext cx="10702771" cy="5289333"/>
          </a:xfrm>
        </p:spPr>
        <p:txBody>
          <a:bodyPr/>
          <a:lstStyle/>
          <a:p>
            <a:pPr marL="0" indent="0">
              <a:buNone/>
            </a:pPr>
            <a:r>
              <a:rPr lang="ja-JP" altLang="en-US" sz="2400" b="1" dirty="0" smtClean="0">
                <a:solidFill>
                  <a:srgbClr val="FF0000"/>
                </a:solidFill>
                <a:latin typeface="HG教科書体" panose="02020609000000000000" pitchFamily="17" charset="-128"/>
                <a:ea typeface="HG教科書体" panose="02020609000000000000" pitchFamily="17" charset="-128"/>
              </a:rPr>
              <a:t>　　　　　　</a:t>
            </a:r>
            <a:endParaRPr lang="en-US" altLang="ja-JP" b="1" dirty="0">
              <a:solidFill>
                <a:srgbClr val="FF0000"/>
              </a:solidFill>
              <a:latin typeface="HG教科書体" panose="02020609000000000000" pitchFamily="17" charset="-128"/>
              <a:ea typeface="HG教科書体" panose="02020609000000000000" pitchFamily="17" charset="-128"/>
            </a:endParaRPr>
          </a:p>
        </p:txBody>
      </p:sp>
      <p:grpSp>
        <p:nvGrpSpPr>
          <p:cNvPr id="4" name="グループ化 3"/>
          <p:cNvGrpSpPr/>
          <p:nvPr/>
        </p:nvGrpSpPr>
        <p:grpSpPr>
          <a:xfrm>
            <a:off x="571074" y="1091953"/>
            <a:ext cx="4950838" cy="5023002"/>
            <a:chOff x="5739238" y="1029808"/>
            <a:chExt cx="5351997" cy="5413620"/>
          </a:xfrm>
        </p:grpSpPr>
        <p:sp>
          <p:nvSpPr>
            <p:cNvPr id="6" name="コンテンツ プレースホルダー 2"/>
            <p:cNvSpPr txBox="1">
              <a:spLocks/>
            </p:cNvSpPr>
            <p:nvPr/>
          </p:nvSpPr>
          <p:spPr>
            <a:xfrm>
              <a:off x="5739238" y="1029808"/>
              <a:ext cx="5351997" cy="5413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latin typeface="HGP教科書体" panose="02020600000000000000" pitchFamily="18" charset="-128"/>
                  <a:ea typeface="HGP教科書体" panose="02020600000000000000" pitchFamily="18" charset="-128"/>
                </a:rPr>
                <a:t>添付するファイルには、パスワードを設定しないでください。設定していないことを確認したら、〇にチェックをします。</a:t>
              </a:r>
            </a:p>
          </p:txBody>
        </p:sp>
        <p:pic>
          <p:nvPicPr>
            <p:cNvPr id="7" name="図 6"/>
            <p:cNvPicPr>
              <a:picLocks noChangeAspect="1"/>
            </p:cNvPicPr>
            <p:nvPr/>
          </p:nvPicPr>
          <p:blipFill rotWithShape="1">
            <a:blip r:embed="rId2"/>
            <a:srcRect b="38822"/>
            <a:stretch/>
          </p:blipFill>
          <p:spPr>
            <a:xfrm>
              <a:off x="5923439" y="3142772"/>
              <a:ext cx="4793786" cy="2065486"/>
            </a:xfrm>
            <a:prstGeom prst="rect">
              <a:avLst/>
            </a:prstGeom>
            <a:ln>
              <a:noFill/>
            </a:ln>
            <a:effectLst>
              <a:outerShdw blurRad="190500" algn="tl" rotWithShape="0">
                <a:srgbClr val="000000">
                  <a:alpha val="70000"/>
                </a:srgbClr>
              </a:outerShdw>
            </a:effectLst>
          </p:spPr>
        </p:pic>
        <p:sp>
          <p:nvSpPr>
            <p:cNvPr id="8" name="角丸四角形 7"/>
            <p:cNvSpPr/>
            <p:nvPr/>
          </p:nvSpPr>
          <p:spPr>
            <a:xfrm>
              <a:off x="6075549" y="4604577"/>
              <a:ext cx="298617" cy="541537"/>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9" name="コンテンツ プレースホルダー 2"/>
          <p:cNvSpPr txBox="1">
            <a:spLocks/>
          </p:cNvSpPr>
          <p:nvPr/>
        </p:nvSpPr>
        <p:spPr>
          <a:xfrm>
            <a:off x="6049346" y="701335"/>
            <a:ext cx="5118134" cy="5129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latin typeface="HG教科書体" panose="02020609000000000000" pitchFamily="17" charset="-128"/>
                <a:ea typeface="HG教科書体" panose="02020609000000000000" pitchFamily="17" charset="-128"/>
              </a:rPr>
              <a:t>事業者システムで作成した請求関連データを格納した</a:t>
            </a:r>
            <a:r>
              <a:rPr lang="en-US" altLang="ja-JP" sz="2400" dirty="0" smtClean="0">
                <a:latin typeface="HG教科書体" panose="02020609000000000000" pitchFamily="17" charset="-128"/>
                <a:ea typeface="HG教科書体" panose="02020609000000000000" pitchFamily="17" charset="-128"/>
              </a:rPr>
              <a:t>ZIP</a:t>
            </a:r>
            <a:r>
              <a:rPr lang="ja-JP" altLang="en-US" sz="2400" dirty="0" smtClean="0">
                <a:latin typeface="HG教科書体" panose="02020609000000000000" pitchFamily="17" charset="-128"/>
                <a:ea typeface="HG教科書体" panose="02020609000000000000" pitchFamily="17" charset="-128"/>
              </a:rPr>
              <a:t>ファイルを添付します。</a:t>
            </a:r>
            <a:endParaRPr lang="en-US" altLang="ja-JP" sz="2400" dirty="0" smtClean="0">
              <a:latin typeface="HG教科書体" panose="02020609000000000000" pitchFamily="17" charset="-128"/>
              <a:ea typeface="HG教科書体" panose="02020609000000000000" pitchFamily="17" charset="-128"/>
            </a:endParaRPr>
          </a:p>
          <a:p>
            <a:r>
              <a:rPr lang="ja-JP" altLang="en-US" sz="2400" dirty="0" smtClean="0">
                <a:latin typeface="HG教科書体" panose="02020609000000000000" pitchFamily="17" charset="-128"/>
                <a:ea typeface="HG教科書体" panose="02020609000000000000" pitchFamily="17" charset="-128"/>
              </a:rPr>
              <a:t>請求関連データのうち、契約データは、新規契約、契約の変更、契約の終了をした対象者がいる場合のみ提出が必要です。</a:t>
            </a:r>
            <a:endParaRPr lang="en-US" altLang="ja-JP" sz="2400" dirty="0" smtClean="0">
              <a:latin typeface="HG教科書体" panose="02020609000000000000" pitchFamily="17" charset="-128"/>
              <a:ea typeface="HG教科書体" panose="02020609000000000000" pitchFamily="17" charset="-128"/>
            </a:endParaRPr>
          </a:p>
          <a:p>
            <a:pPr marL="0" indent="0">
              <a:buFont typeface="Arial" panose="020B0604020202020204" pitchFamily="34" charset="0"/>
              <a:buNone/>
            </a:pPr>
            <a:endParaRPr lang="ja-JP" altLang="en-US" sz="2400" dirty="0" smtClean="0">
              <a:latin typeface="HG教科書体" panose="02020609000000000000" pitchFamily="17" charset="-128"/>
              <a:ea typeface="HG教科書体" panose="02020609000000000000" pitchFamily="17" charset="-128"/>
            </a:endParaRPr>
          </a:p>
          <a:p>
            <a:endParaRPr lang="ja-JP" altLang="en-US" sz="2400" dirty="0"/>
          </a:p>
        </p:txBody>
      </p:sp>
      <p:pic>
        <p:nvPicPr>
          <p:cNvPr id="10" name="図 9"/>
          <p:cNvPicPr>
            <a:picLocks noChangeAspect="1"/>
          </p:cNvPicPr>
          <p:nvPr/>
        </p:nvPicPr>
        <p:blipFill>
          <a:blip r:embed="rId3"/>
          <a:stretch>
            <a:fillRect/>
          </a:stretch>
        </p:blipFill>
        <p:spPr>
          <a:xfrm>
            <a:off x="6143231" y="3470288"/>
            <a:ext cx="5024249" cy="1953088"/>
          </a:xfrm>
          <a:prstGeom prst="rect">
            <a:avLst/>
          </a:prstGeom>
          <a:ln>
            <a:noFill/>
          </a:ln>
          <a:effectLst>
            <a:outerShdw blurRad="190500" algn="tl" rotWithShape="0">
              <a:srgbClr val="000000">
                <a:alpha val="70000"/>
              </a:srgbClr>
            </a:outerShdw>
          </a:effectLst>
        </p:spPr>
      </p:pic>
      <p:sp>
        <p:nvSpPr>
          <p:cNvPr id="11" name="右矢印 10"/>
          <p:cNvSpPr/>
          <p:nvPr/>
        </p:nvSpPr>
        <p:spPr>
          <a:xfrm>
            <a:off x="5202452" y="3355163"/>
            <a:ext cx="912183" cy="655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17</a:t>
            </a:fld>
            <a:endParaRPr kumimoji="1" lang="ja-JP" altLang="en-US"/>
          </a:p>
        </p:txBody>
      </p:sp>
    </p:spTree>
    <p:extLst>
      <p:ext uri="{BB962C8B-B14F-4D97-AF65-F5344CB8AC3E}">
        <p14:creationId xmlns:p14="http://schemas.microsoft.com/office/powerpoint/2010/main" val="411099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6258" y="511730"/>
            <a:ext cx="10515600" cy="5516208"/>
          </a:xfrm>
        </p:spPr>
        <p:txBody>
          <a:bodyPr/>
          <a:lstStyle/>
          <a:p>
            <a:r>
              <a:rPr lang="ja-JP" altLang="en-US" sz="2400" dirty="0">
                <a:latin typeface="HG教科書体" panose="02020609000000000000" pitchFamily="17" charset="-128"/>
                <a:ea typeface="HG教科書体" panose="02020609000000000000" pitchFamily="17" charset="-128"/>
              </a:rPr>
              <a:t>利用者負担上限額が０円ではない利用者について、自事業所で利用者負担額管理表を切り取った場合は、管理表の画像データを添付します。スキャナー等でスキャンした画像や、スマートフォン等で撮影した画像を添付できます</a:t>
            </a:r>
            <a:r>
              <a:rPr lang="ja-JP" altLang="en-US" sz="2400" dirty="0" smtClean="0">
                <a:latin typeface="HG教科書体" panose="02020609000000000000" pitchFamily="17" charset="-128"/>
                <a:ea typeface="HG教科書体" panose="02020609000000000000" pitchFamily="17" charset="-128"/>
              </a:rPr>
              <a:t>。管理表を撮影する際は記載内容がはっきり読み取れるようにしてください（画像が不鮮明な場合は受付できないことがあります。）</a:t>
            </a:r>
            <a:endParaRPr lang="en-US" altLang="ja-JP" sz="2400" dirty="0" smtClean="0">
              <a:latin typeface="HG教科書体" panose="02020609000000000000" pitchFamily="17" charset="-128"/>
              <a:ea typeface="HG教科書体" panose="02020609000000000000" pitchFamily="17" charset="-128"/>
            </a:endParaRPr>
          </a:p>
          <a:p>
            <a:r>
              <a:rPr lang="ja-JP" altLang="en-US" sz="2400" dirty="0" smtClean="0">
                <a:latin typeface="HG教科書体" panose="02020609000000000000" pitchFamily="17" charset="-128"/>
                <a:ea typeface="HG教科書体" panose="02020609000000000000" pitchFamily="17" charset="-128"/>
              </a:rPr>
              <a:t>画像</a:t>
            </a:r>
            <a:r>
              <a:rPr lang="ja-JP" altLang="en-US" sz="2400" dirty="0">
                <a:latin typeface="HG教科書体" panose="02020609000000000000" pitchFamily="17" charset="-128"/>
                <a:ea typeface="HG教科書体" panose="02020609000000000000" pitchFamily="17" charset="-128"/>
              </a:rPr>
              <a:t>データを用意できない場合は、管理表の写しを障害者支援課認定支払担当あてに郵送してください。（請求月の</a:t>
            </a:r>
            <a:r>
              <a:rPr lang="en-US" altLang="ja-JP" sz="2400" dirty="0">
                <a:latin typeface="HG教科書体" panose="02020609000000000000" pitchFamily="17" charset="-128"/>
                <a:ea typeface="HG教科書体" panose="02020609000000000000" pitchFamily="17" charset="-128"/>
              </a:rPr>
              <a:t>15</a:t>
            </a:r>
            <a:r>
              <a:rPr lang="ja-JP" altLang="en-US" sz="2400" dirty="0">
                <a:latin typeface="HG教科書体" panose="02020609000000000000" pitchFamily="17" charset="-128"/>
                <a:ea typeface="HG教科書体" panose="02020609000000000000" pitchFamily="17" charset="-128"/>
              </a:rPr>
              <a:t>日消印有効</a:t>
            </a:r>
            <a:r>
              <a:rPr lang="ja-JP" altLang="en-US" sz="2400" dirty="0" smtClean="0">
                <a:latin typeface="HG教科書体" panose="02020609000000000000" pitchFamily="17" charset="-128"/>
                <a:ea typeface="HG教科書体" panose="02020609000000000000" pitchFamily="17" charset="-128"/>
              </a:rPr>
              <a:t>）</a:t>
            </a:r>
            <a:endParaRPr lang="en-US" altLang="ja-JP" sz="2400" dirty="0" smtClean="0">
              <a:latin typeface="HG教科書体" panose="02020609000000000000" pitchFamily="17" charset="-128"/>
              <a:ea typeface="HG教科書体" panose="02020609000000000000" pitchFamily="17" charset="-128"/>
            </a:endParaRPr>
          </a:p>
          <a:p>
            <a:r>
              <a:rPr lang="ja-JP" altLang="en-US" sz="2400" dirty="0">
                <a:latin typeface="HG教科書体" panose="02020609000000000000" pitchFamily="17" charset="-128"/>
                <a:ea typeface="HG教科書体" panose="02020609000000000000" pitchFamily="17" charset="-128"/>
              </a:rPr>
              <a:t>契約データは、新規契約、契約の変更、契約の終了をした対象者が</a:t>
            </a:r>
            <a:r>
              <a:rPr lang="ja-JP" altLang="en-US" sz="2400" dirty="0" smtClean="0">
                <a:latin typeface="HG教科書体" panose="02020609000000000000" pitchFamily="17" charset="-128"/>
                <a:ea typeface="HG教科書体" panose="02020609000000000000" pitchFamily="17" charset="-128"/>
              </a:rPr>
              <a:t>いる場合のみ提出が必要です。</a:t>
            </a:r>
            <a:endParaRPr lang="en-US" altLang="ja-JP" sz="2400" dirty="0" smtClean="0">
              <a:latin typeface="HG教科書体" panose="02020609000000000000" pitchFamily="17" charset="-128"/>
              <a:ea typeface="HG教科書体" panose="02020609000000000000" pitchFamily="17" charset="-128"/>
            </a:endParaRPr>
          </a:p>
          <a:p>
            <a:pPr marL="0" indent="0">
              <a:buNone/>
            </a:pPr>
            <a:endParaRPr lang="ja-JP" altLang="en-US" dirty="0">
              <a:latin typeface="HG教科書体" panose="02020609000000000000" pitchFamily="17" charset="-128"/>
              <a:ea typeface="HG教科書体" panose="02020609000000000000" pitchFamily="17" charset="-128"/>
            </a:endParaRPr>
          </a:p>
          <a:p>
            <a:endParaRPr kumimoji="1" lang="ja-JP" altLang="en-US" dirty="0"/>
          </a:p>
        </p:txBody>
      </p:sp>
      <p:sp>
        <p:nvSpPr>
          <p:cNvPr id="4" name="角丸四角形吹き出し 3"/>
          <p:cNvSpPr/>
          <p:nvPr/>
        </p:nvSpPr>
        <p:spPr>
          <a:xfrm rot="10800000" flipV="1">
            <a:off x="7909514" y="4200770"/>
            <a:ext cx="2965631" cy="1477033"/>
          </a:xfrm>
          <a:prstGeom prst="wedgeRoundRectCallout">
            <a:avLst>
              <a:gd name="adj1" fmla="val 66148"/>
              <a:gd name="adj2" fmla="val -1890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画像データは最大１０件添付できます。</a:t>
            </a:r>
            <a:endParaRPr kumimoji="1" lang="ja-JP" altLang="en-US" dirty="0">
              <a:solidFill>
                <a:schemeClr val="tx1"/>
              </a:solidFill>
            </a:endParaRPr>
          </a:p>
        </p:txBody>
      </p:sp>
      <p:pic>
        <p:nvPicPr>
          <p:cNvPr id="6" name="図 5"/>
          <p:cNvPicPr>
            <a:picLocks noChangeAspect="1"/>
          </p:cNvPicPr>
          <p:nvPr/>
        </p:nvPicPr>
        <p:blipFill>
          <a:blip r:embed="rId2"/>
          <a:stretch>
            <a:fillRect/>
          </a:stretch>
        </p:blipFill>
        <p:spPr>
          <a:xfrm>
            <a:off x="2293181" y="3983803"/>
            <a:ext cx="5084164" cy="1910969"/>
          </a:xfrm>
          <a:prstGeom prst="rect">
            <a:avLst/>
          </a:prstGeom>
          <a:ln>
            <a:noFill/>
          </a:ln>
          <a:effectLst>
            <a:outerShdw blurRad="190500" algn="tl" rotWithShape="0">
              <a:srgbClr val="000000">
                <a:alpha val="70000"/>
              </a:srgbClr>
            </a:outerShdw>
          </a:effectLst>
        </p:spPr>
      </p:pic>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18</a:t>
            </a:fld>
            <a:endParaRPr kumimoji="1" lang="ja-JP" altLang="en-US"/>
          </a:p>
        </p:txBody>
      </p:sp>
    </p:spTree>
    <p:extLst>
      <p:ext uri="{BB962C8B-B14F-4D97-AF65-F5344CB8AC3E}">
        <p14:creationId xmlns:p14="http://schemas.microsoft.com/office/powerpoint/2010/main" val="164637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40009" y="227645"/>
            <a:ext cx="5154227" cy="5516208"/>
          </a:xfrm>
        </p:spPr>
        <p:txBody>
          <a:bodyPr/>
          <a:lstStyle/>
          <a:p>
            <a:r>
              <a:rPr lang="ja-JP" altLang="en-US" sz="2400" dirty="0" smtClean="0">
                <a:latin typeface="HG教科書体" panose="02020609000000000000" pitchFamily="17" charset="-128"/>
                <a:ea typeface="HG教科書体" panose="02020609000000000000" pitchFamily="17" charset="-128"/>
              </a:rPr>
              <a:t>申請内容の確認画面へ移ります。内容を確認の上、問題なければ「この内容で申請する」を押下</a:t>
            </a:r>
            <a:endParaRPr lang="en-US" altLang="ja-JP" sz="2400" dirty="0" smtClean="0">
              <a:latin typeface="HG教科書体" panose="02020609000000000000" pitchFamily="17" charset="-128"/>
              <a:ea typeface="HG教科書体" panose="02020609000000000000" pitchFamily="17" charset="-128"/>
            </a:endParaRPr>
          </a:p>
          <a:p>
            <a:endParaRPr lang="en-US" altLang="ja-JP" dirty="0">
              <a:latin typeface="HG教科書体" panose="02020609000000000000" pitchFamily="17" charset="-128"/>
              <a:ea typeface="HG教科書体" panose="02020609000000000000" pitchFamily="17" charset="-128"/>
            </a:endParaRPr>
          </a:p>
          <a:p>
            <a:endParaRPr lang="en-US" altLang="ja-JP" dirty="0" smtClean="0">
              <a:latin typeface="HG教科書体" panose="02020609000000000000" pitchFamily="17" charset="-128"/>
              <a:ea typeface="HG教科書体" panose="02020609000000000000" pitchFamily="17" charset="-128"/>
            </a:endParaRPr>
          </a:p>
          <a:p>
            <a:endParaRPr lang="en-US" altLang="ja-JP" dirty="0">
              <a:latin typeface="HG教科書体" panose="02020609000000000000" pitchFamily="17" charset="-128"/>
              <a:ea typeface="HG教科書体" panose="02020609000000000000" pitchFamily="17" charset="-128"/>
            </a:endParaRPr>
          </a:p>
        </p:txBody>
      </p:sp>
      <p:pic>
        <p:nvPicPr>
          <p:cNvPr id="4" name="図 3"/>
          <p:cNvPicPr>
            <a:picLocks noChangeAspect="1"/>
          </p:cNvPicPr>
          <p:nvPr/>
        </p:nvPicPr>
        <p:blipFill>
          <a:blip r:embed="rId2"/>
          <a:stretch>
            <a:fillRect/>
          </a:stretch>
        </p:blipFill>
        <p:spPr>
          <a:xfrm>
            <a:off x="1010575" y="2389543"/>
            <a:ext cx="4912310" cy="2581045"/>
          </a:xfrm>
          <a:prstGeom prst="rect">
            <a:avLst/>
          </a:prstGeom>
          <a:ln>
            <a:noFill/>
          </a:ln>
          <a:effectLst>
            <a:outerShdw blurRad="190500" algn="tl" rotWithShape="0">
              <a:srgbClr val="000000">
                <a:alpha val="70000"/>
              </a:srgbClr>
            </a:outerShdw>
          </a:effectLst>
        </p:spPr>
      </p:pic>
      <p:sp>
        <p:nvSpPr>
          <p:cNvPr id="8" name="角丸四角形 7"/>
          <p:cNvSpPr/>
          <p:nvPr/>
        </p:nvSpPr>
        <p:spPr>
          <a:xfrm>
            <a:off x="1166198" y="3546902"/>
            <a:ext cx="298617" cy="541537"/>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 name="コンテンツ プレースホルダー 2"/>
          <p:cNvSpPr txBox="1">
            <a:spLocks/>
          </p:cNvSpPr>
          <p:nvPr/>
        </p:nvSpPr>
        <p:spPr>
          <a:xfrm>
            <a:off x="768658" y="664130"/>
            <a:ext cx="5154227" cy="5516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smtClean="0">
                <a:latin typeface="HG教科書体" panose="02020609000000000000" pitchFamily="17" charset="-128"/>
                <a:ea typeface="HG教科書体" panose="02020609000000000000" pitchFamily="17" charset="-128"/>
              </a:rPr>
              <a:t>不備対応についての説明文をご一読いただき、〇にチェックし、「一時保存して、次へ進む」を押下します。</a:t>
            </a:r>
            <a:endParaRPr lang="en-US" altLang="ja-JP" sz="2400" dirty="0" smtClean="0"/>
          </a:p>
          <a:p>
            <a:endParaRPr lang="en-US" altLang="ja-JP" dirty="0" smtClean="0">
              <a:latin typeface="HG教科書体" panose="02020609000000000000" pitchFamily="17" charset="-128"/>
              <a:ea typeface="HG教科書体" panose="02020609000000000000" pitchFamily="17" charset="-128"/>
            </a:endParaRPr>
          </a:p>
          <a:p>
            <a:endParaRPr lang="en-US" altLang="ja-JP" dirty="0" smtClean="0">
              <a:latin typeface="HG教科書体" panose="02020609000000000000" pitchFamily="17" charset="-128"/>
              <a:ea typeface="HG教科書体" panose="02020609000000000000" pitchFamily="17" charset="-128"/>
            </a:endParaRPr>
          </a:p>
          <a:p>
            <a:endParaRPr lang="en-US" altLang="ja-JP" dirty="0" smtClean="0">
              <a:latin typeface="HG教科書体" panose="02020609000000000000" pitchFamily="17" charset="-128"/>
              <a:ea typeface="HG教科書体" panose="02020609000000000000" pitchFamily="17" charset="-128"/>
            </a:endParaRPr>
          </a:p>
          <a:p>
            <a:endParaRPr lang="en-US" altLang="ja-JP" dirty="0">
              <a:latin typeface="HG教科書体" panose="02020609000000000000" pitchFamily="17" charset="-128"/>
              <a:ea typeface="HG教科書体" panose="02020609000000000000" pitchFamily="17" charset="-128"/>
            </a:endParaRPr>
          </a:p>
        </p:txBody>
      </p:sp>
      <p:sp>
        <p:nvSpPr>
          <p:cNvPr id="17" name="右矢印 16"/>
          <p:cNvSpPr/>
          <p:nvPr/>
        </p:nvSpPr>
        <p:spPr>
          <a:xfrm>
            <a:off x="5940270" y="3271693"/>
            <a:ext cx="999477" cy="81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3"/>
          <a:stretch>
            <a:fillRect/>
          </a:stretch>
        </p:blipFill>
        <p:spPr>
          <a:xfrm>
            <a:off x="7146747" y="5105897"/>
            <a:ext cx="3849746" cy="1362218"/>
          </a:xfrm>
          <a:prstGeom prst="rect">
            <a:avLst/>
          </a:prstGeom>
          <a:ln>
            <a:noFill/>
          </a:ln>
          <a:effectLst>
            <a:outerShdw blurRad="190500" algn="tl" rotWithShape="0">
              <a:srgbClr val="000000">
                <a:alpha val="70000"/>
              </a:srgbClr>
            </a:outerShdw>
          </a:effectLst>
        </p:spPr>
      </p:pic>
      <p:sp>
        <p:nvSpPr>
          <p:cNvPr id="19" name="角丸四角形 18"/>
          <p:cNvSpPr/>
          <p:nvPr/>
        </p:nvSpPr>
        <p:spPr>
          <a:xfrm>
            <a:off x="8145023" y="5830158"/>
            <a:ext cx="1744198" cy="508499"/>
          </a:xfrm>
          <a:prstGeom prst="roundRect">
            <a:avLst>
              <a:gd name="adj" fmla="val 115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2" name="図 1"/>
          <p:cNvPicPr>
            <a:picLocks noChangeAspect="1"/>
          </p:cNvPicPr>
          <p:nvPr/>
        </p:nvPicPr>
        <p:blipFill rotWithShape="1">
          <a:blip r:embed="rId4"/>
          <a:srcRect t="17353" b="13865"/>
          <a:stretch/>
        </p:blipFill>
        <p:spPr>
          <a:xfrm>
            <a:off x="7146747" y="1427239"/>
            <a:ext cx="3849746" cy="3304559"/>
          </a:xfrm>
          <a:prstGeom prst="rect">
            <a:avLst/>
          </a:prstGeom>
          <a:ln>
            <a:noFill/>
          </a:ln>
          <a:effectLst>
            <a:outerShdw blurRad="190500" algn="tl" rotWithShape="0">
              <a:srgbClr val="000000">
                <a:alpha val="70000"/>
              </a:srgbClr>
            </a:outerShdw>
          </a:effectLst>
        </p:spPr>
      </p:pic>
      <p:sp>
        <p:nvSpPr>
          <p:cNvPr id="5" name="スライド番号プレースホルダー 4"/>
          <p:cNvSpPr>
            <a:spLocks noGrp="1"/>
          </p:cNvSpPr>
          <p:nvPr>
            <p:ph type="sldNum" sz="quarter" idx="12"/>
          </p:nvPr>
        </p:nvSpPr>
        <p:spPr/>
        <p:txBody>
          <a:bodyPr/>
          <a:lstStyle/>
          <a:p>
            <a:fld id="{1965890A-D654-4228-8DD2-7DACC8C5690B}" type="slidenum">
              <a:rPr kumimoji="1" lang="ja-JP" altLang="en-US" smtClean="0"/>
              <a:t>19</a:t>
            </a:fld>
            <a:endParaRPr kumimoji="1" lang="ja-JP" altLang="en-US"/>
          </a:p>
        </p:txBody>
      </p:sp>
    </p:spTree>
    <p:extLst>
      <p:ext uri="{BB962C8B-B14F-4D97-AF65-F5344CB8AC3E}">
        <p14:creationId xmlns:p14="http://schemas.microsoft.com/office/powerpoint/2010/main" val="251715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0876" y="223978"/>
            <a:ext cx="10515600" cy="1325563"/>
          </a:xfrm>
        </p:spPr>
        <p:txBody>
          <a:bodyPr/>
          <a:lstStyle/>
          <a:p>
            <a:pPr algn="ctr"/>
            <a:r>
              <a:rPr lang="en-US" altLang="ja-JP" dirty="0" smtClean="0">
                <a:latin typeface="HGSｺﾞｼｯｸM" panose="020B0600000000000000" pitchFamily="50" charset="-128"/>
                <a:ea typeface="HGSｺﾞｼｯｸM" panose="020B0600000000000000" pitchFamily="50" charset="-128"/>
              </a:rPr>
              <a:t>§</a:t>
            </a:r>
            <a:r>
              <a:rPr lang="ja-JP" altLang="en-US" dirty="0" smtClean="0">
                <a:latin typeface="HGSｺﾞｼｯｸM" panose="020B0600000000000000" pitchFamily="50" charset="-128"/>
                <a:ea typeface="HGSｺﾞｼｯｸM" panose="020B0600000000000000" pitchFamily="50" charset="-128"/>
              </a:rPr>
              <a:t>準備編</a:t>
            </a:r>
            <a:r>
              <a:rPr lang="en-US" altLang="ja-JP" dirty="0" smtClean="0">
                <a:latin typeface="HGSｺﾞｼｯｸM" panose="020B0600000000000000" pitchFamily="50" charset="-128"/>
                <a:ea typeface="HGSｺﾞｼｯｸM" panose="020B0600000000000000" pitchFamily="50" charset="-128"/>
              </a:rPr>
              <a:t>§</a:t>
            </a:r>
            <a:endParaRPr kumimoji="1" lang="ja-JP" altLang="en-US" dirty="0">
              <a:latin typeface="HGSｺﾞｼｯｸM" panose="020B0600000000000000" pitchFamily="50" charset="-128"/>
              <a:ea typeface="HGSｺﾞｼｯｸM" panose="020B0600000000000000" pitchFamily="50" charset="-128"/>
            </a:endParaRPr>
          </a:p>
        </p:txBody>
      </p:sp>
      <p:sp>
        <p:nvSpPr>
          <p:cNvPr id="3" name="コンテンツ プレースホルダー 2"/>
          <p:cNvSpPr>
            <a:spLocks noGrp="1"/>
          </p:cNvSpPr>
          <p:nvPr>
            <p:ph idx="1"/>
          </p:nvPr>
        </p:nvSpPr>
        <p:spPr>
          <a:xfrm>
            <a:off x="838200" y="1786855"/>
            <a:ext cx="10515600" cy="4546832"/>
          </a:xfrm>
        </p:spPr>
        <p:txBody>
          <a:bodyPr>
            <a:normAutofit/>
          </a:bodyPr>
          <a:lstStyle/>
          <a:p>
            <a:pPr marL="0" indent="0">
              <a:buNone/>
            </a:pPr>
            <a:r>
              <a:rPr kumimoji="1" lang="ja-JP" altLang="en-US" dirty="0" smtClean="0"/>
              <a:t>・移動支援・デイサービス型地域活動支援給付費のオンライン請求には、「名古屋市事業者システム」で作成した請求関連データが必要です。</a:t>
            </a:r>
            <a:endParaRPr kumimoji="1" lang="en-US" altLang="ja-JP" dirty="0" smtClean="0"/>
          </a:p>
          <a:p>
            <a:pPr marL="0" indent="0">
              <a:buNone/>
            </a:pPr>
            <a:r>
              <a:rPr kumimoji="1" lang="ja-JP" altLang="en-US" dirty="0" smtClean="0"/>
              <a:t>・事</a:t>
            </a:r>
            <a:r>
              <a:rPr kumimoji="1" lang="ja-JP" altLang="en-US" dirty="0"/>
              <a:t>業者</a:t>
            </a:r>
            <a:r>
              <a:rPr kumimoji="1" lang="ja-JP" altLang="en-US" dirty="0" smtClean="0"/>
              <a:t>システムの</a:t>
            </a:r>
            <a:r>
              <a:rPr lang="ja-JP" altLang="en-US" dirty="0" smtClean="0"/>
              <a:t>ダウン</a:t>
            </a:r>
            <a:r>
              <a:rPr lang="ja-JP" altLang="en-US" dirty="0"/>
              <a:t>ロード</a:t>
            </a:r>
            <a:r>
              <a:rPr lang="ja-JP" altLang="en-US" dirty="0" smtClean="0"/>
              <a:t>や操作方法</a:t>
            </a:r>
            <a:r>
              <a:rPr kumimoji="1" lang="ja-JP" altLang="en-US" dirty="0" smtClean="0"/>
              <a:t>については、ウェルネットなごやを</a:t>
            </a:r>
            <a:r>
              <a:rPr lang="ja-JP" altLang="en-US" dirty="0"/>
              <a:t>ご覧</a:t>
            </a:r>
            <a:r>
              <a:rPr lang="ja-JP" altLang="en-US" dirty="0" smtClean="0"/>
              <a:t>ください</a:t>
            </a:r>
            <a:r>
              <a:rPr lang="ja-JP" altLang="en-US" dirty="0" smtClean="0"/>
              <a:t>。</a:t>
            </a:r>
            <a:endParaRPr lang="en-US" altLang="ja-JP" dirty="0" smtClean="0"/>
          </a:p>
          <a:p>
            <a:pPr marL="0" indent="0">
              <a:buNone/>
            </a:pPr>
            <a:endParaRPr lang="en-US" altLang="ja-JP" dirty="0" smtClean="0"/>
          </a:p>
          <a:p>
            <a:pPr marL="0" indent="0">
              <a:buNone/>
            </a:pPr>
            <a:r>
              <a:rPr kumimoji="1" lang="en-US" altLang="ja-JP" dirty="0" smtClean="0"/>
              <a:t>【</a:t>
            </a:r>
            <a:r>
              <a:rPr kumimoji="1" lang="ja-JP" altLang="en-US" dirty="0" smtClean="0"/>
              <a:t>ウェルネットなごや掲載場所</a:t>
            </a:r>
            <a:r>
              <a:rPr kumimoji="1" lang="en-US" altLang="ja-JP" dirty="0" smtClean="0"/>
              <a:t>】</a:t>
            </a:r>
            <a:endParaRPr kumimoji="1" lang="en-US" altLang="ja-JP" dirty="0"/>
          </a:p>
          <a:p>
            <a:pPr marL="0" indent="0">
              <a:buNone/>
            </a:pPr>
            <a:r>
              <a:rPr lang="ja-JP" altLang="en-US" dirty="0" smtClean="0"/>
              <a:t>ウェルネットなごや</a:t>
            </a:r>
            <a:r>
              <a:rPr lang="en-US" altLang="ja-JP" dirty="0" smtClean="0"/>
              <a:t>TOP</a:t>
            </a:r>
            <a:r>
              <a:rPr lang="ja-JP" altLang="en-US" dirty="0" smtClean="0"/>
              <a:t>＞事</a:t>
            </a:r>
            <a:r>
              <a:rPr lang="ja-JP" altLang="en-US" dirty="0"/>
              <a:t>業者の方へ＞障害福祉サービス等の事業者指定・登録・請求事務請求事務について＞請求事務＞</a:t>
            </a:r>
            <a:r>
              <a:rPr lang="ja-JP" altLang="en-US" dirty="0" smtClean="0"/>
              <a:t>令和７年４月</a:t>
            </a:r>
            <a:r>
              <a:rPr lang="ja-JP" altLang="en-US" dirty="0"/>
              <a:t>～</a:t>
            </a:r>
            <a:r>
              <a:rPr lang="ja-JP" altLang="en-US" dirty="0" smtClean="0"/>
              <a:t>提供分　</a:t>
            </a:r>
            <a:r>
              <a:rPr lang="ja-JP" altLang="ja-JP" dirty="0"/>
              <a:t>請求ソフト（事業者システム）ダウンロード</a:t>
            </a:r>
            <a:endParaRPr kumimoji="1" lang="ja-JP" altLang="en-US" dirty="0"/>
          </a:p>
        </p:txBody>
      </p:sp>
      <p:sp>
        <p:nvSpPr>
          <p:cNvPr id="4" name="スライド番号プレースホルダー 3"/>
          <p:cNvSpPr>
            <a:spLocks noGrp="1"/>
          </p:cNvSpPr>
          <p:nvPr>
            <p:ph type="sldNum" sz="quarter" idx="12"/>
          </p:nvPr>
        </p:nvSpPr>
        <p:spPr/>
        <p:txBody>
          <a:bodyPr/>
          <a:lstStyle/>
          <a:p>
            <a:fld id="{1965890A-D654-4228-8DD2-7DACC8C5690B}" type="slidenum">
              <a:rPr kumimoji="1" lang="ja-JP" altLang="en-US" smtClean="0"/>
              <a:t>2</a:t>
            </a:fld>
            <a:endParaRPr kumimoji="1" lang="ja-JP" altLang="en-US"/>
          </a:p>
        </p:txBody>
      </p:sp>
    </p:spTree>
    <p:extLst>
      <p:ext uri="{BB962C8B-B14F-4D97-AF65-F5344CB8AC3E}">
        <p14:creationId xmlns:p14="http://schemas.microsoft.com/office/powerpoint/2010/main" val="2215072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050" y="679507"/>
            <a:ext cx="4763627" cy="4162339"/>
          </a:xfrm>
        </p:spPr>
        <p:txBody>
          <a:bodyPr>
            <a:normAutofit/>
          </a:bodyPr>
          <a:lstStyle/>
          <a:p>
            <a:pPr marL="0" indent="0">
              <a:buNone/>
            </a:pPr>
            <a:endParaRPr lang="en-US" altLang="ja-JP" dirty="0">
              <a:latin typeface="HG教科書体" panose="02020609000000000000" pitchFamily="17" charset="-128"/>
              <a:ea typeface="HG教科書体" panose="02020609000000000000" pitchFamily="17" charset="-128"/>
            </a:endParaRPr>
          </a:p>
          <a:p>
            <a:pPr marL="0" indent="0">
              <a:buNone/>
            </a:pPr>
            <a:r>
              <a:rPr lang="ja-JP" altLang="en-US" sz="2400" dirty="0">
                <a:latin typeface="HG教科書体" panose="02020609000000000000" pitchFamily="17" charset="-128"/>
                <a:ea typeface="HG教科書体" panose="02020609000000000000" pitchFamily="17" charset="-128"/>
              </a:rPr>
              <a:t>以下</a:t>
            </a:r>
            <a:r>
              <a:rPr lang="ja-JP" altLang="en-US" sz="2400" dirty="0" smtClean="0">
                <a:latin typeface="HG教科書体" panose="02020609000000000000" pitchFamily="17" charset="-128"/>
                <a:ea typeface="HG教科書体" panose="02020609000000000000" pitchFamily="17" charset="-128"/>
              </a:rPr>
              <a:t>の画面がでたら送信完了です</a:t>
            </a:r>
            <a:r>
              <a:rPr lang="ja-JP" altLang="en-US" sz="2400" dirty="0">
                <a:latin typeface="HG教科書体" panose="02020609000000000000" pitchFamily="17" charset="-128"/>
                <a:ea typeface="HG教科書体" panose="02020609000000000000" pitchFamily="17" charset="-128"/>
              </a:rPr>
              <a:t>。</a:t>
            </a:r>
            <a:endParaRPr lang="en-US" altLang="ja-JP" sz="2400" dirty="0" smtClean="0">
              <a:latin typeface="HG教科書体" panose="02020609000000000000" pitchFamily="17" charset="-128"/>
              <a:ea typeface="HG教科書体" panose="02020609000000000000" pitchFamily="17" charset="-128"/>
            </a:endParaRPr>
          </a:p>
          <a:p>
            <a:pPr marL="0" indent="0">
              <a:buNone/>
            </a:pPr>
            <a:endParaRPr lang="en-US" altLang="ja-JP" dirty="0">
              <a:latin typeface="HG教科書体" panose="02020609000000000000" pitchFamily="17" charset="-128"/>
              <a:ea typeface="HG教科書体" panose="02020609000000000000" pitchFamily="17" charset="-128"/>
            </a:endParaRPr>
          </a:p>
          <a:p>
            <a:pPr marL="0" indent="0">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a:latin typeface="HG教科書体" panose="02020609000000000000" pitchFamily="17" charset="-128"/>
              <a:ea typeface="HG教科書体" panose="02020609000000000000" pitchFamily="17" charset="-128"/>
            </a:endParaRPr>
          </a:p>
          <a:p>
            <a:pPr marL="0" indent="0" algn="ctr">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a:latin typeface="HG教科書体" panose="02020609000000000000" pitchFamily="17" charset="-128"/>
              <a:ea typeface="HG教科書体" panose="02020609000000000000" pitchFamily="17" charset="-128"/>
            </a:endParaRPr>
          </a:p>
          <a:p>
            <a:pPr marL="0" indent="0" algn="ctr">
              <a:buNone/>
            </a:pPr>
            <a:endParaRPr lang="en-US" altLang="ja-JP" dirty="0" smtClean="0">
              <a:latin typeface="HG教科書体" panose="02020609000000000000" pitchFamily="17" charset="-128"/>
              <a:ea typeface="HG教科書体" panose="02020609000000000000" pitchFamily="17" charset="-128"/>
            </a:endParaRPr>
          </a:p>
          <a:p>
            <a:pPr marL="0" indent="0" algn="ctr">
              <a:buNone/>
            </a:pPr>
            <a:endParaRPr lang="en-US" altLang="ja-JP" dirty="0">
              <a:latin typeface="HG教科書体" panose="02020609000000000000" pitchFamily="17" charset="-128"/>
              <a:ea typeface="HG教科書体" panose="02020609000000000000" pitchFamily="17" charset="-128"/>
            </a:endParaRPr>
          </a:p>
          <a:p>
            <a:pPr marL="0" indent="0">
              <a:buNone/>
            </a:pPr>
            <a:endParaRPr lang="en-US" altLang="ja-JP" dirty="0">
              <a:latin typeface="HG教科書体" panose="02020609000000000000" pitchFamily="17" charset="-128"/>
              <a:ea typeface="HG教科書体" panose="02020609000000000000" pitchFamily="17" charset="-128"/>
            </a:endParaRPr>
          </a:p>
          <a:p>
            <a:endParaRPr kumimoji="1" lang="ja-JP" altLang="en-US" dirty="0"/>
          </a:p>
        </p:txBody>
      </p:sp>
      <p:pic>
        <p:nvPicPr>
          <p:cNvPr id="4" name="図 3"/>
          <p:cNvPicPr/>
          <p:nvPr/>
        </p:nvPicPr>
        <p:blipFill>
          <a:blip r:embed="rId2"/>
          <a:srcRect l="21795" t="22776" r="20621" b="14193"/>
          <a:stretch/>
        </p:blipFill>
        <p:spPr>
          <a:xfrm>
            <a:off x="891561" y="1719743"/>
            <a:ext cx="4308603" cy="2558569"/>
          </a:xfrm>
          <a:prstGeom prst="rect">
            <a:avLst/>
          </a:prstGeom>
          <a:ln>
            <a:noFill/>
          </a:ln>
          <a:effectLst>
            <a:outerShdw blurRad="190500" algn="tl" rotWithShape="0">
              <a:srgbClr val="000000">
                <a:alpha val="70000"/>
              </a:srgbClr>
            </a:outerShdw>
          </a:effectLst>
        </p:spPr>
      </p:pic>
      <p:sp>
        <p:nvSpPr>
          <p:cNvPr id="5" name="コンテンツ プレースホルダー 2"/>
          <p:cNvSpPr txBox="1">
            <a:spLocks/>
          </p:cNvSpPr>
          <p:nvPr/>
        </p:nvSpPr>
        <p:spPr>
          <a:xfrm>
            <a:off x="6258886" y="523796"/>
            <a:ext cx="4966982" cy="4318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smtClean="0">
                <a:latin typeface="HGP教科書体" panose="02020600000000000000" pitchFamily="18" charset="-128"/>
                <a:ea typeface="HGP教科書体" panose="02020600000000000000" pitchFamily="18" charset="-128"/>
              </a:rPr>
              <a:t>送信後、登録したメールアドレスに以下のような申請受付メールが届きます。</a:t>
            </a:r>
            <a:endParaRPr lang="ja-JP" altLang="en-US" sz="2400" dirty="0">
              <a:latin typeface="HGP教科書体" panose="02020600000000000000" pitchFamily="18" charset="-128"/>
              <a:ea typeface="HGP教科書体" panose="02020600000000000000" pitchFamily="18" charset="-128"/>
            </a:endParaRPr>
          </a:p>
        </p:txBody>
      </p:sp>
      <p:sp>
        <p:nvSpPr>
          <p:cNvPr id="6" name="コンテンツ プレースホルダー 2"/>
          <p:cNvSpPr txBox="1">
            <a:spLocks/>
          </p:cNvSpPr>
          <p:nvPr/>
        </p:nvSpPr>
        <p:spPr>
          <a:xfrm>
            <a:off x="664050" y="5227260"/>
            <a:ext cx="10148951" cy="13147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smtClean="0">
              <a:latin typeface="HG教科書体" panose="02020609000000000000" pitchFamily="17" charset="-128"/>
              <a:ea typeface="HG教科書体" panose="02020609000000000000" pitchFamily="17" charset="-128"/>
            </a:endParaRPr>
          </a:p>
          <a:p>
            <a:pPr marL="0" indent="0" algn="ctr">
              <a:buFont typeface="Arial" panose="020B0604020202020204" pitchFamily="34" charset="0"/>
              <a:buNone/>
            </a:pPr>
            <a:r>
              <a:rPr lang="en-US" altLang="ja-JP" dirty="0" smtClean="0">
                <a:latin typeface="HG教科書体" panose="02020609000000000000" pitchFamily="17" charset="-128"/>
                <a:ea typeface="HG教科書体" panose="02020609000000000000" pitchFamily="17" charset="-128"/>
              </a:rPr>
              <a:t>―</a:t>
            </a:r>
            <a:r>
              <a:rPr lang="ja-JP" altLang="en-US" dirty="0" smtClean="0">
                <a:latin typeface="HG教科書体" panose="02020609000000000000" pitchFamily="17" charset="-128"/>
                <a:ea typeface="HG教科書体" panose="02020609000000000000" pitchFamily="17" charset="-128"/>
              </a:rPr>
              <a:t>以上でオンライン請求の作業は完了です</a:t>
            </a:r>
            <a:r>
              <a:rPr lang="en-US" altLang="ja-JP" dirty="0" smtClean="0">
                <a:latin typeface="HG教科書体" panose="02020609000000000000" pitchFamily="17" charset="-128"/>
                <a:ea typeface="HG教科書体" panose="02020609000000000000" pitchFamily="17" charset="-128"/>
              </a:rPr>
              <a:t>―</a:t>
            </a:r>
          </a:p>
          <a:p>
            <a:pPr marL="0" indent="0">
              <a:buFont typeface="Arial" panose="020B0604020202020204" pitchFamily="34" charset="0"/>
              <a:buNone/>
            </a:pPr>
            <a:r>
              <a:rPr lang="ja-JP" altLang="en-US" dirty="0" smtClean="0">
                <a:latin typeface="HG教科書体" panose="02020609000000000000" pitchFamily="17" charset="-128"/>
                <a:ea typeface="HG教科書体" panose="02020609000000000000" pitchFamily="17" charset="-128"/>
              </a:rPr>
              <a:t>不備がある場合は障害者支援課認定支払担当よりご連絡します。ご承知おきください</a:t>
            </a:r>
            <a:r>
              <a:rPr lang="ja-JP" altLang="en-US" dirty="0" smtClean="0">
                <a:latin typeface="HG教科書体" panose="02020609000000000000" pitchFamily="17" charset="-128"/>
                <a:ea typeface="HG教科書体" panose="02020609000000000000" pitchFamily="17" charset="-128"/>
              </a:rPr>
              <a:t>。初めて請求する事業所は、書類を郵送してください（</a:t>
            </a:r>
            <a:r>
              <a:rPr lang="en-US" altLang="ja-JP" dirty="0" smtClean="0">
                <a:latin typeface="HG教科書体" panose="02020609000000000000" pitchFamily="17" charset="-128"/>
                <a:ea typeface="HG教科書体" panose="02020609000000000000" pitchFamily="17" charset="-128"/>
              </a:rPr>
              <a:t>12</a:t>
            </a:r>
            <a:r>
              <a:rPr lang="ja-JP" altLang="en-US" dirty="0" smtClean="0">
                <a:latin typeface="HG教科書体" panose="02020609000000000000" pitchFamily="17" charset="-128"/>
                <a:ea typeface="HG教科書体" panose="02020609000000000000" pitchFamily="17" charset="-128"/>
              </a:rPr>
              <a:t>日消印有効）</a:t>
            </a:r>
            <a:endParaRPr lang="en-US" altLang="ja-JP" dirty="0" smtClean="0">
              <a:latin typeface="HG教科書体" panose="02020609000000000000" pitchFamily="17" charset="-128"/>
              <a:ea typeface="HG教科書体" panose="02020609000000000000" pitchFamily="17" charset="-128"/>
            </a:endParaRPr>
          </a:p>
          <a:p>
            <a:pPr marL="0" indent="0">
              <a:buFont typeface="Arial" panose="020B0604020202020204" pitchFamily="34" charset="0"/>
              <a:buNone/>
            </a:pPr>
            <a:endParaRPr lang="en-US" altLang="ja-JP" dirty="0" smtClean="0">
              <a:latin typeface="HG教科書体" panose="02020609000000000000" pitchFamily="17" charset="-128"/>
              <a:ea typeface="HG教科書体" panose="02020609000000000000" pitchFamily="17" charset="-128"/>
            </a:endParaRPr>
          </a:p>
          <a:p>
            <a:endParaRPr lang="ja-JP" altLang="en-US" dirty="0"/>
          </a:p>
        </p:txBody>
      </p:sp>
      <p:sp>
        <p:nvSpPr>
          <p:cNvPr id="7" name="右矢印 6"/>
          <p:cNvSpPr/>
          <p:nvPr/>
        </p:nvSpPr>
        <p:spPr>
          <a:xfrm>
            <a:off x="5251506" y="2682821"/>
            <a:ext cx="999477" cy="816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7008565" y="1472088"/>
            <a:ext cx="3412332" cy="3755172"/>
          </a:xfrm>
          <a:prstGeom prst="rect">
            <a:avLst/>
          </a:prstGeom>
          <a:ln>
            <a:noFill/>
          </a:ln>
          <a:effectLst>
            <a:outerShdw blurRad="190500" algn="tl" rotWithShape="0">
              <a:srgbClr val="000000">
                <a:alpha val="70000"/>
              </a:srgbClr>
            </a:outerShdw>
          </a:effectLst>
        </p:spPr>
      </p:pic>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20</a:t>
            </a:fld>
            <a:endParaRPr kumimoji="1" lang="ja-JP" altLang="en-US"/>
          </a:p>
        </p:txBody>
      </p:sp>
    </p:spTree>
    <p:extLst>
      <p:ext uri="{BB962C8B-B14F-4D97-AF65-F5344CB8AC3E}">
        <p14:creationId xmlns:p14="http://schemas.microsoft.com/office/powerpoint/2010/main" val="252650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1422" y="855677"/>
            <a:ext cx="10515600" cy="5201174"/>
          </a:xfrm>
        </p:spPr>
        <p:txBody>
          <a:bodyPr>
            <a:normAutofit/>
          </a:bodyPr>
          <a:lstStyle/>
          <a:p>
            <a:pPr marL="0" indent="0">
              <a:buNone/>
            </a:pPr>
            <a:r>
              <a:rPr lang="ja-JP" altLang="en-US" sz="2400" u="sng" dirty="0" smtClean="0"/>
              <a:t>作業１．データの作成・保存</a:t>
            </a:r>
            <a:endParaRPr lang="en-US" altLang="ja-JP" sz="2400" u="sng" dirty="0" smtClean="0"/>
          </a:p>
          <a:p>
            <a:pPr marL="0" indent="0">
              <a:lnSpc>
                <a:spcPct val="120000"/>
              </a:lnSpc>
              <a:buNone/>
            </a:pPr>
            <a:r>
              <a:rPr lang="ja-JP" altLang="en-US" sz="2400" dirty="0"/>
              <a:t>　</a:t>
            </a:r>
            <a:r>
              <a:rPr lang="ja-JP" altLang="en-US" sz="2400" dirty="0" smtClean="0"/>
              <a:t>事</a:t>
            </a:r>
            <a:r>
              <a:rPr lang="ja-JP" altLang="en-US" sz="2400" dirty="0"/>
              <a:t>業者システム</a:t>
            </a:r>
            <a:r>
              <a:rPr lang="ja-JP" altLang="en-US" sz="2400" dirty="0" smtClean="0"/>
              <a:t>で請求</a:t>
            </a:r>
            <a:r>
              <a:rPr lang="ja-JP" altLang="en-US" sz="2400" dirty="0"/>
              <a:t>関連データ</a:t>
            </a:r>
            <a:r>
              <a:rPr lang="ja-JP" altLang="en-US" sz="2400" dirty="0" smtClean="0"/>
              <a:t>を作成</a:t>
            </a:r>
            <a:r>
              <a:rPr lang="ja-JP" altLang="en-US" sz="2400" dirty="0"/>
              <a:t>、</a:t>
            </a:r>
            <a:r>
              <a:rPr lang="ja-JP" altLang="en-US" sz="2400" dirty="0" smtClean="0"/>
              <a:t>保存します。</a:t>
            </a:r>
            <a:r>
              <a:rPr lang="en-US" altLang="ja-JP" sz="2400" dirty="0" smtClean="0"/>
              <a:t>CSV</a:t>
            </a:r>
            <a:r>
              <a:rPr lang="ja-JP" altLang="en-US" sz="2400" dirty="0" smtClean="0"/>
              <a:t>ファイルは、</a:t>
            </a:r>
            <a:r>
              <a:rPr lang="en-US" altLang="ja-JP" sz="2400" dirty="0">
                <a:solidFill>
                  <a:srgbClr val="FF0000"/>
                </a:solidFill>
              </a:rPr>
              <a:t>ZIP</a:t>
            </a:r>
            <a:r>
              <a:rPr lang="ja-JP" altLang="en-US" sz="2400" dirty="0" smtClean="0">
                <a:solidFill>
                  <a:srgbClr val="FF0000"/>
                </a:solidFill>
              </a:rPr>
              <a:t>ファイル（圧縮</a:t>
            </a:r>
            <a:r>
              <a:rPr lang="ja-JP" altLang="en-US" sz="2400" dirty="0">
                <a:solidFill>
                  <a:srgbClr val="FF0000"/>
                </a:solidFill>
              </a:rPr>
              <a:t>ファイル</a:t>
            </a:r>
            <a:r>
              <a:rPr lang="ja-JP" altLang="en-US" sz="2400" dirty="0" smtClean="0">
                <a:solidFill>
                  <a:srgbClr val="FF0000"/>
                </a:solidFill>
              </a:rPr>
              <a:t>）に格納*</a:t>
            </a:r>
            <a:r>
              <a:rPr lang="en-US" altLang="ja-JP" sz="2400" dirty="0">
                <a:solidFill>
                  <a:srgbClr val="FF0000"/>
                </a:solidFill>
              </a:rPr>
              <a:t>¹</a:t>
            </a:r>
            <a:r>
              <a:rPr lang="ja-JP" altLang="en-US" sz="2400" dirty="0" smtClean="0"/>
              <a:t>します。請求</a:t>
            </a:r>
            <a:r>
              <a:rPr lang="ja-JP" altLang="en-US" sz="2400" dirty="0"/>
              <a:t>関連データの作成方法は、事業者システム操作マニュアルを参照してください</a:t>
            </a:r>
            <a:r>
              <a:rPr lang="ja-JP" altLang="en-US" sz="2400" dirty="0" smtClean="0"/>
              <a:t>。操作マニュアルは、ウェルネットなごやに掲載しています。</a:t>
            </a:r>
            <a:endParaRPr lang="en-US" altLang="ja-JP" sz="2400" dirty="0" smtClean="0"/>
          </a:p>
          <a:p>
            <a:pPr marL="0" indent="0">
              <a:lnSpc>
                <a:spcPct val="120000"/>
              </a:lnSpc>
              <a:buNone/>
            </a:pPr>
            <a:endParaRPr lang="en-US" altLang="ja-JP" sz="2400" dirty="0"/>
          </a:p>
          <a:p>
            <a:pPr marL="0" indent="0">
              <a:buNone/>
            </a:pPr>
            <a:r>
              <a:rPr lang="en-US" altLang="ja-JP" sz="2400" dirty="0" smtClean="0"/>
              <a:t>【</a:t>
            </a:r>
            <a:r>
              <a:rPr lang="ja-JP" altLang="en-US" sz="2400" dirty="0"/>
              <a:t>オンライン請求に必要なデータ</a:t>
            </a:r>
            <a:r>
              <a:rPr lang="en-US" altLang="ja-JP" sz="2400" dirty="0"/>
              <a:t>】</a:t>
            </a:r>
          </a:p>
          <a:p>
            <a:pPr marL="0" indent="0">
              <a:buNone/>
            </a:pPr>
            <a:r>
              <a:rPr lang="ja-JP" altLang="en-US" sz="2400" dirty="0">
                <a:solidFill>
                  <a:srgbClr val="FF0000"/>
                </a:solidFill>
              </a:rPr>
              <a:t>　</a:t>
            </a:r>
            <a:r>
              <a:rPr lang="ja-JP" altLang="en-US" sz="2400" dirty="0"/>
              <a:t>①</a:t>
            </a:r>
            <a:r>
              <a:rPr lang="ja-JP" altLang="en-US" sz="2400" dirty="0" smtClean="0"/>
              <a:t>請求データ、明細データ、提供</a:t>
            </a:r>
            <a:r>
              <a:rPr lang="ja-JP" altLang="en-US" sz="2400" dirty="0"/>
              <a:t>実績</a:t>
            </a:r>
            <a:r>
              <a:rPr lang="ja-JP" altLang="en-US" sz="2400" dirty="0" smtClean="0"/>
              <a:t>データ</a:t>
            </a:r>
            <a:endParaRPr lang="en-US" altLang="ja-JP" sz="2400" dirty="0"/>
          </a:p>
          <a:p>
            <a:pPr marL="0" indent="0">
              <a:buNone/>
            </a:pPr>
            <a:r>
              <a:rPr lang="ja-JP" altLang="en-US" sz="2400" dirty="0"/>
              <a:t>　②</a:t>
            </a:r>
            <a:r>
              <a:rPr lang="ja-JP" altLang="en-US" sz="2400" dirty="0" smtClean="0"/>
              <a:t>契約データ（新規</a:t>
            </a:r>
            <a:r>
              <a:rPr lang="ja-JP" altLang="en-US" sz="2400" dirty="0"/>
              <a:t>契約、契約変更、契約終了の対象者がいる</a:t>
            </a:r>
            <a:r>
              <a:rPr lang="ja-JP" altLang="en-US" sz="2400" dirty="0" smtClean="0"/>
              <a:t>場合）</a:t>
            </a:r>
            <a:endParaRPr lang="en-US" altLang="ja-JP" sz="2400" dirty="0" smtClean="0"/>
          </a:p>
          <a:p>
            <a:pPr marL="0" indent="0">
              <a:buNone/>
            </a:pPr>
            <a:r>
              <a:rPr lang="ja-JP" altLang="en-US" sz="2400" dirty="0"/>
              <a:t>　</a:t>
            </a:r>
            <a:r>
              <a:rPr lang="ja-JP" altLang="en-US" sz="2400" dirty="0" smtClean="0"/>
              <a:t>→電子申請システムの仕様上、</a:t>
            </a:r>
            <a:r>
              <a:rPr lang="en-US" altLang="ja-JP" sz="2400" dirty="0" smtClean="0"/>
              <a:t>CSV</a:t>
            </a:r>
            <a:r>
              <a:rPr lang="ja-JP" altLang="en-US" sz="2400" dirty="0" smtClean="0"/>
              <a:t>ファイルの添付ができませんの</a:t>
            </a:r>
            <a:endParaRPr lang="en-US" altLang="ja-JP" sz="2400" dirty="0" smtClean="0"/>
          </a:p>
          <a:p>
            <a:pPr marL="0" indent="0">
              <a:buNone/>
            </a:pPr>
            <a:r>
              <a:rPr lang="ja-JP" altLang="en-US" sz="2400" dirty="0"/>
              <a:t>　</a:t>
            </a:r>
            <a:r>
              <a:rPr lang="ja-JP" altLang="en-US" sz="2400" dirty="0" smtClean="0"/>
              <a:t>　で、</a:t>
            </a:r>
            <a:r>
              <a:rPr lang="en-US" altLang="ja-JP" sz="2400" dirty="0" smtClean="0"/>
              <a:t>ZIP</a:t>
            </a:r>
            <a:r>
              <a:rPr lang="ja-JP" altLang="en-US" sz="2400" dirty="0" smtClean="0"/>
              <a:t>ファイルに格納しておく必要があります。</a:t>
            </a:r>
            <a:endParaRPr lang="ja-JP" altLang="en-US" sz="2400" dirty="0"/>
          </a:p>
          <a:p>
            <a:endParaRPr kumimoji="1" lang="ja-JP" altLang="en-US" sz="2400" dirty="0"/>
          </a:p>
        </p:txBody>
      </p:sp>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3</a:t>
            </a:fld>
            <a:endParaRPr kumimoji="1" lang="ja-JP" altLang="en-US"/>
          </a:p>
        </p:txBody>
      </p:sp>
    </p:spTree>
    <p:extLst>
      <p:ext uri="{BB962C8B-B14F-4D97-AF65-F5344CB8AC3E}">
        <p14:creationId xmlns:p14="http://schemas.microsoft.com/office/powerpoint/2010/main" val="192831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17703"/>
            <a:ext cx="10515600" cy="1325563"/>
          </a:xfrm>
        </p:spPr>
        <p:txBody>
          <a:bodyPr/>
          <a:lstStyle/>
          <a:p>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PｺﾞｼｯｸE" panose="020B0900000000000000" pitchFamily="50" charset="-128"/>
                <a:ea typeface="HGPｺﾞｼｯｸE" panose="020B0900000000000000" pitchFamily="50" charset="-128"/>
              </a:rPr>
              <a:t>データ</a:t>
            </a:r>
            <a:r>
              <a:rPr lang="ja-JP" altLang="en-US" dirty="0" smtClean="0">
                <a:latin typeface="HGPｺﾞｼｯｸE" panose="020B0900000000000000" pitchFamily="50" charset="-128"/>
                <a:ea typeface="HGPｺﾞｼｯｸE" panose="020B0900000000000000" pitchFamily="50" charset="-128"/>
              </a:rPr>
              <a:t>の保存と</a:t>
            </a:r>
            <a:r>
              <a:rPr lang="en-US" altLang="ja-JP" dirty="0">
                <a:latin typeface="HGPｺﾞｼｯｸE" panose="020B0900000000000000" pitchFamily="50" charset="-128"/>
                <a:ea typeface="HGPｺﾞｼｯｸE" panose="020B0900000000000000" pitchFamily="50" charset="-128"/>
              </a:rPr>
              <a:t>ZIP</a:t>
            </a:r>
            <a:r>
              <a:rPr lang="ja-JP" altLang="en-US" dirty="0" smtClean="0">
                <a:latin typeface="HGPｺﾞｼｯｸE" panose="020B0900000000000000" pitchFamily="50" charset="-128"/>
                <a:ea typeface="HGPｺﾞｼｯｸE" panose="020B0900000000000000" pitchFamily="50" charset="-128"/>
              </a:rPr>
              <a:t>ファイルへの格納 </a:t>
            </a:r>
            <a:endParaRPr kumimoji="1" lang="ja-JP" altLang="en-US" dirty="0">
              <a:latin typeface="HGPｺﾞｼｯｸE" panose="020B0900000000000000" pitchFamily="50" charset="-128"/>
              <a:ea typeface="HGPｺﾞｼｯｸE" panose="020B0900000000000000" pitchFamily="50" charset="-128"/>
            </a:endParaRPr>
          </a:p>
        </p:txBody>
      </p:sp>
      <p:sp>
        <p:nvSpPr>
          <p:cNvPr id="3" name="コンテンツ プレースホルダー 2"/>
          <p:cNvSpPr>
            <a:spLocks noGrp="1"/>
          </p:cNvSpPr>
          <p:nvPr>
            <p:ph idx="1"/>
          </p:nvPr>
        </p:nvSpPr>
        <p:spPr>
          <a:xfrm>
            <a:off x="838200" y="1718974"/>
            <a:ext cx="10515600" cy="1109709"/>
          </a:xfrm>
        </p:spPr>
        <p:txBody>
          <a:bodyPr>
            <a:normAutofit fontScale="92500" lnSpcReduction="10000"/>
          </a:bodyPr>
          <a:lstStyle/>
          <a:p>
            <a:pPr marL="0" indent="0">
              <a:buNone/>
            </a:pPr>
            <a:r>
              <a:rPr lang="ja-JP" altLang="en-US" dirty="0" smtClean="0"/>
              <a:t>①</a:t>
            </a:r>
            <a:r>
              <a:rPr lang="ja-JP" altLang="en-US" dirty="0"/>
              <a:t>デスクトップ等に、下図のように「移動支援請求データ」等の名称でフォルダを作成し</a:t>
            </a:r>
            <a:r>
              <a:rPr lang="ja-JP" altLang="en-US" dirty="0" smtClean="0"/>
              <a:t>、その</a:t>
            </a:r>
            <a:r>
              <a:rPr lang="ja-JP" altLang="en-US" dirty="0"/>
              <a:t>フォルダ内に請求年月ごとの名称でフォルダを作成しておくと便利です。 </a:t>
            </a:r>
            <a:endParaRPr kumimoji="1" lang="ja-JP" altLang="en-US" dirty="0"/>
          </a:p>
        </p:txBody>
      </p:sp>
      <p:pic>
        <p:nvPicPr>
          <p:cNvPr id="4" name="図 3"/>
          <p:cNvPicPr>
            <a:picLocks noChangeAspect="1"/>
          </p:cNvPicPr>
          <p:nvPr/>
        </p:nvPicPr>
        <p:blipFill>
          <a:blip r:embed="rId2"/>
          <a:stretch>
            <a:fillRect/>
          </a:stretch>
        </p:blipFill>
        <p:spPr>
          <a:xfrm>
            <a:off x="2020350" y="3104892"/>
            <a:ext cx="2783555" cy="2008646"/>
          </a:xfrm>
          <a:prstGeom prst="rect">
            <a:avLst/>
          </a:prstGeom>
          <a:ln>
            <a:noFill/>
          </a:ln>
          <a:effectLst>
            <a:outerShdw blurRad="190500" algn="tl" rotWithShape="0">
              <a:srgbClr val="000000">
                <a:alpha val="70000"/>
              </a:srgbClr>
            </a:outerShdw>
          </a:effectLst>
        </p:spPr>
      </p:pic>
      <p:pic>
        <p:nvPicPr>
          <p:cNvPr id="5" name="図 4"/>
          <p:cNvPicPr>
            <a:picLocks noChangeAspect="1"/>
          </p:cNvPicPr>
          <p:nvPr/>
        </p:nvPicPr>
        <p:blipFill rotWithShape="1">
          <a:blip r:embed="rId3"/>
          <a:srcRect t="-1153" b="31151"/>
          <a:stretch/>
        </p:blipFill>
        <p:spPr>
          <a:xfrm>
            <a:off x="5181636" y="2828683"/>
            <a:ext cx="4175760" cy="3699695"/>
          </a:xfrm>
          <a:prstGeom prst="rect">
            <a:avLst/>
          </a:prstGeom>
          <a:ln>
            <a:noFill/>
          </a:ln>
          <a:effectLst>
            <a:outerShdw blurRad="190500" algn="tl" rotWithShape="0">
              <a:srgbClr val="000000">
                <a:alpha val="70000"/>
              </a:srgbClr>
            </a:outerShdw>
          </a:effectLst>
        </p:spPr>
      </p:pic>
      <p:sp>
        <p:nvSpPr>
          <p:cNvPr id="6" name="テキスト ボックス 5"/>
          <p:cNvSpPr txBox="1"/>
          <p:nvPr/>
        </p:nvSpPr>
        <p:spPr>
          <a:xfrm>
            <a:off x="801520" y="333037"/>
            <a:ext cx="2776181" cy="369332"/>
          </a:xfrm>
          <a:prstGeom prst="rect">
            <a:avLst/>
          </a:prstGeom>
          <a:noFill/>
        </p:spPr>
        <p:txBody>
          <a:bodyPr wrap="square" rtlCol="0">
            <a:spAutoFit/>
          </a:bodyPr>
          <a:lstStyle/>
          <a:p>
            <a:r>
              <a:rPr lang="ja-JP" altLang="en-US" dirty="0" smtClean="0">
                <a:latin typeface="HGPｺﾞｼｯｸE" panose="020B0900000000000000" pitchFamily="50" charset="-128"/>
                <a:ea typeface="HGPｺﾞｼｯｸE" panose="020B0900000000000000" pitchFamily="50" charset="-128"/>
              </a:rPr>
              <a:t>*</a:t>
            </a:r>
            <a:r>
              <a:rPr lang="en-US" altLang="ja-JP" dirty="0" smtClean="0">
                <a:latin typeface="HGPｺﾞｼｯｸE" panose="020B0900000000000000" pitchFamily="50" charset="-128"/>
                <a:ea typeface="HGPｺﾞｼｯｸE" panose="020B0900000000000000" pitchFamily="50" charset="-128"/>
              </a:rPr>
              <a:t>1</a:t>
            </a:r>
            <a:r>
              <a:rPr lang="ja-JP" altLang="en-US" dirty="0" smtClean="0">
                <a:latin typeface="HGPｺﾞｼｯｸE" panose="020B0900000000000000" pitchFamily="50" charset="-128"/>
                <a:ea typeface="HGPｺﾞｼｯｸE" panose="020B0900000000000000" pitchFamily="50" charset="-128"/>
              </a:rPr>
              <a:t>　</a:t>
            </a:r>
            <a:r>
              <a:rPr kumimoji="1" lang="ja-JP" altLang="en-US" dirty="0" smtClean="0">
                <a:latin typeface="HGPｺﾞｼｯｸE" panose="020B0900000000000000" pitchFamily="50" charset="-128"/>
                <a:ea typeface="HGPｺﾞｼｯｸE" panose="020B0900000000000000" pitchFamily="50" charset="-128"/>
              </a:rPr>
              <a:t>作業１の補足説明①</a:t>
            </a:r>
            <a:endParaRPr kumimoji="1" lang="ja-JP" altLang="en-US" dirty="0">
              <a:latin typeface="HGPｺﾞｼｯｸE" panose="020B0900000000000000" pitchFamily="50" charset="-128"/>
              <a:ea typeface="HGPｺﾞｼｯｸE" panose="020B0900000000000000" pitchFamily="50" charset="-128"/>
            </a:endParaRPr>
          </a:p>
        </p:txBody>
      </p:sp>
      <p:sp>
        <p:nvSpPr>
          <p:cNvPr id="7" name="スライド番号プレースホルダー 6"/>
          <p:cNvSpPr>
            <a:spLocks noGrp="1"/>
          </p:cNvSpPr>
          <p:nvPr>
            <p:ph type="sldNum" sz="quarter" idx="12"/>
          </p:nvPr>
        </p:nvSpPr>
        <p:spPr/>
        <p:txBody>
          <a:bodyPr/>
          <a:lstStyle/>
          <a:p>
            <a:fld id="{1965890A-D654-4228-8DD2-7DACC8C5690B}" type="slidenum">
              <a:rPr kumimoji="1" lang="ja-JP" altLang="en-US" smtClean="0"/>
              <a:t>4</a:t>
            </a:fld>
            <a:endParaRPr kumimoji="1" lang="ja-JP" altLang="en-US"/>
          </a:p>
        </p:txBody>
      </p:sp>
    </p:spTree>
    <p:extLst>
      <p:ext uri="{BB962C8B-B14F-4D97-AF65-F5344CB8AC3E}">
        <p14:creationId xmlns:p14="http://schemas.microsoft.com/office/powerpoint/2010/main" val="84201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38199" y="372862"/>
            <a:ext cx="10711649" cy="6241002"/>
          </a:xfrm>
        </p:spPr>
        <p:txBody>
          <a:bodyPr>
            <a:normAutofit/>
          </a:bodyPr>
          <a:lstStyle/>
          <a:p>
            <a:pPr marL="0" indent="0">
              <a:buNone/>
            </a:pPr>
            <a:r>
              <a:rPr lang="ja-JP" altLang="en-US" sz="2400" dirty="0" smtClean="0"/>
              <a:t>②</a:t>
            </a:r>
            <a:r>
              <a:rPr lang="ja-JP" altLang="en-US" sz="2400" dirty="0"/>
              <a:t>事業者システムのバッチ処理では、データ出力先を①で作成した請求年月のフォルダに指定します</a:t>
            </a:r>
            <a:r>
              <a:rPr lang="ja-JP" altLang="en-US" sz="2400" dirty="0" smtClean="0"/>
              <a:t>。</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r>
              <a:rPr lang="ja-JP" altLang="en-US" sz="2400" dirty="0" smtClean="0"/>
              <a:t>③</a:t>
            </a:r>
            <a:r>
              <a:rPr lang="ja-JP" altLang="en-US" sz="2400" dirty="0"/>
              <a:t>バッチ処理で請求データ、明細データ、実績記録データ、契約データを作成すると、指定したフォルダに保存されます。  </a:t>
            </a:r>
            <a:endParaRPr kumimoji="1" lang="ja-JP" altLang="en-US" sz="2400" dirty="0"/>
          </a:p>
        </p:txBody>
      </p:sp>
      <p:pic>
        <p:nvPicPr>
          <p:cNvPr id="6" name="図 5"/>
          <p:cNvPicPr>
            <a:picLocks noChangeAspect="1"/>
          </p:cNvPicPr>
          <p:nvPr/>
        </p:nvPicPr>
        <p:blipFill>
          <a:blip r:embed="rId2"/>
          <a:stretch>
            <a:fillRect/>
          </a:stretch>
        </p:blipFill>
        <p:spPr>
          <a:xfrm>
            <a:off x="2872821" y="1156548"/>
            <a:ext cx="6075870" cy="1617630"/>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rotWithShape="1">
          <a:blip r:embed="rId3"/>
          <a:srcRect t="-1" b="46434"/>
          <a:stretch/>
        </p:blipFill>
        <p:spPr>
          <a:xfrm>
            <a:off x="3434041" y="3794050"/>
            <a:ext cx="4953429" cy="2743200"/>
          </a:xfrm>
          <a:prstGeom prst="rect">
            <a:avLst/>
          </a:prstGeom>
          <a:ln>
            <a:noFill/>
          </a:ln>
          <a:effectLst>
            <a:outerShdw blurRad="190500" algn="tl" rotWithShape="0">
              <a:srgbClr val="000000">
                <a:alpha val="70000"/>
              </a:srgbClr>
            </a:outerShdw>
          </a:effectLst>
        </p:spPr>
      </p:pic>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5</a:t>
            </a:fld>
            <a:endParaRPr kumimoji="1" lang="ja-JP" altLang="en-US"/>
          </a:p>
        </p:txBody>
      </p:sp>
    </p:spTree>
    <p:extLst>
      <p:ext uri="{BB962C8B-B14F-4D97-AF65-F5344CB8AC3E}">
        <p14:creationId xmlns:p14="http://schemas.microsoft.com/office/powerpoint/2010/main" val="132420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38199" y="372862"/>
            <a:ext cx="10711649" cy="6241002"/>
          </a:xfrm>
        </p:spPr>
        <p:txBody>
          <a:bodyPr>
            <a:normAutofit/>
          </a:bodyPr>
          <a:lstStyle/>
          <a:p>
            <a:pPr marL="0" indent="0">
              <a:buNone/>
            </a:pPr>
            <a:r>
              <a:rPr lang="ja-JP" altLang="en-US" sz="2400" dirty="0" smtClean="0"/>
              <a:t>④</a:t>
            </a:r>
            <a:r>
              <a:rPr lang="en-US" altLang="ja-JP" sz="2400" dirty="0" smtClean="0"/>
              <a:t>ZIP</a:t>
            </a:r>
            <a:r>
              <a:rPr lang="ja-JP" altLang="en-US" sz="2400" dirty="0" smtClean="0"/>
              <a:t>ファイルに格納するファイルを選択します。</a:t>
            </a:r>
            <a:endParaRPr lang="en-US" altLang="ja-JP" sz="2400" dirty="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a:p>
            <a:pPr marL="0" indent="0">
              <a:buNone/>
            </a:pPr>
            <a:r>
              <a:rPr lang="ja-JP" altLang="en-US" sz="2400" dirty="0" smtClean="0"/>
              <a:t>⑤選択したファイルの上で</a:t>
            </a:r>
            <a:r>
              <a:rPr lang="ja-JP" altLang="en-US" sz="2400" u="sng" dirty="0" smtClean="0"/>
              <a:t>右クリック</a:t>
            </a:r>
            <a:r>
              <a:rPr lang="ja-JP" altLang="en-US" sz="2400" dirty="0" smtClean="0"/>
              <a:t>を押し、「圧縮先」（または「送る」）⇨「</a:t>
            </a:r>
            <a:r>
              <a:rPr lang="en-US" altLang="ja-JP" sz="2400" dirty="0"/>
              <a:t>ZIP</a:t>
            </a:r>
            <a:r>
              <a:rPr lang="ja-JP" altLang="en-US" sz="2400" dirty="0" smtClean="0"/>
              <a:t>ファイル」を選択します。</a:t>
            </a:r>
            <a:endParaRPr kumimoji="1" lang="ja-JP" altLang="en-US" sz="2400" dirty="0"/>
          </a:p>
        </p:txBody>
      </p:sp>
      <p:pic>
        <p:nvPicPr>
          <p:cNvPr id="2" name="図 1"/>
          <p:cNvPicPr>
            <a:picLocks noChangeAspect="1"/>
          </p:cNvPicPr>
          <p:nvPr/>
        </p:nvPicPr>
        <p:blipFill>
          <a:blip r:embed="rId2"/>
          <a:stretch>
            <a:fillRect/>
          </a:stretch>
        </p:blipFill>
        <p:spPr>
          <a:xfrm>
            <a:off x="1381837" y="827546"/>
            <a:ext cx="3604572" cy="2568163"/>
          </a:xfrm>
          <a:prstGeom prst="rect">
            <a:avLst/>
          </a:prstGeom>
          <a:ln>
            <a:noFill/>
          </a:ln>
          <a:effectLst>
            <a:outerShdw blurRad="190500" algn="tl" rotWithShape="0">
              <a:srgbClr val="000000">
                <a:alpha val="70000"/>
              </a:srgbClr>
            </a:outerShdw>
          </a:effectLst>
        </p:spPr>
      </p:pic>
      <p:sp>
        <p:nvSpPr>
          <p:cNvPr id="3" name="角丸四角形吹き出し 2"/>
          <p:cNvSpPr/>
          <p:nvPr/>
        </p:nvSpPr>
        <p:spPr>
          <a:xfrm>
            <a:off x="6115293" y="985421"/>
            <a:ext cx="4449134" cy="1873189"/>
          </a:xfrm>
          <a:prstGeom prst="wedgeRoundRectCallout">
            <a:avLst>
              <a:gd name="adj1" fmla="val -63534"/>
              <a:gd name="adj2" fmla="val -30865"/>
              <a:gd name="adj3" fmla="val 16667"/>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☝ファイルの選択</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smtClean="0">
              <a:solidFill>
                <a:schemeClr val="tx1"/>
              </a:solidFill>
            </a:endParaRPr>
          </a:p>
          <a:p>
            <a:r>
              <a:rPr kumimoji="1" lang="ja-JP" altLang="en-US" dirty="0" smtClean="0">
                <a:solidFill>
                  <a:schemeClr val="tx1"/>
                </a:solidFill>
              </a:rPr>
              <a:t>マウス</a:t>
            </a:r>
            <a:r>
              <a:rPr lang="ja-JP" altLang="en-US" dirty="0">
                <a:solidFill>
                  <a:schemeClr val="tx1"/>
                </a:solidFill>
              </a:rPr>
              <a:t>を</a:t>
            </a:r>
            <a:r>
              <a:rPr kumimoji="1" lang="ja-JP" altLang="en-US" dirty="0" smtClean="0">
                <a:solidFill>
                  <a:schemeClr val="tx1"/>
                </a:solidFill>
              </a:rPr>
              <a:t>ドラッグして選択する方法のほかに、Ｃ</a:t>
            </a:r>
            <a:r>
              <a:rPr lang="en-US" altLang="ja-JP" dirty="0" err="1" smtClean="0">
                <a:solidFill>
                  <a:schemeClr val="tx1"/>
                </a:solidFill>
              </a:rPr>
              <a:t>trl</a:t>
            </a:r>
            <a:r>
              <a:rPr lang="ja-JP" altLang="en-US" dirty="0" smtClean="0">
                <a:solidFill>
                  <a:schemeClr val="tx1"/>
                </a:solidFill>
              </a:rPr>
              <a:t>キー</a:t>
            </a:r>
            <a:r>
              <a:rPr lang="en-US" altLang="ja-JP" dirty="0" smtClean="0">
                <a:solidFill>
                  <a:schemeClr val="tx1"/>
                </a:solidFill>
              </a:rPr>
              <a:t>+A</a:t>
            </a:r>
            <a:r>
              <a:rPr lang="ja-JP" altLang="en-US" dirty="0" smtClean="0">
                <a:solidFill>
                  <a:schemeClr val="tx1"/>
                </a:solidFill>
              </a:rPr>
              <a:t>でフォルダ内の全ファイルを選択できます。</a:t>
            </a:r>
            <a:endParaRPr kumimoji="1" lang="ja-JP" altLang="en-US" dirty="0">
              <a:solidFill>
                <a:schemeClr val="tx1"/>
              </a:solidFill>
            </a:endParaRPr>
          </a:p>
        </p:txBody>
      </p:sp>
      <p:sp>
        <p:nvSpPr>
          <p:cNvPr id="10" name="角丸四角形 9"/>
          <p:cNvSpPr/>
          <p:nvPr/>
        </p:nvSpPr>
        <p:spPr>
          <a:xfrm>
            <a:off x="1657162" y="1922015"/>
            <a:ext cx="3472709" cy="11940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1121565" y="4321396"/>
            <a:ext cx="4543902" cy="2292468"/>
          </a:xfrm>
          <a:prstGeom prst="rect">
            <a:avLst/>
          </a:prstGeom>
          <a:ln>
            <a:noFill/>
          </a:ln>
          <a:effectLst>
            <a:outerShdw blurRad="190500" algn="tl" rotWithShape="0">
              <a:srgbClr val="000000">
                <a:alpha val="70000"/>
              </a:srgbClr>
            </a:outerShdw>
          </a:effectLst>
        </p:spPr>
      </p:pic>
      <p:sp>
        <p:nvSpPr>
          <p:cNvPr id="11" name="角丸四角形 10"/>
          <p:cNvSpPr/>
          <p:nvPr/>
        </p:nvSpPr>
        <p:spPr>
          <a:xfrm>
            <a:off x="2641512" y="5336029"/>
            <a:ext cx="3023955" cy="3640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6</a:t>
            </a:fld>
            <a:endParaRPr kumimoji="1" lang="ja-JP" altLang="en-US"/>
          </a:p>
        </p:txBody>
      </p:sp>
    </p:spTree>
    <p:extLst>
      <p:ext uri="{BB962C8B-B14F-4D97-AF65-F5344CB8AC3E}">
        <p14:creationId xmlns:p14="http://schemas.microsoft.com/office/powerpoint/2010/main" val="90257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29810" y="696286"/>
            <a:ext cx="10711649" cy="5846734"/>
          </a:xfrm>
        </p:spPr>
        <p:txBody>
          <a:bodyPr>
            <a:normAutofit/>
          </a:bodyPr>
          <a:lstStyle/>
          <a:p>
            <a:pPr marL="0" indent="0">
              <a:buNone/>
            </a:pPr>
            <a:r>
              <a:rPr lang="ja-JP" altLang="en-US" sz="2400" dirty="0"/>
              <a:t>⑥</a:t>
            </a:r>
            <a:r>
              <a:rPr lang="ja-JP" altLang="en-US" sz="2400" dirty="0" smtClean="0"/>
              <a:t>下図のように</a:t>
            </a:r>
            <a:r>
              <a:rPr lang="en-US" altLang="ja-JP" sz="2400" dirty="0" smtClean="0"/>
              <a:t>ZIP</a:t>
            </a:r>
            <a:r>
              <a:rPr lang="ja-JP" altLang="en-US" sz="2400" dirty="0"/>
              <a:t>ファイル</a:t>
            </a:r>
            <a:r>
              <a:rPr lang="ja-JP" altLang="en-US" sz="2400" dirty="0" smtClean="0"/>
              <a:t>ができます。</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endParaRPr lang="en-US" altLang="ja-JP" sz="2400" dirty="0"/>
          </a:p>
          <a:p>
            <a:pPr marL="0" indent="0">
              <a:buNone/>
            </a:pPr>
            <a:endParaRPr lang="en-US" altLang="ja-JP" sz="2400" dirty="0" smtClean="0"/>
          </a:p>
        </p:txBody>
      </p:sp>
      <p:sp>
        <p:nvSpPr>
          <p:cNvPr id="12" name="角丸四角形吹き出し 11"/>
          <p:cNvSpPr/>
          <p:nvPr/>
        </p:nvSpPr>
        <p:spPr>
          <a:xfrm>
            <a:off x="6072697" y="1421434"/>
            <a:ext cx="4449134" cy="1873189"/>
          </a:xfrm>
          <a:prstGeom prst="wedgeRoundRectCallout">
            <a:avLst>
              <a:gd name="adj1" fmla="val -63534"/>
              <a:gd name="adj2" fmla="val -30865"/>
              <a:gd name="adj3" fmla="val 16667"/>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rPr>
              <a:t>ZIP</a:t>
            </a:r>
            <a:r>
              <a:rPr lang="ja-JP" altLang="en-US" dirty="0">
                <a:solidFill>
                  <a:schemeClr val="tx1"/>
                </a:solidFill>
              </a:rPr>
              <a:t>ファイル</a:t>
            </a:r>
            <a:r>
              <a:rPr lang="ja-JP" altLang="en-US" dirty="0" smtClean="0">
                <a:solidFill>
                  <a:schemeClr val="tx1"/>
                </a:solidFill>
              </a:rPr>
              <a:t>の</a:t>
            </a:r>
            <a:r>
              <a:rPr lang="ja-JP" altLang="en-US" dirty="0">
                <a:solidFill>
                  <a:schemeClr val="tx1"/>
                </a:solidFill>
              </a:rPr>
              <a:t>名前はそのまましてください</a:t>
            </a:r>
            <a:r>
              <a:rPr lang="ja-JP" altLang="en-US" dirty="0" smtClean="0">
                <a:solidFill>
                  <a:schemeClr val="tx1"/>
                </a:solidFill>
              </a:rPr>
              <a:t>。</a:t>
            </a:r>
            <a:r>
              <a:rPr lang="ja-JP" altLang="en-US" dirty="0">
                <a:solidFill>
                  <a:schemeClr val="tx1"/>
                </a:solidFill>
              </a:rPr>
              <a:t>念のため</a:t>
            </a:r>
            <a:r>
              <a:rPr lang="ja-JP" altLang="en-US" dirty="0" smtClean="0">
                <a:solidFill>
                  <a:schemeClr val="tx1"/>
                </a:solidFill>
              </a:rPr>
              <a:t>、選択したファイルが</a:t>
            </a:r>
            <a:r>
              <a:rPr lang="en-US" altLang="ja-JP" dirty="0" smtClean="0">
                <a:solidFill>
                  <a:schemeClr val="tx1"/>
                </a:solidFill>
              </a:rPr>
              <a:t>ZIP</a:t>
            </a:r>
            <a:r>
              <a:rPr lang="ja-JP" altLang="en-US" dirty="0" smtClean="0">
                <a:solidFill>
                  <a:schemeClr val="tx1"/>
                </a:solidFill>
              </a:rPr>
              <a:t>ファイルに格納されているか、</a:t>
            </a:r>
            <a:r>
              <a:rPr lang="ja-JP" altLang="en-US" dirty="0">
                <a:solidFill>
                  <a:schemeClr val="tx1"/>
                </a:solidFill>
              </a:rPr>
              <a:t>ファイルを</a:t>
            </a:r>
            <a:r>
              <a:rPr lang="ja-JP" altLang="en-US" dirty="0" smtClean="0">
                <a:solidFill>
                  <a:schemeClr val="tx1"/>
                </a:solidFill>
              </a:rPr>
              <a:t>開いて確認してください。</a:t>
            </a:r>
            <a:endParaRPr kumimoji="1" lang="ja-JP" altLang="en-US" dirty="0">
              <a:solidFill>
                <a:schemeClr val="tx1"/>
              </a:solidFill>
            </a:endParaRPr>
          </a:p>
        </p:txBody>
      </p:sp>
      <p:pic>
        <p:nvPicPr>
          <p:cNvPr id="6" name="図 5"/>
          <p:cNvPicPr>
            <a:picLocks noChangeAspect="1"/>
          </p:cNvPicPr>
          <p:nvPr/>
        </p:nvPicPr>
        <p:blipFill>
          <a:blip r:embed="rId2"/>
          <a:stretch>
            <a:fillRect/>
          </a:stretch>
        </p:blipFill>
        <p:spPr>
          <a:xfrm>
            <a:off x="1536123" y="1295844"/>
            <a:ext cx="3248478" cy="2124371"/>
          </a:xfrm>
          <a:prstGeom prst="rect">
            <a:avLst/>
          </a:prstGeom>
          <a:ln>
            <a:noFill/>
          </a:ln>
          <a:effectLst>
            <a:outerShdw blurRad="190500" algn="tl" rotWithShape="0">
              <a:srgbClr val="000000">
                <a:alpha val="70000"/>
              </a:srgbClr>
            </a:outerShdw>
          </a:effectLst>
        </p:spPr>
      </p:pic>
      <p:sp>
        <p:nvSpPr>
          <p:cNvPr id="11" name="角丸四角形 10"/>
          <p:cNvSpPr/>
          <p:nvPr/>
        </p:nvSpPr>
        <p:spPr>
          <a:xfrm>
            <a:off x="1478317" y="1774017"/>
            <a:ext cx="3306284" cy="4238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7</a:t>
            </a:fld>
            <a:endParaRPr kumimoji="1" lang="ja-JP" altLang="en-US"/>
          </a:p>
        </p:txBody>
      </p:sp>
    </p:spTree>
    <p:extLst>
      <p:ext uri="{BB962C8B-B14F-4D97-AF65-F5344CB8AC3E}">
        <p14:creationId xmlns:p14="http://schemas.microsoft.com/office/powerpoint/2010/main" val="136995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233181"/>
            <a:ext cx="10515600" cy="4874655"/>
          </a:xfrm>
        </p:spPr>
        <p:txBody>
          <a:bodyPr>
            <a:normAutofit/>
          </a:bodyPr>
          <a:lstStyle/>
          <a:p>
            <a:pPr marL="0" indent="0">
              <a:buNone/>
            </a:pPr>
            <a:r>
              <a:rPr lang="ja-JP" altLang="en-US" sz="2600" u="sng" dirty="0" smtClean="0"/>
              <a:t>作業２．利用者負担額管理表の画像データの保存</a:t>
            </a:r>
            <a:endParaRPr lang="en-US" altLang="ja-JP" sz="2600" u="sng" dirty="0" smtClean="0"/>
          </a:p>
          <a:p>
            <a:pPr marL="0" indent="0">
              <a:buNone/>
            </a:pPr>
            <a:r>
              <a:rPr lang="ja-JP" altLang="en-US" sz="2600" dirty="0" smtClean="0"/>
              <a:t>　利用者負担額管理表についても、原則オンラインで提出をします。請求</a:t>
            </a:r>
            <a:r>
              <a:rPr lang="ja-JP" altLang="en-US" sz="2600" dirty="0"/>
              <a:t>するサービス提供月において、利用者負担額が上限額に達し「利用者負担額管理表」を切り離した事業所は</a:t>
            </a:r>
            <a:r>
              <a:rPr lang="ja-JP" altLang="en-US" sz="2600" dirty="0" smtClean="0"/>
              <a:t>、管理表をスキャナ</a:t>
            </a:r>
            <a:r>
              <a:rPr lang="ja-JP" altLang="en-US" sz="2600" dirty="0"/>
              <a:t>で取り込んだ画像データや、スマートフォンなどで撮影した</a:t>
            </a:r>
            <a:r>
              <a:rPr lang="ja-JP" altLang="en-US" sz="2600" dirty="0" smtClean="0"/>
              <a:t>画像を用意してください。</a:t>
            </a:r>
            <a:r>
              <a:rPr lang="ja-JP" altLang="en-US" sz="2600" dirty="0">
                <a:latin typeface="+mn-ea"/>
              </a:rPr>
              <a:t>記載内容がはっきり読み取れる</a:t>
            </a:r>
            <a:r>
              <a:rPr lang="ja-JP" altLang="en-US" sz="2600" dirty="0" smtClean="0">
                <a:latin typeface="+mn-ea"/>
              </a:rPr>
              <a:t>ように撮影してください。</a:t>
            </a:r>
            <a:endParaRPr lang="en-US" altLang="ja-JP" sz="2600" dirty="0" smtClean="0">
              <a:latin typeface="+mn-ea"/>
            </a:endParaRPr>
          </a:p>
          <a:p>
            <a:pPr marL="0" indent="0">
              <a:buNone/>
            </a:pPr>
            <a:r>
              <a:rPr lang="ja-JP" altLang="en-US" sz="2600" dirty="0" smtClean="0"/>
              <a:t>　画像</a:t>
            </a:r>
            <a:r>
              <a:rPr lang="ja-JP" altLang="en-US" sz="2600" dirty="0"/>
              <a:t>データとして用意できない場合は、利用者負担額管理表のみ障害者支援課認定支払担当へ郵送</a:t>
            </a:r>
            <a:r>
              <a:rPr lang="ja-JP" altLang="en-US" sz="2600" dirty="0" smtClean="0"/>
              <a:t>していただくことになります。</a:t>
            </a:r>
            <a:endParaRPr lang="en-US" altLang="ja-JP" sz="2600" dirty="0" smtClean="0"/>
          </a:p>
          <a:p>
            <a:pPr marL="0" indent="0">
              <a:buNone/>
            </a:pPr>
            <a:r>
              <a:rPr kumimoji="1" lang="ja-JP" altLang="en-US" sz="2600" dirty="0"/>
              <a:t>　</a:t>
            </a:r>
            <a:r>
              <a:rPr lang="ja-JP" altLang="en-US" sz="2600" dirty="0"/>
              <a:t>なお、上限額が０円の利用者、上限額に達しなかった利用者について</a:t>
            </a:r>
            <a:r>
              <a:rPr lang="ja-JP" altLang="en-US" sz="2600" dirty="0" smtClean="0"/>
              <a:t>はこの作業は不要です。</a:t>
            </a:r>
            <a:endParaRPr kumimoji="1" lang="ja-JP" altLang="en-US" sz="2600" dirty="0"/>
          </a:p>
        </p:txBody>
      </p:sp>
      <p:sp>
        <p:nvSpPr>
          <p:cNvPr id="2" name="スライド番号プレースホルダー 1"/>
          <p:cNvSpPr>
            <a:spLocks noGrp="1"/>
          </p:cNvSpPr>
          <p:nvPr>
            <p:ph type="sldNum" sz="quarter" idx="12"/>
          </p:nvPr>
        </p:nvSpPr>
        <p:spPr/>
        <p:txBody>
          <a:bodyPr/>
          <a:lstStyle/>
          <a:p>
            <a:fld id="{1965890A-D654-4228-8DD2-7DACC8C5690B}" type="slidenum">
              <a:rPr kumimoji="1" lang="ja-JP" altLang="en-US" smtClean="0"/>
              <a:t>8</a:t>
            </a:fld>
            <a:endParaRPr kumimoji="1" lang="ja-JP" altLang="en-US"/>
          </a:p>
        </p:txBody>
      </p:sp>
    </p:spTree>
    <p:extLst>
      <p:ext uri="{BB962C8B-B14F-4D97-AF65-F5344CB8AC3E}">
        <p14:creationId xmlns:p14="http://schemas.microsoft.com/office/powerpoint/2010/main" val="294909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67231"/>
            <a:ext cx="10515600" cy="1325563"/>
          </a:xfrm>
        </p:spPr>
        <p:txBody>
          <a:bodyPr/>
          <a:lstStyle/>
          <a:p>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PｺﾞｼｯｸE" panose="020B0900000000000000" pitchFamily="50" charset="-128"/>
                <a:ea typeface="HGPｺﾞｼｯｸE" panose="020B0900000000000000" pitchFamily="50" charset="-128"/>
              </a:rPr>
              <a:t>利用者負担上限額管理に</a:t>
            </a:r>
            <a:r>
              <a:rPr lang="ja-JP" altLang="en-US" dirty="0" smtClean="0">
                <a:latin typeface="HGPｺﾞｼｯｸE" panose="020B0900000000000000" pitchFamily="50" charset="-128"/>
                <a:ea typeface="HGPｺﾞｼｯｸE" panose="020B0900000000000000" pitchFamily="50" charset="-128"/>
              </a:rPr>
              <a:t>ついて</a:t>
            </a:r>
            <a:endParaRPr kumimoji="1" lang="ja-JP" altLang="en-US" dirty="0">
              <a:latin typeface="HGPｺﾞｼｯｸE" panose="020B0900000000000000" pitchFamily="50" charset="-128"/>
              <a:ea typeface="HGPｺﾞｼｯｸE" panose="020B0900000000000000" pitchFamily="50" charset="-128"/>
            </a:endParaRPr>
          </a:p>
        </p:txBody>
      </p:sp>
      <p:sp>
        <p:nvSpPr>
          <p:cNvPr id="3" name="コンテンツ プレースホルダー 2"/>
          <p:cNvSpPr>
            <a:spLocks noGrp="1"/>
          </p:cNvSpPr>
          <p:nvPr>
            <p:ph idx="1"/>
          </p:nvPr>
        </p:nvSpPr>
        <p:spPr>
          <a:xfrm>
            <a:off x="838200" y="1825624"/>
            <a:ext cx="5953217" cy="4598654"/>
          </a:xfrm>
        </p:spPr>
        <p:txBody>
          <a:bodyPr>
            <a:noAutofit/>
          </a:bodyPr>
          <a:lstStyle/>
          <a:p>
            <a:pPr>
              <a:lnSpc>
                <a:spcPct val="100000"/>
              </a:lnSpc>
            </a:pPr>
            <a:r>
              <a:rPr lang="ja-JP" altLang="en-US" sz="2100" dirty="0"/>
              <a:t>上限額が０円でない利用者については上限額管理を行う必要があります</a:t>
            </a:r>
            <a:r>
              <a:rPr lang="ja-JP" altLang="en-US" sz="2100" dirty="0" smtClean="0"/>
              <a:t>。上限</a:t>
            </a:r>
            <a:r>
              <a:rPr lang="ja-JP" altLang="en-US" sz="2100" dirty="0"/>
              <a:t>管理の対象者には「利用者負担額管理表」</a:t>
            </a:r>
            <a:r>
              <a:rPr lang="ja-JP" altLang="en-US" sz="2100" dirty="0" smtClean="0"/>
              <a:t>が支給</a:t>
            </a:r>
            <a:r>
              <a:rPr lang="ja-JP" altLang="en-US" sz="2100" dirty="0"/>
              <a:t>決定時に交付されていますので、各事業所</a:t>
            </a:r>
            <a:r>
              <a:rPr lang="ja-JP" altLang="en-US" sz="2100" dirty="0" smtClean="0"/>
              <a:t>がこの</a:t>
            </a:r>
            <a:r>
              <a:rPr lang="ja-JP" altLang="en-US" sz="2100" dirty="0"/>
              <a:t>管理表に</a:t>
            </a:r>
            <a:r>
              <a:rPr lang="ja-JP" altLang="en-US" sz="2100" b="1" u="sng" dirty="0"/>
              <a:t>サービス提供ごとに</a:t>
            </a:r>
            <a:r>
              <a:rPr lang="ja-JP" altLang="en-US" sz="2100" dirty="0"/>
              <a:t>必要事項を記入</a:t>
            </a:r>
            <a:r>
              <a:rPr lang="ja-JP" altLang="en-US" sz="2100" dirty="0" smtClean="0"/>
              <a:t>し上限</a:t>
            </a:r>
            <a:r>
              <a:rPr lang="ja-JP" altLang="en-US" sz="2100" dirty="0"/>
              <a:t>額に達するまで利用者負担額を徴収します</a:t>
            </a:r>
            <a:r>
              <a:rPr lang="ja-JP" altLang="en-US" sz="2100" dirty="0" smtClean="0"/>
              <a:t>。上限</a:t>
            </a:r>
            <a:r>
              <a:rPr lang="ja-JP" altLang="en-US" sz="2100" dirty="0"/>
              <a:t>額に達したときの事業所は、上限額を</a:t>
            </a:r>
            <a:r>
              <a:rPr lang="ja-JP" altLang="en-US" sz="2100" dirty="0" smtClean="0"/>
              <a:t>超えない</a:t>
            </a:r>
            <a:r>
              <a:rPr lang="ja-JP" altLang="en-US" sz="2100" dirty="0"/>
              <a:t>ようにその日の徴収した利用者負担額と累計額</a:t>
            </a:r>
            <a:r>
              <a:rPr lang="ja-JP" altLang="en-US" sz="2100" dirty="0" smtClean="0"/>
              <a:t>を記入</a:t>
            </a:r>
            <a:r>
              <a:rPr lang="ja-JP" altLang="en-US" sz="2100" dirty="0"/>
              <a:t>します</a:t>
            </a:r>
            <a:r>
              <a:rPr lang="ja-JP" altLang="en-US" sz="2100" dirty="0" smtClean="0"/>
              <a:t>。この</a:t>
            </a:r>
            <a:r>
              <a:rPr lang="ja-JP" altLang="en-US" sz="2100" dirty="0"/>
              <a:t>とき、上限額に達したことが分かるよう</a:t>
            </a:r>
            <a:r>
              <a:rPr lang="ja-JP" altLang="en-US" sz="2100" dirty="0" smtClean="0"/>
              <a:t>に”</a:t>
            </a:r>
            <a:r>
              <a:rPr lang="ja-JP" altLang="en-US" sz="2100" dirty="0"/>
              <a:t>上限”欄にチェックを入れ、管理表を切り離し</a:t>
            </a:r>
            <a:r>
              <a:rPr lang="ja-JP" altLang="en-US" sz="2100" dirty="0" smtClean="0"/>
              <a:t>、”</a:t>
            </a:r>
            <a:r>
              <a:rPr lang="ja-JP" altLang="en-US" sz="2100" dirty="0"/>
              <a:t>管理表の切りはなしをした事業者名”に事業所</a:t>
            </a:r>
            <a:r>
              <a:rPr lang="ja-JP" altLang="en-US" sz="2100" dirty="0" smtClean="0"/>
              <a:t>の名称</a:t>
            </a:r>
            <a:r>
              <a:rPr lang="ja-JP" altLang="en-US" sz="2100" dirty="0"/>
              <a:t>を記入します。管理表を切り離した事業所</a:t>
            </a:r>
            <a:r>
              <a:rPr lang="ja-JP" altLang="en-US" sz="2100" dirty="0" smtClean="0"/>
              <a:t>はその</a:t>
            </a:r>
            <a:r>
              <a:rPr lang="ja-JP" altLang="en-US" sz="2100" dirty="0"/>
              <a:t>写しをとり、原本を利用者へ返します。</a:t>
            </a:r>
            <a:endParaRPr lang="en-US" altLang="ja-JP" sz="2100" dirty="0"/>
          </a:p>
          <a:p>
            <a:endParaRPr kumimoji="1" lang="ja-JP" altLang="en-US" sz="2100" dirty="0"/>
          </a:p>
        </p:txBody>
      </p:sp>
      <p:pic>
        <p:nvPicPr>
          <p:cNvPr id="4" name="図 3"/>
          <p:cNvPicPr>
            <a:picLocks noChangeAspect="1"/>
          </p:cNvPicPr>
          <p:nvPr/>
        </p:nvPicPr>
        <p:blipFill>
          <a:blip r:embed="rId2"/>
          <a:stretch>
            <a:fillRect/>
          </a:stretch>
        </p:blipFill>
        <p:spPr>
          <a:xfrm>
            <a:off x="6862437" y="1686734"/>
            <a:ext cx="4225771" cy="4737544"/>
          </a:xfrm>
          <a:prstGeom prst="rect">
            <a:avLst/>
          </a:prstGeom>
          <a:ln>
            <a:noFill/>
          </a:ln>
          <a:effectLst>
            <a:outerShdw blurRad="190500" algn="tl" rotWithShape="0">
              <a:srgbClr val="000000">
                <a:alpha val="70000"/>
              </a:srgbClr>
            </a:outerShdw>
          </a:effectLst>
        </p:spPr>
      </p:pic>
      <p:sp>
        <p:nvSpPr>
          <p:cNvPr id="5" name="テキスト ボックス 4"/>
          <p:cNvSpPr txBox="1"/>
          <p:nvPr/>
        </p:nvSpPr>
        <p:spPr>
          <a:xfrm>
            <a:off x="606212" y="382565"/>
            <a:ext cx="2437659" cy="369332"/>
          </a:xfrm>
          <a:prstGeom prst="rect">
            <a:avLst/>
          </a:prstGeom>
          <a:noFill/>
        </p:spPr>
        <p:txBody>
          <a:bodyPr wrap="square" rtlCol="0">
            <a:spAutoFit/>
          </a:bodyPr>
          <a:lstStyle/>
          <a:p>
            <a:r>
              <a:rPr kumimoji="1" lang="ja-JP" altLang="en-US" dirty="0" smtClean="0">
                <a:latin typeface="HGPｺﾞｼｯｸE" panose="020B0900000000000000" pitchFamily="50" charset="-128"/>
                <a:ea typeface="HGPｺﾞｼｯｸE" panose="020B0900000000000000" pitchFamily="50" charset="-128"/>
              </a:rPr>
              <a:t>作業２の補足説明</a:t>
            </a:r>
            <a:endParaRPr kumimoji="1" lang="ja-JP" altLang="en-US" dirty="0">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1965890A-D654-4228-8DD2-7DACC8C5690B}" type="slidenum">
              <a:rPr kumimoji="1" lang="ja-JP" altLang="en-US" smtClean="0"/>
              <a:t>9</a:t>
            </a:fld>
            <a:endParaRPr kumimoji="1" lang="ja-JP" altLang="en-US"/>
          </a:p>
        </p:txBody>
      </p:sp>
    </p:spTree>
    <p:extLst>
      <p:ext uri="{BB962C8B-B14F-4D97-AF65-F5344CB8AC3E}">
        <p14:creationId xmlns:p14="http://schemas.microsoft.com/office/powerpoint/2010/main" val="13706321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1772</Words>
  <Application>Microsoft Office PowerPoint</Application>
  <PresentationFormat>ワイド画面</PresentationFormat>
  <Paragraphs>140</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HGPｺﾞｼｯｸE</vt:lpstr>
      <vt:lpstr>HGP教科書体</vt:lpstr>
      <vt:lpstr>HGSｺﾞｼｯｸM</vt:lpstr>
      <vt:lpstr>HGS教科書体</vt:lpstr>
      <vt:lpstr>HG丸ｺﾞｼｯｸM-PRO</vt:lpstr>
      <vt:lpstr>HG教科書体</vt:lpstr>
      <vt:lpstr>游ゴシック</vt:lpstr>
      <vt:lpstr>游ゴシック Light</vt:lpstr>
      <vt:lpstr>Arial</vt:lpstr>
      <vt:lpstr>Office テーマ</vt:lpstr>
      <vt:lpstr>移動支援・デイサービス型地域活動支援 オンライン請求マニュアル</vt:lpstr>
      <vt:lpstr>§準備編§</vt:lpstr>
      <vt:lpstr>PowerPoint プレゼンテーション</vt:lpstr>
      <vt:lpstr>☞ データの保存とZIPファイルへの格納 </vt:lpstr>
      <vt:lpstr>PowerPoint プレゼンテーション</vt:lpstr>
      <vt:lpstr>PowerPoint プレゼンテーション</vt:lpstr>
      <vt:lpstr>PowerPoint プレゼンテーション</vt:lpstr>
      <vt:lpstr>PowerPoint プレゼンテーション</vt:lpstr>
      <vt:lpstr>☞ 利用者負担上限額管理について</vt:lpstr>
      <vt:lpstr>PowerPoint プレゼンテーション</vt:lpstr>
      <vt:lpstr>§請求データ送信編§</vt:lpstr>
      <vt:lpstr>請求フォーム入力方法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名古屋市総務局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移動支援・デイサービス型地域活動支援 オンライン請求マニュアル</dc:title>
  <dc:creator>永田　真理</dc:creator>
  <cp:lastModifiedBy>永田　真理</cp:lastModifiedBy>
  <cp:revision>73</cp:revision>
  <cp:lastPrinted>2025-06-19T07:04:22Z</cp:lastPrinted>
  <dcterms:created xsi:type="dcterms:W3CDTF">2025-06-05T00:34:03Z</dcterms:created>
  <dcterms:modified xsi:type="dcterms:W3CDTF">2025-07-18T02:33:38Z</dcterms:modified>
</cp:coreProperties>
</file>